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3"/>
  </p:notesMasterIdLst>
  <p:sldIdLst>
    <p:sldId id="2145705818" r:id="rId2"/>
    <p:sldId id="2145705826" r:id="rId3"/>
    <p:sldId id="2145705696" r:id="rId4"/>
    <p:sldId id="2145705866" r:id="rId5"/>
    <p:sldId id="2145705858" r:id="rId6"/>
    <p:sldId id="2145705806" r:id="rId7"/>
    <p:sldId id="2145705710" r:id="rId8"/>
    <p:sldId id="2145705863" r:id="rId9"/>
    <p:sldId id="2145705868" r:id="rId10"/>
    <p:sldId id="2145705862" r:id="rId11"/>
    <p:sldId id="2145705814" r:id="rId12"/>
    <p:sldId id="2145705867" r:id="rId13"/>
    <p:sldId id="2145705819" r:id="rId14"/>
    <p:sldId id="2145705836" r:id="rId15"/>
    <p:sldId id="2145705824" r:id="rId16"/>
    <p:sldId id="1238" r:id="rId17"/>
    <p:sldId id="2145705841" r:id="rId18"/>
    <p:sldId id="2145705772" r:id="rId19"/>
    <p:sldId id="257" r:id="rId20"/>
    <p:sldId id="267" r:id="rId21"/>
    <p:sldId id="299" r:id="rId2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52A915-A731-7AD2-EA99-292F5772AC89}" name="Mark Cassalia" initials="MC" userId="S::mcassalia@pacinst.org::ed32aa2b-91ea-430d-a4c7-1ca48816a682" providerId="AD"/>
  <p188:author id="{65508AFB-2AF4-5241-FACB-13D6B6CD6BD1}" name="Giuliana Moreira" initials="GM" userId="06803fc3248e867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7" autoAdjust="0"/>
    <p:restoredTop sz="91654" autoAdjust="0"/>
  </p:normalViewPr>
  <p:slideViewPr>
    <p:cSldViewPr snapToGrid="0" snapToObjects="1">
      <p:cViewPr>
        <p:scale>
          <a:sx n="80" d="100"/>
          <a:sy n="80" d="100"/>
        </p:scale>
        <p:origin x="786" y="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C73E0-0647-4F7C-8DF6-D4B7BDB7C62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BEF54703-9FAC-4346-B64C-E91376FA6DF3}">
      <dgm:prSet custT="1"/>
      <dgm:spPr/>
      <dgm:t>
        <a:bodyPr/>
        <a:lstStyle/>
        <a:p>
          <a:r>
            <a:rPr lang="en-US" sz="2000" b="0" dirty="0">
              <a:latin typeface="Avenir Book" panose="02000503020000020003" pitchFamily="2" charset="0"/>
            </a:rPr>
            <a:t>WATER QUANTITY</a:t>
          </a:r>
        </a:p>
      </dgm:t>
    </dgm:pt>
    <dgm:pt modelId="{80551B4F-0CCC-474C-AF13-AE91688F977E}" type="parTrans" cxnId="{32F0D39F-9EBF-4794-88F7-F21E3F7BE380}">
      <dgm:prSet/>
      <dgm:spPr/>
      <dgm:t>
        <a:bodyPr/>
        <a:lstStyle/>
        <a:p>
          <a:endParaRPr lang="en-US" sz="2000"/>
        </a:p>
      </dgm:t>
    </dgm:pt>
    <dgm:pt modelId="{9DFF61AB-346C-4D96-BEA9-572D8B555748}" type="sibTrans" cxnId="{32F0D39F-9EBF-4794-88F7-F21E3F7BE380}">
      <dgm:prSet/>
      <dgm:spPr/>
      <dgm:t>
        <a:bodyPr/>
        <a:lstStyle/>
        <a:p>
          <a:endParaRPr lang="en-US"/>
        </a:p>
      </dgm:t>
    </dgm:pt>
    <dgm:pt modelId="{32AACAF5-71D9-4D9D-930C-FC8BB3C72A0D}">
      <dgm:prSet custT="1"/>
      <dgm:spPr/>
      <dgm:t>
        <a:bodyPr/>
        <a:lstStyle/>
        <a:p>
          <a:r>
            <a:rPr lang="en-US" sz="2000" b="0" dirty="0">
              <a:latin typeface="Avenir Book" panose="02000503020000020003" pitchFamily="2" charset="0"/>
            </a:rPr>
            <a:t>WATER QUALITY</a:t>
          </a:r>
        </a:p>
      </dgm:t>
    </dgm:pt>
    <dgm:pt modelId="{3D1194BD-BB91-49C3-BCD7-ED0DDAF58F55}" type="parTrans" cxnId="{47F74BC4-EF72-4EBC-B6A4-2F82927DB69D}">
      <dgm:prSet/>
      <dgm:spPr/>
      <dgm:t>
        <a:bodyPr/>
        <a:lstStyle/>
        <a:p>
          <a:endParaRPr lang="en-US" sz="2000"/>
        </a:p>
      </dgm:t>
    </dgm:pt>
    <dgm:pt modelId="{4C2DC9F0-7E56-4181-9F7E-FD89B6045371}" type="sibTrans" cxnId="{47F74BC4-EF72-4EBC-B6A4-2F82927DB69D}">
      <dgm:prSet/>
      <dgm:spPr/>
      <dgm:t>
        <a:bodyPr/>
        <a:lstStyle/>
        <a:p>
          <a:endParaRPr lang="en-US"/>
        </a:p>
      </dgm:t>
    </dgm:pt>
    <dgm:pt modelId="{4E476957-7929-4DD6-BBA6-58D1E468FFA0}">
      <dgm:prSet custT="1"/>
      <dgm:spPr/>
      <dgm:t>
        <a:bodyPr/>
        <a:lstStyle/>
        <a:p>
          <a:endParaRPr lang="en-US" sz="1000" dirty="0"/>
        </a:p>
        <a:p>
          <a:endParaRPr lang="en-US" sz="1000" dirty="0"/>
        </a:p>
        <a:p>
          <a:endParaRPr lang="en-US" sz="1000" dirty="0">
            <a:latin typeface="Avenir Book" panose="02000503020000020003" pitchFamily="2" charset="0"/>
          </a:endParaRPr>
        </a:p>
        <a:p>
          <a:r>
            <a:rPr lang="en-US" sz="2000" b="1" i="0" dirty="0">
              <a:latin typeface="Avenir Black" panose="02000503020000020003" pitchFamily="2" charset="0"/>
            </a:rPr>
            <a:t>WASH ACESS</a:t>
          </a:r>
        </a:p>
        <a:p>
          <a:br>
            <a:rPr lang="en-US" sz="1000" dirty="0"/>
          </a:br>
          <a:br>
            <a:rPr lang="en-US" sz="1000" dirty="0"/>
          </a:br>
          <a:r>
            <a:rPr lang="en-US" sz="1000" dirty="0"/>
            <a:t> </a:t>
          </a:r>
          <a:br>
            <a:rPr lang="en-US" sz="1000" dirty="0"/>
          </a:br>
          <a:endParaRPr lang="en-US" sz="1000" dirty="0"/>
        </a:p>
      </dgm:t>
    </dgm:pt>
    <dgm:pt modelId="{4863766B-F1D4-4615-A7D4-8A7DC2184CA7}" type="parTrans" cxnId="{CA575B99-C6BB-4959-8DE6-32B991CC4AB0}">
      <dgm:prSet/>
      <dgm:spPr/>
      <dgm:t>
        <a:bodyPr/>
        <a:lstStyle/>
        <a:p>
          <a:endParaRPr lang="en-US" sz="2000"/>
        </a:p>
      </dgm:t>
    </dgm:pt>
    <dgm:pt modelId="{C49C5B90-423A-43C8-91FB-D05948122980}" type="sibTrans" cxnId="{CA575B99-C6BB-4959-8DE6-32B991CC4AB0}">
      <dgm:prSet/>
      <dgm:spPr/>
      <dgm:t>
        <a:bodyPr/>
        <a:lstStyle/>
        <a:p>
          <a:endParaRPr lang="en-US"/>
        </a:p>
      </dgm:t>
    </dgm:pt>
    <dgm:pt modelId="{2EE1DDB0-4974-E84B-8412-C3401AF6DC91}" type="pres">
      <dgm:prSet presAssocID="{2A4C73E0-0647-4F7C-8DF6-D4B7BDB7C62B}" presName="hierChild1" presStyleCnt="0">
        <dgm:presLayoutVars>
          <dgm:orgChart val="1"/>
          <dgm:chPref val="1"/>
          <dgm:dir/>
          <dgm:animOne val="branch"/>
          <dgm:animLvl val="lvl"/>
          <dgm:resizeHandles/>
        </dgm:presLayoutVars>
      </dgm:prSet>
      <dgm:spPr/>
    </dgm:pt>
    <dgm:pt modelId="{362543E1-DE08-CC4A-A4EC-E5CDBBB9EE53}" type="pres">
      <dgm:prSet presAssocID="{BEF54703-9FAC-4346-B64C-E91376FA6DF3}" presName="hierRoot1" presStyleCnt="0">
        <dgm:presLayoutVars>
          <dgm:hierBranch val="init"/>
        </dgm:presLayoutVars>
      </dgm:prSet>
      <dgm:spPr/>
    </dgm:pt>
    <dgm:pt modelId="{3D336455-3963-9F4A-8ADE-79119CE81E21}" type="pres">
      <dgm:prSet presAssocID="{BEF54703-9FAC-4346-B64C-E91376FA6DF3}" presName="rootComposite1" presStyleCnt="0"/>
      <dgm:spPr/>
    </dgm:pt>
    <dgm:pt modelId="{ED019E6D-A6D2-6941-819C-5066E069A32C}" type="pres">
      <dgm:prSet presAssocID="{BEF54703-9FAC-4346-B64C-E91376FA6DF3}" presName="rootText1" presStyleLbl="node0" presStyleIdx="0" presStyleCnt="3">
        <dgm:presLayoutVars>
          <dgm:chPref val="3"/>
        </dgm:presLayoutVars>
      </dgm:prSet>
      <dgm:spPr/>
    </dgm:pt>
    <dgm:pt modelId="{0F3D499D-2998-F341-ABB2-538ACD1729A5}" type="pres">
      <dgm:prSet presAssocID="{BEF54703-9FAC-4346-B64C-E91376FA6DF3}" presName="rootConnector1" presStyleLbl="node1" presStyleIdx="0" presStyleCnt="0"/>
      <dgm:spPr/>
    </dgm:pt>
    <dgm:pt modelId="{8AB319C5-D351-4346-8066-0128DBCB24BE}" type="pres">
      <dgm:prSet presAssocID="{BEF54703-9FAC-4346-B64C-E91376FA6DF3}" presName="hierChild2" presStyleCnt="0"/>
      <dgm:spPr/>
    </dgm:pt>
    <dgm:pt modelId="{41BC32EF-6D9A-6B45-99A9-821D21E404A4}" type="pres">
      <dgm:prSet presAssocID="{BEF54703-9FAC-4346-B64C-E91376FA6DF3}" presName="hierChild3" presStyleCnt="0"/>
      <dgm:spPr/>
    </dgm:pt>
    <dgm:pt modelId="{9D54BB78-15ED-D348-9013-2F48BC65CAD3}" type="pres">
      <dgm:prSet presAssocID="{32AACAF5-71D9-4D9D-930C-FC8BB3C72A0D}" presName="hierRoot1" presStyleCnt="0">
        <dgm:presLayoutVars>
          <dgm:hierBranch val="init"/>
        </dgm:presLayoutVars>
      </dgm:prSet>
      <dgm:spPr/>
    </dgm:pt>
    <dgm:pt modelId="{96A5859B-830B-A84C-A780-6972A986BFCB}" type="pres">
      <dgm:prSet presAssocID="{32AACAF5-71D9-4D9D-930C-FC8BB3C72A0D}" presName="rootComposite1" presStyleCnt="0"/>
      <dgm:spPr/>
    </dgm:pt>
    <dgm:pt modelId="{25FD0641-B389-8D4A-8115-C3414207831C}" type="pres">
      <dgm:prSet presAssocID="{32AACAF5-71D9-4D9D-930C-FC8BB3C72A0D}" presName="rootText1" presStyleLbl="node0" presStyleIdx="1" presStyleCnt="3">
        <dgm:presLayoutVars>
          <dgm:chPref val="3"/>
        </dgm:presLayoutVars>
      </dgm:prSet>
      <dgm:spPr/>
    </dgm:pt>
    <dgm:pt modelId="{9B587E9C-2262-CE4B-8BFD-F0B0FC65150B}" type="pres">
      <dgm:prSet presAssocID="{32AACAF5-71D9-4D9D-930C-FC8BB3C72A0D}" presName="rootConnector1" presStyleLbl="node1" presStyleIdx="0" presStyleCnt="0"/>
      <dgm:spPr/>
    </dgm:pt>
    <dgm:pt modelId="{B4B8C844-326C-D646-85CE-D43142E703EA}" type="pres">
      <dgm:prSet presAssocID="{32AACAF5-71D9-4D9D-930C-FC8BB3C72A0D}" presName="hierChild2" presStyleCnt="0"/>
      <dgm:spPr/>
    </dgm:pt>
    <dgm:pt modelId="{FF28C5C2-8B05-BB40-B563-737343B30784}" type="pres">
      <dgm:prSet presAssocID="{32AACAF5-71D9-4D9D-930C-FC8BB3C72A0D}" presName="hierChild3" presStyleCnt="0"/>
      <dgm:spPr/>
    </dgm:pt>
    <dgm:pt modelId="{C6074C19-D40F-444E-B5E1-29E7C7941886}" type="pres">
      <dgm:prSet presAssocID="{4E476957-7929-4DD6-BBA6-58D1E468FFA0}" presName="hierRoot1" presStyleCnt="0">
        <dgm:presLayoutVars>
          <dgm:hierBranch val="init"/>
        </dgm:presLayoutVars>
      </dgm:prSet>
      <dgm:spPr/>
    </dgm:pt>
    <dgm:pt modelId="{9ABCEDBA-B83B-C649-9170-5E426F52C13B}" type="pres">
      <dgm:prSet presAssocID="{4E476957-7929-4DD6-BBA6-58D1E468FFA0}" presName="rootComposite1" presStyleCnt="0"/>
      <dgm:spPr/>
    </dgm:pt>
    <dgm:pt modelId="{A1DFDB63-00E2-5644-B70B-2A5A205D3C95}" type="pres">
      <dgm:prSet presAssocID="{4E476957-7929-4DD6-BBA6-58D1E468FFA0}" presName="rootText1" presStyleLbl="node0" presStyleIdx="2" presStyleCnt="3">
        <dgm:presLayoutVars>
          <dgm:chPref val="3"/>
        </dgm:presLayoutVars>
      </dgm:prSet>
      <dgm:spPr/>
    </dgm:pt>
    <dgm:pt modelId="{5581DFB8-537C-1645-ADDA-BD99AB47475F}" type="pres">
      <dgm:prSet presAssocID="{4E476957-7929-4DD6-BBA6-58D1E468FFA0}" presName="rootConnector1" presStyleLbl="node1" presStyleIdx="0" presStyleCnt="0"/>
      <dgm:spPr/>
    </dgm:pt>
    <dgm:pt modelId="{AD7D1264-0EC0-DA4A-A7E2-9DFBF017C224}" type="pres">
      <dgm:prSet presAssocID="{4E476957-7929-4DD6-BBA6-58D1E468FFA0}" presName="hierChild2" presStyleCnt="0"/>
      <dgm:spPr/>
    </dgm:pt>
    <dgm:pt modelId="{B4140686-EC28-4D43-9FED-933B867990BE}" type="pres">
      <dgm:prSet presAssocID="{4E476957-7929-4DD6-BBA6-58D1E468FFA0}" presName="hierChild3" presStyleCnt="0"/>
      <dgm:spPr/>
    </dgm:pt>
  </dgm:ptLst>
  <dgm:cxnLst>
    <dgm:cxn modelId="{3D665C09-CB7B-8B41-83C5-0EF22A3E8AE6}" type="presOf" srcId="{4E476957-7929-4DD6-BBA6-58D1E468FFA0}" destId="{A1DFDB63-00E2-5644-B70B-2A5A205D3C95}" srcOrd="0" destOrd="0" presId="urn:microsoft.com/office/officeart/2005/8/layout/orgChart1"/>
    <dgm:cxn modelId="{F3E03013-4B39-164E-8EA7-089AA1825FE1}" type="presOf" srcId="{32AACAF5-71D9-4D9D-930C-FC8BB3C72A0D}" destId="{25FD0641-B389-8D4A-8115-C3414207831C}" srcOrd="0" destOrd="0" presId="urn:microsoft.com/office/officeart/2005/8/layout/orgChart1"/>
    <dgm:cxn modelId="{9EF7F028-BBBC-A24A-BD79-A010123B4D8A}" type="presOf" srcId="{2A4C73E0-0647-4F7C-8DF6-D4B7BDB7C62B}" destId="{2EE1DDB0-4974-E84B-8412-C3401AF6DC91}" srcOrd="0" destOrd="0" presId="urn:microsoft.com/office/officeart/2005/8/layout/orgChart1"/>
    <dgm:cxn modelId="{E0538E40-13CD-6348-A92E-D9FA2B66C72E}" type="presOf" srcId="{4E476957-7929-4DD6-BBA6-58D1E468FFA0}" destId="{5581DFB8-537C-1645-ADDA-BD99AB47475F}" srcOrd="1" destOrd="0" presId="urn:microsoft.com/office/officeart/2005/8/layout/orgChart1"/>
    <dgm:cxn modelId="{82183E6E-2D9B-2B47-B96C-4021FBCF0F13}" type="presOf" srcId="{BEF54703-9FAC-4346-B64C-E91376FA6DF3}" destId="{ED019E6D-A6D2-6941-819C-5066E069A32C}" srcOrd="0" destOrd="0" presId="urn:microsoft.com/office/officeart/2005/8/layout/orgChart1"/>
    <dgm:cxn modelId="{0C99AA84-80A5-214A-832D-58264AE1E902}" type="presOf" srcId="{BEF54703-9FAC-4346-B64C-E91376FA6DF3}" destId="{0F3D499D-2998-F341-ABB2-538ACD1729A5}" srcOrd="1" destOrd="0" presId="urn:microsoft.com/office/officeart/2005/8/layout/orgChart1"/>
    <dgm:cxn modelId="{CA575B99-C6BB-4959-8DE6-32B991CC4AB0}" srcId="{2A4C73E0-0647-4F7C-8DF6-D4B7BDB7C62B}" destId="{4E476957-7929-4DD6-BBA6-58D1E468FFA0}" srcOrd="2" destOrd="0" parTransId="{4863766B-F1D4-4615-A7D4-8A7DC2184CA7}" sibTransId="{C49C5B90-423A-43C8-91FB-D05948122980}"/>
    <dgm:cxn modelId="{32F0D39F-9EBF-4794-88F7-F21E3F7BE380}" srcId="{2A4C73E0-0647-4F7C-8DF6-D4B7BDB7C62B}" destId="{BEF54703-9FAC-4346-B64C-E91376FA6DF3}" srcOrd="0" destOrd="0" parTransId="{80551B4F-0CCC-474C-AF13-AE91688F977E}" sibTransId="{9DFF61AB-346C-4D96-BEA9-572D8B555748}"/>
    <dgm:cxn modelId="{47F74BC4-EF72-4EBC-B6A4-2F82927DB69D}" srcId="{2A4C73E0-0647-4F7C-8DF6-D4B7BDB7C62B}" destId="{32AACAF5-71D9-4D9D-930C-FC8BB3C72A0D}" srcOrd="1" destOrd="0" parTransId="{3D1194BD-BB91-49C3-BCD7-ED0DDAF58F55}" sibTransId="{4C2DC9F0-7E56-4181-9F7E-FD89B6045371}"/>
    <dgm:cxn modelId="{49DD3AE5-B6C1-534C-AEB9-F9E95D4B77BF}" type="presOf" srcId="{32AACAF5-71D9-4D9D-930C-FC8BB3C72A0D}" destId="{9B587E9C-2262-CE4B-8BFD-F0B0FC65150B}" srcOrd="1" destOrd="0" presId="urn:microsoft.com/office/officeart/2005/8/layout/orgChart1"/>
    <dgm:cxn modelId="{1C2A0615-D2AF-F14A-AAFA-0012121AF2B4}" type="presParOf" srcId="{2EE1DDB0-4974-E84B-8412-C3401AF6DC91}" destId="{362543E1-DE08-CC4A-A4EC-E5CDBBB9EE53}" srcOrd="0" destOrd="0" presId="urn:microsoft.com/office/officeart/2005/8/layout/orgChart1"/>
    <dgm:cxn modelId="{DA32815D-14A2-8F40-8BA4-1E30AB062012}" type="presParOf" srcId="{362543E1-DE08-CC4A-A4EC-E5CDBBB9EE53}" destId="{3D336455-3963-9F4A-8ADE-79119CE81E21}" srcOrd="0" destOrd="0" presId="urn:microsoft.com/office/officeart/2005/8/layout/orgChart1"/>
    <dgm:cxn modelId="{E1523A72-DD28-4E4F-8BCA-112B6F19678E}" type="presParOf" srcId="{3D336455-3963-9F4A-8ADE-79119CE81E21}" destId="{ED019E6D-A6D2-6941-819C-5066E069A32C}" srcOrd="0" destOrd="0" presId="urn:microsoft.com/office/officeart/2005/8/layout/orgChart1"/>
    <dgm:cxn modelId="{0515FAA7-54C7-A945-9863-FF5D61503BF0}" type="presParOf" srcId="{3D336455-3963-9F4A-8ADE-79119CE81E21}" destId="{0F3D499D-2998-F341-ABB2-538ACD1729A5}" srcOrd="1" destOrd="0" presId="urn:microsoft.com/office/officeart/2005/8/layout/orgChart1"/>
    <dgm:cxn modelId="{263A0913-B667-C742-B274-ABFE6053D3D8}" type="presParOf" srcId="{362543E1-DE08-CC4A-A4EC-E5CDBBB9EE53}" destId="{8AB319C5-D351-4346-8066-0128DBCB24BE}" srcOrd="1" destOrd="0" presId="urn:microsoft.com/office/officeart/2005/8/layout/orgChart1"/>
    <dgm:cxn modelId="{FE49E4C7-CAB0-624F-A1CE-79E360B30D04}" type="presParOf" srcId="{362543E1-DE08-CC4A-A4EC-E5CDBBB9EE53}" destId="{41BC32EF-6D9A-6B45-99A9-821D21E404A4}" srcOrd="2" destOrd="0" presId="urn:microsoft.com/office/officeart/2005/8/layout/orgChart1"/>
    <dgm:cxn modelId="{296A8A3D-CB17-F84C-8854-BB3017E8C7A3}" type="presParOf" srcId="{2EE1DDB0-4974-E84B-8412-C3401AF6DC91}" destId="{9D54BB78-15ED-D348-9013-2F48BC65CAD3}" srcOrd="1" destOrd="0" presId="urn:microsoft.com/office/officeart/2005/8/layout/orgChart1"/>
    <dgm:cxn modelId="{38F9537F-2E95-A044-A153-DD74357034F2}" type="presParOf" srcId="{9D54BB78-15ED-D348-9013-2F48BC65CAD3}" destId="{96A5859B-830B-A84C-A780-6972A986BFCB}" srcOrd="0" destOrd="0" presId="urn:microsoft.com/office/officeart/2005/8/layout/orgChart1"/>
    <dgm:cxn modelId="{7D542E19-BD7D-5645-87F6-F893CA8211E3}" type="presParOf" srcId="{96A5859B-830B-A84C-A780-6972A986BFCB}" destId="{25FD0641-B389-8D4A-8115-C3414207831C}" srcOrd="0" destOrd="0" presId="urn:microsoft.com/office/officeart/2005/8/layout/orgChart1"/>
    <dgm:cxn modelId="{01A9812E-98E7-4F48-A50B-9B7E4AB60F94}" type="presParOf" srcId="{96A5859B-830B-A84C-A780-6972A986BFCB}" destId="{9B587E9C-2262-CE4B-8BFD-F0B0FC65150B}" srcOrd="1" destOrd="0" presId="urn:microsoft.com/office/officeart/2005/8/layout/orgChart1"/>
    <dgm:cxn modelId="{B346BC1D-2C46-7642-8067-5AE220622368}" type="presParOf" srcId="{9D54BB78-15ED-D348-9013-2F48BC65CAD3}" destId="{B4B8C844-326C-D646-85CE-D43142E703EA}" srcOrd="1" destOrd="0" presId="urn:microsoft.com/office/officeart/2005/8/layout/orgChart1"/>
    <dgm:cxn modelId="{1B4A9C16-6202-EB45-BC26-4053D55D8F87}" type="presParOf" srcId="{9D54BB78-15ED-D348-9013-2F48BC65CAD3}" destId="{FF28C5C2-8B05-BB40-B563-737343B30784}" srcOrd="2" destOrd="0" presId="urn:microsoft.com/office/officeart/2005/8/layout/orgChart1"/>
    <dgm:cxn modelId="{CDC7A05C-9F6C-A549-BE14-914D1FD90D6C}" type="presParOf" srcId="{2EE1DDB0-4974-E84B-8412-C3401AF6DC91}" destId="{C6074C19-D40F-444E-B5E1-29E7C7941886}" srcOrd="2" destOrd="0" presId="urn:microsoft.com/office/officeart/2005/8/layout/orgChart1"/>
    <dgm:cxn modelId="{6D63F05F-A4C9-4446-A4E9-7983E2599CFA}" type="presParOf" srcId="{C6074C19-D40F-444E-B5E1-29E7C7941886}" destId="{9ABCEDBA-B83B-C649-9170-5E426F52C13B}" srcOrd="0" destOrd="0" presId="urn:microsoft.com/office/officeart/2005/8/layout/orgChart1"/>
    <dgm:cxn modelId="{49F5165C-78C4-0D4F-8860-9EFAB62C03D5}" type="presParOf" srcId="{9ABCEDBA-B83B-C649-9170-5E426F52C13B}" destId="{A1DFDB63-00E2-5644-B70B-2A5A205D3C95}" srcOrd="0" destOrd="0" presId="urn:microsoft.com/office/officeart/2005/8/layout/orgChart1"/>
    <dgm:cxn modelId="{74FD30F3-E62E-4B4A-80BD-337BDE83F0BF}" type="presParOf" srcId="{9ABCEDBA-B83B-C649-9170-5E426F52C13B}" destId="{5581DFB8-537C-1645-ADDA-BD99AB47475F}" srcOrd="1" destOrd="0" presId="urn:microsoft.com/office/officeart/2005/8/layout/orgChart1"/>
    <dgm:cxn modelId="{C7CD1694-0EC0-A148-8073-9D90A84E5D8D}" type="presParOf" srcId="{C6074C19-D40F-444E-B5E1-29E7C7941886}" destId="{AD7D1264-0EC0-DA4A-A7E2-9DFBF017C224}" srcOrd="1" destOrd="0" presId="urn:microsoft.com/office/officeart/2005/8/layout/orgChart1"/>
    <dgm:cxn modelId="{66C906A1-A552-F944-B63C-56FADAAC905C}" type="presParOf" srcId="{C6074C19-D40F-444E-B5E1-29E7C7941886}" destId="{B4140686-EC28-4D43-9FED-933B867990BE}"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19E6D-A6D2-6941-819C-5066E069A32C}">
      <dsp:nvSpPr>
        <dsp:cNvPr id="0" name=""/>
        <dsp:cNvSpPr/>
      </dsp:nvSpPr>
      <dsp:spPr>
        <a:xfrm>
          <a:off x="675" y="492632"/>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venir Book" panose="02000503020000020003" pitchFamily="2" charset="0"/>
            </a:rPr>
            <a:t>WATER QUANTITY</a:t>
          </a:r>
        </a:p>
      </dsp:txBody>
      <dsp:txXfrm>
        <a:off x="675" y="492632"/>
        <a:ext cx="2940657" cy="1470328"/>
      </dsp:txXfrm>
    </dsp:sp>
    <dsp:sp modelId="{25FD0641-B389-8D4A-8115-C3414207831C}">
      <dsp:nvSpPr>
        <dsp:cNvPr id="0" name=""/>
        <dsp:cNvSpPr/>
      </dsp:nvSpPr>
      <dsp:spPr>
        <a:xfrm>
          <a:off x="3558871" y="492632"/>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Avenir Book" panose="02000503020000020003" pitchFamily="2" charset="0"/>
            </a:rPr>
            <a:t>WATER QUALITY</a:t>
          </a:r>
        </a:p>
      </dsp:txBody>
      <dsp:txXfrm>
        <a:off x="3558871" y="492632"/>
        <a:ext cx="2940657" cy="1470328"/>
      </dsp:txXfrm>
    </dsp:sp>
    <dsp:sp modelId="{A1DFDB63-00E2-5644-B70B-2A5A205D3C95}">
      <dsp:nvSpPr>
        <dsp:cNvPr id="0" name=""/>
        <dsp:cNvSpPr/>
      </dsp:nvSpPr>
      <dsp:spPr>
        <a:xfrm>
          <a:off x="7117066" y="492632"/>
          <a:ext cx="2940657" cy="147032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endParaRPr lang="en-US" sz="1000" kern="1200" dirty="0">
            <a:latin typeface="Avenir Book" panose="02000503020000020003" pitchFamily="2" charset="0"/>
          </a:endParaRPr>
        </a:p>
        <a:p>
          <a:pPr marL="0" lvl="0" indent="0" algn="ctr" defTabSz="444500">
            <a:lnSpc>
              <a:spcPct val="90000"/>
            </a:lnSpc>
            <a:spcBef>
              <a:spcPct val="0"/>
            </a:spcBef>
            <a:spcAft>
              <a:spcPct val="35000"/>
            </a:spcAft>
            <a:buNone/>
          </a:pPr>
          <a:r>
            <a:rPr lang="en-US" sz="2000" b="1" i="0" kern="1200" dirty="0">
              <a:latin typeface="Avenir Black" panose="02000503020000020003" pitchFamily="2" charset="0"/>
            </a:rPr>
            <a:t>WASH ACESS</a:t>
          </a:r>
        </a:p>
        <a:p>
          <a:pPr marL="0" lvl="0" indent="0" algn="ctr" defTabSz="444500">
            <a:lnSpc>
              <a:spcPct val="90000"/>
            </a:lnSpc>
            <a:spcBef>
              <a:spcPct val="0"/>
            </a:spcBef>
            <a:spcAft>
              <a:spcPct val="35000"/>
            </a:spcAft>
            <a:buNone/>
          </a:pPr>
          <a:br>
            <a:rPr lang="en-US" sz="1000" kern="1200" dirty="0"/>
          </a:br>
          <a:br>
            <a:rPr lang="en-US" sz="1000" kern="1200" dirty="0"/>
          </a:br>
          <a:r>
            <a:rPr lang="en-US" sz="1000" kern="1200" dirty="0"/>
            <a:t> </a:t>
          </a:r>
          <a:br>
            <a:rPr lang="en-US" sz="1000" kern="1200" dirty="0"/>
          </a:br>
          <a:endParaRPr lang="en-US" sz="1000" kern="1200" dirty="0"/>
        </a:p>
      </dsp:txBody>
      <dsp:txXfrm>
        <a:off x="7117066" y="49263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69CFB-BB2C-0241-9D01-87C322F1DC7A}"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0146-5328-9B4C-81FD-C8F169288C1F}" type="slidenum">
              <a:rPr lang="en-US" smtClean="0"/>
              <a:t>‹#›</a:t>
            </a:fld>
            <a:endParaRPr lang="en-US"/>
          </a:p>
        </p:txBody>
      </p:sp>
    </p:spTree>
    <p:extLst>
      <p:ext uri="{BB962C8B-B14F-4D97-AF65-F5344CB8AC3E}">
        <p14:creationId xmlns:p14="http://schemas.microsoft.com/office/powerpoint/2010/main" val="241785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WASH4Work was launched on World Water Day 2016 with UNICEF as the champion of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goal of the initiative is to mobilize businesses to improve access to water, sanitation, and hygiene (WASH) in the workplace, across supply chains, and in the communities where workers live. </a:t>
            </a:r>
          </a:p>
          <a:p>
            <a:endParaRPr lang="en-US" dirty="0"/>
          </a:p>
          <a:p>
            <a:r>
              <a:rPr lang="en-US" dirty="0"/>
              <a:t>The initiative brings together </a:t>
            </a:r>
            <a:r>
              <a:rPr lang="en-GB" sz="1200" dirty="0">
                <a:effectLst/>
                <a:latin typeface="Calibri" panose="020F0502020204030204" pitchFamily="34" charset="0"/>
                <a:ea typeface="Calibri" panose="020F0502020204030204" pitchFamily="34" charset="0"/>
                <a:cs typeface="Times New Roman" panose="02020603050405020304" pitchFamily="18" charset="0"/>
              </a:rPr>
              <a:t>businesses </a:t>
            </a:r>
            <a:r>
              <a:rPr lang="en-US" dirty="0"/>
              <a:t>committing to WASH as a priority in corporate water stewardship with WASH expert stakeholders to advance business actions on WASH and to share leading practice to encourage more businesses to take action on WASH</a:t>
            </a: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a:t>
            </a:fld>
            <a:endParaRPr lang="en-US"/>
          </a:p>
        </p:txBody>
      </p:sp>
    </p:spTree>
    <p:extLst>
      <p:ext uri="{BB962C8B-B14F-4D97-AF65-F5344CB8AC3E}">
        <p14:creationId xmlns:p14="http://schemas.microsoft.com/office/powerpoint/2010/main" val="306040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many new members and WASH Pledge signatories joining us today – we wanted to share the W4W governance structure and we will share with you a document outlining W4W’s governance following this meeting.</a:t>
            </a:r>
          </a:p>
        </p:txBody>
      </p:sp>
      <p:sp>
        <p:nvSpPr>
          <p:cNvPr id="4" name="Slide Number Placeholder 3"/>
          <p:cNvSpPr>
            <a:spLocks noGrp="1"/>
          </p:cNvSpPr>
          <p:nvPr>
            <p:ph type="sldNum" sz="quarter" idx="5"/>
          </p:nvPr>
        </p:nvSpPr>
        <p:spPr/>
        <p:txBody>
          <a:bodyPr/>
          <a:lstStyle/>
          <a:p>
            <a:fld id="{87A30146-5328-9B4C-81FD-C8F169288C1F}" type="slidenum">
              <a:rPr lang="en-US" smtClean="0"/>
              <a:t>19</a:t>
            </a:fld>
            <a:endParaRPr lang="en-US"/>
          </a:p>
        </p:txBody>
      </p:sp>
    </p:spTree>
    <p:extLst>
      <p:ext uri="{BB962C8B-B14F-4D97-AF65-F5344CB8AC3E}">
        <p14:creationId xmlns:p14="http://schemas.microsoft.com/office/powerpoint/2010/main" val="36350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W4W secretariat is funded via fees from each members to cover the costs of staffing, work program facilitation and communications and advocacy.</a:t>
            </a:r>
          </a:p>
          <a:p>
            <a:endParaRPr lang="en-US" dirty="0"/>
          </a:p>
          <a:p>
            <a:r>
              <a:rPr lang="en-US" dirty="0"/>
              <a:t>Invoices for 2022 will be sent in Dec 2021.</a:t>
            </a:r>
          </a:p>
        </p:txBody>
      </p:sp>
      <p:sp>
        <p:nvSpPr>
          <p:cNvPr id="4" name="Slide Number Placeholder 3"/>
          <p:cNvSpPr>
            <a:spLocks noGrp="1"/>
          </p:cNvSpPr>
          <p:nvPr>
            <p:ph type="sldNum" sz="quarter" idx="5"/>
          </p:nvPr>
        </p:nvSpPr>
        <p:spPr/>
        <p:txBody>
          <a:bodyPr/>
          <a:lstStyle/>
          <a:p>
            <a:fld id="{87A30146-5328-9B4C-81FD-C8F169288C1F}" type="slidenum">
              <a:rPr lang="en-US" smtClean="0"/>
              <a:t>20</a:t>
            </a:fld>
            <a:endParaRPr lang="en-US"/>
          </a:p>
        </p:txBody>
      </p:sp>
    </p:spTree>
    <p:extLst>
      <p:ext uri="{BB962C8B-B14F-4D97-AF65-F5344CB8AC3E}">
        <p14:creationId xmlns:p14="http://schemas.microsoft.com/office/powerpoint/2010/main" val="251460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WASH4Work was launched on World Water Day 2016 with UNICEF as the champion of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goal of the initiative is to mobilize businesses to improve access to water, sanitation, and hygiene (WASH) in the workplace, across supply chains, and in the communities where workers live. </a:t>
            </a:r>
          </a:p>
          <a:p>
            <a:endParaRPr lang="en-US" dirty="0"/>
          </a:p>
          <a:p>
            <a:r>
              <a:rPr lang="en-US" dirty="0"/>
              <a:t>The initiative brings together </a:t>
            </a:r>
            <a:r>
              <a:rPr lang="en-GB" sz="1200" dirty="0">
                <a:effectLst/>
                <a:latin typeface="Calibri" panose="020F0502020204030204" pitchFamily="34" charset="0"/>
                <a:ea typeface="Calibri" panose="020F0502020204030204" pitchFamily="34" charset="0"/>
                <a:cs typeface="Times New Roman" panose="02020603050405020304" pitchFamily="18" charset="0"/>
              </a:rPr>
              <a:t>businesses </a:t>
            </a:r>
            <a:r>
              <a:rPr lang="en-US" dirty="0"/>
              <a:t>committing to WASH as a priority in corporate water stewardship with WASH expert stakeholders to advance business actions on WASH and to share leading practice to encourage more businesses to take action on WASH</a:t>
            </a: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2</a:t>
            </a:fld>
            <a:endParaRPr lang="en-US"/>
          </a:p>
        </p:txBody>
      </p:sp>
    </p:spTree>
    <p:extLst>
      <p:ext uri="{BB962C8B-B14F-4D97-AF65-F5344CB8AC3E}">
        <p14:creationId xmlns:p14="http://schemas.microsoft.com/office/powerpoint/2010/main" val="205377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venir Book" panose="02000503020000020003" pitchFamily="2" charset="0"/>
              </a:rPr>
              <a:t>Review of Member Reporting </a:t>
            </a:r>
            <a:br>
              <a:rPr lang="en-US" sz="1800" dirty="0">
                <a:solidFill>
                  <a:srgbClr val="000000"/>
                </a:solidFill>
                <a:latin typeface="Avenir Book" panose="02000503020000020003" pitchFamily="2" charset="0"/>
              </a:rPr>
            </a:br>
            <a:r>
              <a:rPr lang="en-US" sz="1800" dirty="0">
                <a:solidFill>
                  <a:srgbClr val="000000"/>
                </a:solidFill>
                <a:latin typeface="Avenir Book" panose="02000503020000020003" pitchFamily="2" charset="0"/>
              </a:rPr>
              <a:t>to identify a common set of WASH indicators</a:t>
            </a:r>
            <a:br>
              <a:rPr lang="en-US" sz="1600" dirty="0">
                <a:solidFill>
                  <a:srgbClr val="000000"/>
                </a:solidFill>
                <a:latin typeface="Avenir Book" panose="02000503020000020003" pitchFamily="2" charset="0"/>
              </a:rPr>
            </a:br>
            <a:br>
              <a:rPr lang="en-US" sz="3600" dirty="0">
                <a:solidFill>
                  <a:srgbClr val="000000"/>
                </a:solidFill>
                <a:latin typeface="Calibri" panose="020F0502020204030204" pitchFamily="34" charset="0"/>
              </a:rPr>
            </a:br>
            <a:r>
              <a:rPr lang="en-US" sz="1200" u="sng" dirty="0">
                <a:solidFill>
                  <a:srgbClr val="000000"/>
                </a:solidFill>
                <a:latin typeface="Avenir Book" panose="02000503020000020003" pitchFamily="2" charset="0"/>
              </a:rPr>
              <a:t>Summary of Findings: </a:t>
            </a:r>
            <a:br>
              <a:rPr lang="en-US" sz="1200" u="sng"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- 2/3 of W4W Members have /are reporting publicly on their WASH actions – which is a high average when compared to broader corporate water stewardship leaders</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Minority of W4W Members have reported public targets for WASH</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WASH actions reported focus primarily on access to safe water in communities, with only a minority reporting on access to sanitation and hygiene</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Majority of reporting on water stewardship is focused on water quality and quantity often excluding WASH</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A diverse set of benefits and outcomes of WASH actions were cited, however we found no obvious common / cross-cutting indicators reported by all</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We found no references to climate-resilient WASH, however community resilience was cited</a:t>
            </a:r>
            <a:br>
              <a:rPr lang="en-US" sz="1200" dirty="0">
                <a:solidFill>
                  <a:srgbClr val="000000"/>
                </a:solidFill>
                <a:latin typeface="Avenir Book" panose="02000503020000020003" pitchFamily="2" charset="0"/>
              </a:rPr>
            </a:br>
            <a:endParaRPr lang="en-US" sz="1200" dirty="0">
              <a:solidFill>
                <a:srgbClr val="000000"/>
              </a:solidFill>
              <a:latin typeface="Avenir Book" panose="02000503020000020003" pitchFamily="2" charset="0"/>
            </a:endParaRPr>
          </a:p>
          <a:p>
            <a:r>
              <a:rPr lang="en-US" sz="1200" dirty="0">
                <a:solidFill>
                  <a:srgbClr val="000000"/>
                </a:solidFill>
                <a:latin typeface="Avenir Book" panose="02000503020000020003" pitchFamily="2" charset="0"/>
              </a:rPr>
              <a:t>------------------</a:t>
            </a:r>
          </a:p>
          <a:p>
            <a:endParaRPr lang="en-US" sz="1200" dirty="0">
              <a:solidFill>
                <a:srgbClr val="000000"/>
              </a:solidFill>
              <a:latin typeface="Avenir Book" panose="02000503020000020003" pitchFamily="2" charset="0"/>
            </a:endParaRPr>
          </a:p>
          <a:p>
            <a:r>
              <a:rPr lang="en-US" sz="1800" b="1" dirty="0">
                <a:solidFill>
                  <a:srgbClr val="000000"/>
                </a:solidFill>
                <a:latin typeface="Avenir Book" panose="02000503020000020003" pitchFamily="2" charset="0"/>
              </a:rPr>
              <a:t>Engagement Webinar with WASH Pledge Signatories</a:t>
            </a:r>
            <a:br>
              <a:rPr lang="en-US" sz="1800" dirty="0">
                <a:solidFill>
                  <a:srgbClr val="000000"/>
                </a:solidFill>
                <a:latin typeface="Avenir Book" panose="02000503020000020003" pitchFamily="2" charset="0"/>
              </a:rPr>
            </a:br>
            <a:r>
              <a:rPr lang="en-US" sz="1800" dirty="0">
                <a:solidFill>
                  <a:srgbClr val="000000"/>
                </a:solidFill>
                <a:latin typeface="Avenir Book" panose="02000503020000020003" pitchFamily="2" charset="0"/>
              </a:rPr>
              <a:t>to identify WASH implementation stage &amp; support needs </a:t>
            </a:r>
            <a:br>
              <a:rPr lang="en-US" sz="1600" dirty="0">
                <a:solidFill>
                  <a:srgbClr val="000000"/>
                </a:solidFill>
                <a:latin typeface="Avenir Book" panose="02000503020000020003" pitchFamily="2" charset="0"/>
              </a:rPr>
            </a:br>
            <a:br>
              <a:rPr lang="en-US" sz="3600" dirty="0">
                <a:solidFill>
                  <a:srgbClr val="000000"/>
                </a:solidFill>
                <a:latin typeface="Calibri" panose="020F0502020204030204" pitchFamily="34" charset="0"/>
              </a:rPr>
            </a:br>
            <a:r>
              <a:rPr lang="en-US" sz="1200" u="sng" dirty="0">
                <a:solidFill>
                  <a:srgbClr val="000000"/>
                </a:solidFill>
                <a:latin typeface="Avenir Book" panose="02000503020000020003" pitchFamily="2" charset="0"/>
              </a:rPr>
              <a:t>Summary of Findings: </a:t>
            </a:r>
            <a:br>
              <a:rPr lang="en-US" sz="1200" u="sng"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About 75 companies joined 2 webinars in March, majority of participants were SME supply chain companies from diverse markets </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Majority of participants are just getting started or starting to build action plans following self-assessment of WASH access status</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Majority of participants cited responsibility for WASH implementation as part of operational health and safety</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u="sng" dirty="0">
                <a:solidFill>
                  <a:srgbClr val="000000"/>
                </a:solidFill>
                <a:latin typeface="Avenir Book" panose="02000503020000020003" pitchFamily="2" charset="0"/>
              </a:rPr>
              <a:t>Assessment of support needs:</a:t>
            </a:r>
            <a:br>
              <a:rPr lang="en-US" sz="1200" u="sng"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Guidance on self-assessment of WASH access status </a:t>
            </a:r>
            <a:br>
              <a:rPr lang="en-US" sz="1200" dirty="0">
                <a:solidFill>
                  <a:srgbClr val="000000"/>
                </a:solidFill>
                <a:latin typeface="Avenir Book" panose="02000503020000020003" pitchFamily="2" charset="0"/>
              </a:rPr>
            </a:br>
            <a:br>
              <a:rPr lang="en-US" sz="1200" dirty="0">
                <a:solidFill>
                  <a:srgbClr val="000000"/>
                </a:solidFill>
                <a:latin typeface="Avenir Book" panose="02000503020000020003" pitchFamily="2" charset="0"/>
              </a:rPr>
            </a:br>
            <a:r>
              <a:rPr lang="en-US" sz="1200" dirty="0">
                <a:solidFill>
                  <a:srgbClr val="000000"/>
                </a:solidFill>
                <a:latin typeface="Avenir Book" panose="02000503020000020003" pitchFamily="2" charset="0"/>
              </a:rPr>
              <a:t>- Guidance on setting priorities for WASH implementation action plans</a:t>
            </a:r>
            <a:br>
              <a:rPr lang="en-US" sz="1200" dirty="0">
                <a:solidFill>
                  <a:srgbClr val="000000"/>
                </a:solidFill>
                <a:latin typeface="Avenir Book" panose="02000503020000020003" pitchFamily="2" charset="0"/>
              </a:rPr>
            </a:br>
            <a:endParaRPr lang="en-US" sz="1200" dirty="0">
              <a:solidFill>
                <a:srgbClr val="000000"/>
              </a:solidFill>
              <a:latin typeface="Avenir Book"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5</a:t>
            </a:fld>
            <a:endParaRPr lang="en-US"/>
          </a:p>
        </p:txBody>
      </p:sp>
    </p:spTree>
    <p:extLst>
      <p:ext uri="{BB962C8B-B14F-4D97-AF65-F5344CB8AC3E}">
        <p14:creationId xmlns:p14="http://schemas.microsoft.com/office/powerpoint/2010/main" val="68061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130E549-0ECE-7E45-8461-C38202A8E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06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WASH4Work was launched on World Water Day 2016 with UNICEF as the champion of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goal of the initiative is to mobilize businesses to improve access to water, sanitation, and hygiene (WASH) in the workplace, across supply chains, and in the communities where workers live. </a:t>
            </a:r>
          </a:p>
          <a:p>
            <a:endParaRPr lang="en-US" dirty="0"/>
          </a:p>
          <a:p>
            <a:r>
              <a:rPr lang="en-US" dirty="0"/>
              <a:t>The initiative brings together </a:t>
            </a:r>
            <a:r>
              <a:rPr lang="en-GB" sz="1200" dirty="0">
                <a:effectLst/>
                <a:latin typeface="Calibri" panose="020F0502020204030204" pitchFamily="34" charset="0"/>
                <a:ea typeface="Calibri" panose="020F0502020204030204" pitchFamily="34" charset="0"/>
                <a:cs typeface="Times New Roman" panose="02020603050405020304" pitchFamily="18" charset="0"/>
              </a:rPr>
              <a:t>businesses </a:t>
            </a:r>
            <a:r>
              <a:rPr lang="en-US" dirty="0"/>
              <a:t>committing to WASH as a priority in corporate water stewardship with WASH expert stakeholders to advance business actions on WASH and to share leading practice to encourage more businesses to take action on WASH</a:t>
            </a: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13</a:t>
            </a:fld>
            <a:endParaRPr lang="en-US"/>
          </a:p>
        </p:txBody>
      </p:sp>
    </p:spTree>
    <p:extLst>
      <p:ext uri="{BB962C8B-B14F-4D97-AF65-F5344CB8AC3E}">
        <p14:creationId xmlns:p14="http://schemas.microsoft.com/office/powerpoint/2010/main" val="137235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WASH4Work was launched on World Water Day 2016 with UNICEF as the champion of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goal of the initiative is to mobilize businesses to improve access to water, sanitation, and hygiene (WASH) in the workplace, across supply chains, and in the communities where workers live. </a:t>
            </a:r>
          </a:p>
          <a:p>
            <a:endParaRPr lang="en-US" dirty="0"/>
          </a:p>
          <a:p>
            <a:r>
              <a:rPr lang="en-US" dirty="0"/>
              <a:t>The initiative brings together </a:t>
            </a:r>
            <a:r>
              <a:rPr lang="en-GB" sz="1200" dirty="0">
                <a:effectLst/>
                <a:latin typeface="Calibri" panose="020F0502020204030204" pitchFamily="34" charset="0"/>
                <a:ea typeface="Calibri" panose="020F0502020204030204" pitchFamily="34" charset="0"/>
                <a:cs typeface="Times New Roman" panose="02020603050405020304" pitchFamily="18" charset="0"/>
              </a:rPr>
              <a:t>businesses </a:t>
            </a:r>
            <a:r>
              <a:rPr lang="en-US" dirty="0"/>
              <a:t>committing to WASH as a priority in corporate water stewardship with WASH expert stakeholders to advance business actions on WASH and to share leading practice to encourage more businesses to take action on WASH</a:t>
            </a: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14</a:t>
            </a:fld>
            <a:endParaRPr lang="en-US"/>
          </a:p>
        </p:txBody>
      </p:sp>
    </p:spTree>
    <p:extLst>
      <p:ext uri="{BB962C8B-B14F-4D97-AF65-F5344CB8AC3E}">
        <p14:creationId xmlns:p14="http://schemas.microsoft.com/office/powerpoint/2010/main" val="79643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WASH4Work was launched on World Water Day 2016 with UNICEF as the champion of the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goal of the initiative is to mobilize businesses to improve access to water, sanitation, and hygiene (WASH) in the workplace, across supply chains, and in the communities where workers live. </a:t>
            </a:r>
          </a:p>
          <a:p>
            <a:endParaRPr lang="en-US" dirty="0"/>
          </a:p>
          <a:p>
            <a:r>
              <a:rPr lang="en-US" dirty="0"/>
              <a:t>The initiative brings together </a:t>
            </a:r>
            <a:r>
              <a:rPr lang="en-GB" sz="1200" dirty="0">
                <a:effectLst/>
                <a:latin typeface="Calibri" panose="020F0502020204030204" pitchFamily="34" charset="0"/>
                <a:ea typeface="Calibri" panose="020F0502020204030204" pitchFamily="34" charset="0"/>
                <a:cs typeface="Times New Roman" panose="02020603050405020304" pitchFamily="18" charset="0"/>
              </a:rPr>
              <a:t>businesses </a:t>
            </a:r>
            <a:r>
              <a:rPr lang="en-US" dirty="0"/>
              <a:t>committing to WASH as a priority in corporate water stewardship with WASH expert stakeholders to advance business actions on WASH and to share leading practice to encourage more businesses to take action on WASH</a:t>
            </a:r>
          </a:p>
          <a:p>
            <a:endParaRPr lang="en-US" dirty="0"/>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15</a:t>
            </a:fld>
            <a:endParaRPr lang="en-US"/>
          </a:p>
        </p:txBody>
      </p:sp>
    </p:spTree>
    <p:extLst>
      <p:ext uri="{BB962C8B-B14F-4D97-AF65-F5344CB8AC3E}">
        <p14:creationId xmlns:p14="http://schemas.microsoft.com/office/powerpoint/2010/main" val="7330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1" dirty="0">
                <a:latin typeface="Avenir Black" panose="02000503020000020003" pitchFamily="2" charset="0"/>
              </a:rPr>
              <a:t>Co-Conveners:  </a:t>
            </a:r>
          </a:p>
          <a:p>
            <a:pPr>
              <a:spcBef>
                <a:spcPts val="0"/>
              </a:spcBef>
            </a:pPr>
            <a:r>
              <a:rPr lang="en-US" sz="1200" dirty="0">
                <a:latin typeface="Avenir Book" panose="02000503020000020003" pitchFamily="2" charset="0"/>
              </a:rPr>
              <a:t>WASH4Work,  Water Resilience Coalition</a:t>
            </a:r>
          </a:p>
          <a:p>
            <a:pPr>
              <a:spcBef>
                <a:spcPts val="0"/>
              </a:spcBef>
            </a:pPr>
            <a:endParaRPr lang="en-US" sz="1100" b="1" dirty="0">
              <a:latin typeface="Avenir Black" panose="02000503020000020003" pitchFamily="2" charset="0"/>
            </a:endParaRPr>
          </a:p>
          <a:p>
            <a:r>
              <a:rPr lang="en-US" sz="1100" b="1" dirty="0">
                <a:latin typeface="Avenir Black" panose="02000503020000020003" pitchFamily="2" charset="0"/>
              </a:rPr>
              <a:t>Objectives:</a:t>
            </a:r>
          </a:p>
          <a:p>
            <a:pPr>
              <a:buFont typeface="Arial" panose="020B0604020202020204" pitchFamily="34" charset="0"/>
              <a:buChar char="•"/>
            </a:pPr>
            <a:r>
              <a:rPr lang="en-GB" dirty="0">
                <a:latin typeface="Avenir Book" panose="02000503020000020003" pitchFamily="2" charset="0"/>
              </a:rPr>
              <a:t>Develop consensus on new targets for WASH best practice in corporate water stewardship that includes climate resilience.</a:t>
            </a:r>
          </a:p>
          <a:p>
            <a:pPr>
              <a:buFont typeface="Arial" panose="020B0604020202020204" pitchFamily="34" charset="0"/>
              <a:buChar char="•"/>
            </a:pPr>
            <a:r>
              <a:rPr lang="en-GB" dirty="0">
                <a:latin typeface="Avenir Book" panose="02000503020000020003" pitchFamily="2" charset="0"/>
              </a:rPr>
              <a:t>Create a business specific framework and guidance on how to design and implement Resilient WASH strategies into water stewardship action plans - and integrate with global frameworks.</a:t>
            </a:r>
          </a:p>
          <a:p>
            <a:pPr>
              <a:buFont typeface="Arial" panose="020B0604020202020204" pitchFamily="34" charset="0"/>
              <a:buChar char="•"/>
            </a:pPr>
            <a:r>
              <a:rPr lang="en-GB" dirty="0">
                <a:latin typeface="Avenir Book" panose="02000503020000020003" pitchFamily="2" charset="0"/>
              </a:rPr>
              <a:t>Create a database of practical</a:t>
            </a:r>
            <a:r>
              <a:rPr lang="en-GB" u="sng" dirty="0">
                <a:latin typeface="Avenir Book" panose="02000503020000020003" pitchFamily="2" charset="0"/>
              </a:rPr>
              <a:t> </a:t>
            </a:r>
            <a:r>
              <a:rPr lang="en-GB" dirty="0">
                <a:latin typeface="Avenir Book" panose="02000503020000020003" pitchFamily="2" charset="0"/>
              </a:rPr>
              <a:t>solutions for developing and implementing Resilient WASH programming.</a:t>
            </a:r>
          </a:p>
          <a:p>
            <a:pPr>
              <a:buFont typeface="Arial" panose="020B0604020202020204" pitchFamily="34" charset="0"/>
              <a:buChar char="•"/>
            </a:pPr>
            <a:r>
              <a:rPr lang="en-GB" dirty="0">
                <a:latin typeface="Avenir Book" panose="02000503020000020003" pitchFamily="2" charset="0"/>
              </a:rPr>
              <a:t>Produce a position paper outlining a Climate-Resilient WASH Framework for Business to present publicly during the COP27 Climate meetings in November 2022</a:t>
            </a:r>
            <a:endParaRPr lang="en-US" dirty="0">
              <a:latin typeface="Avenir Book"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17</a:t>
            </a:fld>
            <a:endParaRPr lang="en-US"/>
          </a:p>
        </p:txBody>
      </p:sp>
    </p:spTree>
    <p:extLst>
      <p:ext uri="{BB962C8B-B14F-4D97-AF65-F5344CB8AC3E}">
        <p14:creationId xmlns:p14="http://schemas.microsoft.com/office/powerpoint/2010/main" val="27422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venir Black" panose="02000503020000020003" pitchFamily="2" charset="0"/>
              </a:rPr>
              <a:t>Opportunity:</a:t>
            </a:r>
          </a:p>
          <a:p>
            <a:r>
              <a:rPr lang="en-US" sz="1200" dirty="0">
                <a:latin typeface="Avenir Book" panose="02000503020000020003" pitchFamily="2" charset="0"/>
              </a:rPr>
              <a:t>- Develop best practice for engaging suppliers in WASH implementation</a:t>
            </a:r>
          </a:p>
          <a:p>
            <a:r>
              <a:rPr lang="en-US" sz="1200" dirty="0">
                <a:latin typeface="Avenir Book" panose="02000503020000020003" pitchFamily="2" charset="0"/>
              </a:rPr>
              <a:t>- Increasing impact of WASH via SMEs</a:t>
            </a:r>
          </a:p>
          <a:p>
            <a:r>
              <a:rPr lang="en-US" sz="1200" b="1" dirty="0">
                <a:latin typeface="Avenir Black" panose="02000503020000020003" pitchFamily="2" charset="0"/>
              </a:rPr>
              <a:t>Objectives:</a:t>
            </a:r>
          </a:p>
          <a:p>
            <a:r>
              <a:rPr lang="en-US" sz="1200" dirty="0">
                <a:solidFill>
                  <a:srgbClr val="000000"/>
                </a:solidFill>
                <a:latin typeface="Avenir Book" panose="02000503020000020003" pitchFamily="2" charset="0"/>
              </a:rPr>
              <a:t>- </a:t>
            </a:r>
            <a:r>
              <a:rPr lang="en-US" sz="1200" dirty="0">
                <a:latin typeface="Avenir Book" panose="02000503020000020003" pitchFamily="2" charset="0"/>
              </a:rPr>
              <a:t>Define leading practice on how to implement WASH actions across supply chains</a:t>
            </a:r>
          </a:p>
          <a:p>
            <a:r>
              <a:rPr lang="en-US" sz="1200" dirty="0">
                <a:latin typeface="Avenir Book" panose="02000503020000020003" pitchFamily="2" charset="0"/>
              </a:rPr>
              <a:t>- Share learnings on how to engage suppliers via the WASH Pledge mechanism</a:t>
            </a:r>
          </a:p>
          <a:p>
            <a:r>
              <a:rPr lang="en-US" sz="1200" dirty="0">
                <a:latin typeface="Avenir Book" panose="02000503020000020003" pitchFamily="2" charset="0"/>
              </a:rPr>
              <a:t>- Develop support materials for suppliers’ WASH Pledge implementation journey.</a:t>
            </a:r>
            <a:endParaRPr lang="en-CH" sz="1200" dirty="0">
              <a:latin typeface="Avenir Book"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87A30146-5328-9B4C-81FD-C8F169288C1F}" type="slidenum">
              <a:rPr lang="en-US" smtClean="0"/>
              <a:t>18</a:t>
            </a:fld>
            <a:endParaRPr lang="en-US"/>
          </a:p>
        </p:txBody>
      </p:sp>
    </p:spTree>
    <p:extLst>
      <p:ext uri="{BB962C8B-B14F-4D97-AF65-F5344CB8AC3E}">
        <p14:creationId xmlns:p14="http://schemas.microsoft.com/office/powerpoint/2010/main" val="373187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194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094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479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5724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Flama" pitchFamily="50" charset="0"/>
              <a:ea typeface="+mj-ea"/>
              <a:cs typeface="+mj-cs"/>
              <a:sym typeface="Flama" pitchFamily="50"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346712"/>
            <a:ext cx="11082528" cy="384721"/>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766857"/>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41597"/>
            <a:ext cx="325501" cy="123111"/>
          </a:xfrm>
          <a:prstGeom prst="rect">
            <a:avLst/>
          </a:prstGeom>
          <a:noFill/>
          <a:ln w="9525" algn="ctr">
            <a:noFill/>
            <a:miter lim="800000"/>
            <a:headEnd/>
            <a:tailEnd/>
          </a:ln>
          <a:effectLst/>
        </p:spPr>
        <p:txBody>
          <a:bodyPr wrap="square" lIns="0" tIns="0" rIns="0" bIns="0" anchor="b">
            <a:spAutoFit/>
          </a:bodyPr>
          <a:lstStyle/>
          <a:p>
            <a:pPr lvl="0" algn="r" defTabSz="610744" fontAlgn="auto">
              <a:spcBef>
                <a:spcPts val="0"/>
              </a:spcBef>
              <a:spcAft>
                <a:spcPts val="0"/>
              </a:spcAft>
            </a:pPr>
            <a:fld id="{4ABDCABE-3F10-B64C-92F1-862014417034}" type="slidenum">
              <a:rPr lang="en-US" sz="800" b="1" smtClean="0">
                <a:solidFill>
                  <a:schemeClr val="accent1"/>
                </a:solidFill>
                <a:cs typeface="Arial" panose="020B0604020202020204" pitchFamily="34" charset="0"/>
              </a:rPr>
              <a:pPr lvl="0" algn="r" defTabSz="610744" fontAlgn="auto">
                <a:spcBef>
                  <a:spcPts val="0"/>
                </a:spcBef>
                <a:spcAft>
                  <a:spcPts val="0"/>
                </a:spcAft>
              </a:pPr>
              <a:t>‹#›</a:t>
            </a:fld>
            <a:endParaRPr lang="en-US" sz="800" b="1">
              <a:solidFill>
                <a:schemeClr val="accent1"/>
              </a:solidFill>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2160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55252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922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834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684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606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619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850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018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865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7830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4" r:id="rId12"/>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emf"/><Relationship Id="rId4" Type="http://schemas.openxmlformats.org/officeDocument/2006/relationships/image" Target="../media/image20.jpeg"/><Relationship Id="rId9"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3.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ceowatermandate.org/endorse" TargetMode="External"/><Relationship Id="rId3" Type="http://schemas.openxmlformats.org/officeDocument/2006/relationships/tags" Target="../tags/tag10.xml"/><Relationship Id="rId7" Type="http://schemas.openxmlformats.org/officeDocument/2006/relationships/image" Target="../media/image10.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image" Target="../media/image10.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hyperlink" Target="https://wateraction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b="-4"/>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36045551-AB5B-466E-9B17-C8DD824E95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751" r="10706" b="-1"/>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2" name="TextBox 1">
            <a:extLst>
              <a:ext uri="{FF2B5EF4-FFF2-40B4-BE49-F238E27FC236}">
                <a16:creationId xmlns:a16="http://schemas.microsoft.com/office/drawing/2014/main" id="{C9E8AD45-C2CA-07AC-3917-FA03FBF21985}"/>
              </a:ext>
            </a:extLst>
          </p:cNvPr>
          <p:cNvSpPr txBox="1"/>
          <p:nvPr/>
        </p:nvSpPr>
        <p:spPr>
          <a:xfrm>
            <a:off x="2004872" y="5135720"/>
            <a:ext cx="986167" cy="523220"/>
          </a:xfrm>
          <a:prstGeom prst="rect">
            <a:avLst/>
          </a:prstGeom>
          <a:noFill/>
        </p:spPr>
        <p:txBody>
          <a:bodyPr wrap="none" rtlCol="0">
            <a:spAutoFit/>
          </a:bodyPr>
          <a:lstStyle/>
          <a:p>
            <a:r>
              <a:rPr lang="en-US" sz="2800" b="1" dirty="0">
                <a:latin typeface="Avenir Book" panose="02000503020000020003" pitchFamily="2" charset="0"/>
              </a:rPr>
              <a:t>2022</a:t>
            </a:r>
          </a:p>
        </p:txBody>
      </p:sp>
      <p:pic>
        <p:nvPicPr>
          <p:cNvPr id="4" name="Picture 3" descr="Logo, company name&#10;&#10;Description automatically generated">
            <a:extLst>
              <a:ext uri="{FF2B5EF4-FFF2-40B4-BE49-F238E27FC236}">
                <a16:creationId xmlns:a16="http://schemas.microsoft.com/office/drawing/2014/main" id="{0EC4DBB1-C7D3-1B78-23FD-ECEDDCDEAFEF}"/>
              </a:ext>
            </a:extLst>
          </p:cNvPr>
          <p:cNvPicPr>
            <a:picLocks noChangeAspect="1"/>
          </p:cNvPicPr>
          <p:nvPr/>
        </p:nvPicPr>
        <p:blipFill>
          <a:blip r:embed="rId7"/>
          <a:stretch>
            <a:fillRect/>
          </a:stretch>
        </p:blipFill>
        <p:spPr>
          <a:xfrm>
            <a:off x="1367402" y="3727762"/>
            <a:ext cx="2261105" cy="1169270"/>
          </a:xfrm>
          <a:prstGeom prst="rect">
            <a:avLst/>
          </a:prstGeom>
        </p:spPr>
      </p:pic>
    </p:spTree>
    <p:extLst>
      <p:ext uri="{BB962C8B-B14F-4D97-AF65-F5344CB8AC3E}">
        <p14:creationId xmlns:p14="http://schemas.microsoft.com/office/powerpoint/2010/main" val="18634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263234CB-A7F7-4E11-B963-F966E0BE2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25" name="Object 24" hidden="1">
                        <a:extLst>
                          <a:ext uri="{FF2B5EF4-FFF2-40B4-BE49-F238E27FC236}">
                            <a16:creationId xmlns:a16="http://schemas.microsoft.com/office/drawing/2014/main" id="{263234CB-A7F7-4E11-B963-F966E0BE28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020B4BF2-73EE-4F6D-97F4-84AF92080876}"/>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Flama" charset="0"/>
              <a:ea typeface="+mn-ea"/>
              <a:cs typeface="+mn-cs"/>
              <a:sym typeface="Flama" charset="0"/>
            </a:endParaRPr>
          </a:p>
        </p:txBody>
      </p:sp>
      <p:sp>
        <p:nvSpPr>
          <p:cNvPr id="2" name="2. Slide Title">
            <a:extLst>
              <a:ext uri="{FF2B5EF4-FFF2-40B4-BE49-F238E27FC236}">
                <a16:creationId xmlns:a16="http://schemas.microsoft.com/office/drawing/2014/main" id="{4C3C5AB3-CDF9-4EDD-AC91-23F7266B0D0F}"/>
              </a:ext>
            </a:extLst>
          </p:cNvPr>
          <p:cNvSpPr>
            <a:spLocks noGrp="1"/>
          </p:cNvSpPr>
          <p:nvPr>
            <p:ph type="title"/>
            <p:custDataLst>
              <p:tags r:id="rId3"/>
            </p:custDataLst>
          </p:nvPr>
        </p:nvSpPr>
        <p:spPr>
          <a:xfrm>
            <a:off x="1225296" y="566168"/>
            <a:ext cx="11082528" cy="88639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3200" b="1" dirty="0">
                <a:latin typeface="+mn-lt"/>
              </a:rPr>
              <a:t>Member Benefits</a:t>
            </a:r>
            <a:br>
              <a:rPr lang="en-US" sz="3200" b="1" dirty="0"/>
            </a:br>
            <a:r>
              <a:rPr lang="en-US" sz="3200" b="1" dirty="0"/>
              <a:t>of the WASH4Work Initiative</a:t>
            </a:r>
          </a:p>
        </p:txBody>
      </p:sp>
      <p:sp>
        <p:nvSpPr>
          <p:cNvPr id="50" name="TextBox 49">
            <a:extLst>
              <a:ext uri="{FF2B5EF4-FFF2-40B4-BE49-F238E27FC236}">
                <a16:creationId xmlns:a16="http://schemas.microsoft.com/office/drawing/2014/main" id="{85B312B7-701C-4CEB-B9D1-5D633D2AF742}"/>
              </a:ext>
            </a:extLst>
          </p:cNvPr>
          <p:cNvSpPr txBox="1"/>
          <p:nvPr/>
        </p:nvSpPr>
        <p:spPr>
          <a:xfrm>
            <a:off x="1958737" y="4513670"/>
            <a:ext cx="1940403" cy="230832"/>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lgn="ctr" defTabSz="914377" fontAlgn="base">
              <a:spcBef>
                <a:spcPct val="0"/>
              </a:spcBef>
              <a:spcAft>
                <a:spcPct val="0"/>
              </a:spcAft>
              <a:buClr>
                <a:srgbClr val="FFFFFF"/>
              </a:buClr>
              <a:defRPr/>
            </a:pPr>
            <a:r>
              <a:rPr lang="en-US" sz="1500" cap="small">
                <a:solidFill>
                  <a:srgbClr val="FFFFFF"/>
                </a:solidFill>
                <a:latin typeface="Flama Medium" panose="02000503000000020004" pitchFamily="2" charset="0"/>
              </a:rPr>
              <a:t>GLOBAL LEADERSHIP</a:t>
            </a:r>
            <a:endParaRPr lang="en-CA" sz="1500" cap="small">
              <a:solidFill>
                <a:srgbClr val="FFFFFF"/>
              </a:solidFill>
              <a:latin typeface="Flama Medium" panose="02000503000000020004" pitchFamily="2" charset="0"/>
            </a:endParaRPr>
          </a:p>
        </p:txBody>
      </p:sp>
      <p:sp>
        <p:nvSpPr>
          <p:cNvPr id="5" name="TextBox 4">
            <a:extLst>
              <a:ext uri="{FF2B5EF4-FFF2-40B4-BE49-F238E27FC236}">
                <a16:creationId xmlns:a16="http://schemas.microsoft.com/office/drawing/2014/main" id="{B5276696-5EC2-08E7-3258-88F4504C88B3}"/>
              </a:ext>
            </a:extLst>
          </p:cNvPr>
          <p:cNvSpPr txBox="1"/>
          <p:nvPr/>
        </p:nvSpPr>
        <p:spPr>
          <a:xfrm>
            <a:off x="725424" y="2517493"/>
            <a:ext cx="10479024" cy="2846933"/>
          </a:xfrm>
          <a:prstGeom prst="rect">
            <a:avLst/>
          </a:prstGeom>
          <a:noFill/>
        </p:spPr>
        <p:txBody>
          <a:bodyPr wrap="square">
            <a:spAutoFit/>
          </a:bodyPr>
          <a:lstStyle/>
          <a:p>
            <a:pPr marL="800100" lvl="1" indent="-342900">
              <a:lnSpc>
                <a:spcPct val="150000"/>
              </a:lnSpc>
              <a:spcAft>
                <a:spcPts val="1200"/>
              </a:spcAft>
              <a:buFont typeface="+mj-lt"/>
              <a:buAutoNum type="arabicPeriod"/>
            </a:pPr>
            <a:r>
              <a:rPr lang="en-US" b="1" i="1" dirty="0">
                <a:solidFill>
                  <a:schemeClr val="accent2">
                    <a:lumMod val="75000"/>
                  </a:schemeClr>
                </a:solidFill>
                <a:latin typeface="Roboto Black" panose="02000000000000000000" pitchFamily="2" charset="0"/>
                <a:ea typeface="Roboto Black" panose="02000000000000000000" pitchFamily="2" charset="0"/>
              </a:rPr>
              <a:t>C</a:t>
            </a:r>
            <a:r>
              <a:rPr lang="en-US" sz="1800" b="1" i="1" dirty="0">
                <a:solidFill>
                  <a:schemeClr val="accent2">
                    <a:lumMod val="75000"/>
                  </a:schemeClr>
                </a:solidFill>
                <a:latin typeface="Roboto Black" panose="02000000000000000000" pitchFamily="2" charset="0"/>
                <a:ea typeface="Roboto Black" panose="02000000000000000000" pitchFamily="2" charset="0"/>
              </a:rPr>
              <a:t>ompanies are recognized for the actions they are taking to increase WASH access and contributions to SDG6 by being part of the WASH4Work Initiative</a:t>
            </a:r>
          </a:p>
          <a:p>
            <a:pPr marL="800100" lvl="1" indent="-342900">
              <a:lnSpc>
                <a:spcPct val="150000"/>
              </a:lnSpc>
              <a:spcAft>
                <a:spcPts val="1200"/>
              </a:spcAft>
              <a:buFont typeface="+mj-lt"/>
              <a:buAutoNum type="arabicPeriod"/>
            </a:pPr>
            <a:r>
              <a:rPr lang="en-US" b="1" i="1" dirty="0">
                <a:solidFill>
                  <a:schemeClr val="accent2">
                    <a:lumMod val="75000"/>
                  </a:schemeClr>
                </a:solidFill>
                <a:latin typeface="Roboto Black" panose="02000000000000000000" pitchFamily="2" charset="0"/>
                <a:ea typeface="Roboto Black" panose="02000000000000000000" pitchFamily="2" charset="0"/>
              </a:rPr>
              <a:t>Companies have direct access to leading practice on WASH access via corporate peers and WASH expert organization members</a:t>
            </a:r>
            <a:endParaRPr lang="en-US" sz="1800" b="1" i="1" dirty="0">
              <a:solidFill>
                <a:schemeClr val="accent2">
                  <a:lumMod val="75000"/>
                </a:schemeClr>
              </a:solidFill>
              <a:latin typeface="Roboto Black" panose="02000000000000000000" pitchFamily="2" charset="0"/>
              <a:ea typeface="Roboto Black" panose="02000000000000000000" pitchFamily="2" charset="0"/>
            </a:endParaRPr>
          </a:p>
          <a:p>
            <a:pPr marL="800100" lvl="1" indent="-342900">
              <a:lnSpc>
                <a:spcPct val="150000"/>
              </a:lnSpc>
              <a:spcAft>
                <a:spcPts val="1200"/>
              </a:spcAft>
              <a:buFont typeface="+mj-lt"/>
              <a:buAutoNum type="arabicPeriod"/>
            </a:pPr>
            <a:r>
              <a:rPr lang="en-US" b="1" i="1" dirty="0">
                <a:solidFill>
                  <a:schemeClr val="accent2">
                    <a:lumMod val="75000"/>
                  </a:schemeClr>
                </a:solidFill>
                <a:latin typeface="Roboto Black" panose="02000000000000000000" pitchFamily="2" charset="0"/>
                <a:ea typeface="Roboto Black" panose="02000000000000000000" pitchFamily="2" charset="0"/>
              </a:rPr>
              <a:t>WASH4Work supports companies in achieving their corporate water stewardship commitments to WASH access</a:t>
            </a:r>
          </a:p>
        </p:txBody>
      </p:sp>
      <p:sp>
        <p:nvSpPr>
          <p:cNvPr id="3" name="TextBox 2">
            <a:extLst>
              <a:ext uri="{FF2B5EF4-FFF2-40B4-BE49-F238E27FC236}">
                <a16:creationId xmlns:a16="http://schemas.microsoft.com/office/drawing/2014/main" id="{EB7A9F7C-7B21-E024-4915-B50253775594}"/>
              </a:ext>
            </a:extLst>
          </p:cNvPr>
          <p:cNvSpPr txBox="1"/>
          <p:nvPr/>
        </p:nvSpPr>
        <p:spPr>
          <a:xfrm>
            <a:off x="11297652" y="3176"/>
            <a:ext cx="409074"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7309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a:extLst>
              <a:ext uri="{FF2B5EF4-FFF2-40B4-BE49-F238E27FC236}">
                <a16:creationId xmlns:a16="http://schemas.microsoft.com/office/drawing/2014/main" id="{8C638BE0-E288-43E4-B9D6-E741E2BCCBC8}"/>
              </a:ext>
            </a:extLst>
          </p:cNvPr>
          <p:cNvSpPr txBox="1"/>
          <p:nvPr/>
        </p:nvSpPr>
        <p:spPr>
          <a:xfrm>
            <a:off x="2238201" y="2041683"/>
            <a:ext cx="7678995" cy="338554"/>
          </a:xfrm>
          <a:prstGeom prst="rect">
            <a:avLst/>
          </a:prstGeom>
          <a:solidFill>
            <a:srgbClr val="699CC6"/>
          </a:solid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kumimoji="0" sz="1600" b="1" i="0" u="none" strike="noStrike" cap="none" spc="0" normalizeH="0" baseline="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MEMBERS &amp; PARTERNS</a:t>
            </a:r>
          </a:p>
        </p:txBody>
      </p:sp>
      <p:sp>
        <p:nvSpPr>
          <p:cNvPr id="71" name="object 44">
            <a:extLst>
              <a:ext uri="{FF2B5EF4-FFF2-40B4-BE49-F238E27FC236}">
                <a16:creationId xmlns:a16="http://schemas.microsoft.com/office/drawing/2014/main" id="{DF338219-C0AF-41DC-B6D6-A3007DFEAB48}"/>
              </a:ext>
            </a:extLst>
          </p:cNvPr>
          <p:cNvSpPr txBox="1">
            <a:spLocks/>
          </p:cNvSpPr>
          <p:nvPr/>
        </p:nvSpPr>
        <p:spPr>
          <a:xfrm>
            <a:off x="203197" y="6173786"/>
            <a:ext cx="330163" cy="218008"/>
          </a:xfrm>
          <a:prstGeom prst="rect">
            <a:avLst/>
          </a:prstGeom>
        </p:spPr>
        <p:txBody>
          <a:bodyPr vert="horz" wrap="square" lIns="0" tIns="0" rIns="0" bIns="0" rtlCol="0">
            <a:spAutoFit/>
          </a:bodyPr>
          <a:lstStyle>
            <a:defPPr>
              <a:defRPr lang="en-US"/>
            </a:defPPr>
            <a:lvl1pPr marL="0" algn="l" defTabSz="914377" rtl="0" eaLnBrk="1" latinLnBrk="0" hangingPunct="1">
              <a:defRPr sz="1600" b="1" i="0" kern="1200">
                <a:solidFill>
                  <a:srgbClr val="1E3250"/>
                </a:solidFill>
                <a:latin typeface="Arial"/>
                <a:ea typeface="+mn-ea"/>
                <a:cs typeface="Arial"/>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38098" marR="0" lvl="0" indent="0" algn="l" defTabSz="914354" rtl="0" eaLnBrk="1" fontAlgn="auto" latinLnBrk="0" hangingPunct="1">
              <a:lnSpc>
                <a:spcPts val="1651"/>
              </a:lnSpc>
              <a:spcBef>
                <a:spcPts val="0"/>
              </a:spcBef>
              <a:spcAft>
                <a:spcPts val="0"/>
              </a:spcAft>
              <a:buClrTx/>
              <a:buSzTx/>
              <a:buFontTx/>
              <a:buNone/>
              <a:tabLst/>
              <a:defRPr/>
            </a:pPr>
            <a:fld id="{81D60167-4931-47E6-BA6A-407CBD079E47}" type="slidenum">
              <a:rPr kumimoji="0" lang="en-CH" sz="1600" b="1" i="0" u="none" strike="noStrike" kern="1200" cap="none" spc="0" normalizeH="0" baseline="0" noProof="0">
                <a:ln>
                  <a:noFill/>
                </a:ln>
                <a:solidFill>
                  <a:srgbClr val="1E3250"/>
                </a:solidFill>
                <a:effectLst/>
                <a:uLnTx/>
                <a:uFillTx/>
                <a:latin typeface="Arial"/>
                <a:cs typeface="Arial"/>
              </a:rPr>
              <a:pPr marL="38098" marR="0" lvl="0" indent="0" algn="l" defTabSz="914354" rtl="0" eaLnBrk="1" fontAlgn="auto" latinLnBrk="0" hangingPunct="1">
                <a:lnSpc>
                  <a:spcPts val="1651"/>
                </a:lnSpc>
                <a:spcBef>
                  <a:spcPts val="0"/>
                </a:spcBef>
                <a:spcAft>
                  <a:spcPts val="0"/>
                </a:spcAft>
                <a:buClrTx/>
                <a:buSzTx/>
                <a:buFontTx/>
                <a:buNone/>
                <a:tabLst/>
                <a:defRPr/>
              </a:pPr>
              <a:t>11</a:t>
            </a:fld>
            <a:endParaRPr kumimoji="0" lang="en-CH" sz="1600" b="1" i="0" u="none" strike="noStrike" kern="1200" cap="none" spc="0" normalizeH="0" baseline="0" noProof="0">
              <a:ln>
                <a:noFill/>
              </a:ln>
              <a:solidFill>
                <a:srgbClr val="1E3250"/>
              </a:solidFill>
              <a:effectLst/>
              <a:uLnTx/>
              <a:uFillTx/>
              <a:latin typeface="Arial"/>
              <a:cs typeface="Arial"/>
            </a:endParaRPr>
          </a:p>
        </p:txBody>
      </p:sp>
      <p:sp>
        <p:nvSpPr>
          <p:cNvPr id="51" name="2. Slide Title">
            <a:extLst>
              <a:ext uri="{FF2B5EF4-FFF2-40B4-BE49-F238E27FC236}">
                <a16:creationId xmlns:a16="http://schemas.microsoft.com/office/drawing/2014/main" id="{BC7A5771-EF94-8B95-8843-9E5EFD40A595}"/>
              </a:ext>
            </a:extLst>
          </p:cNvPr>
          <p:cNvSpPr>
            <a:spLocks noGrp="1"/>
          </p:cNvSpPr>
          <p:nvPr>
            <p:ph type="title"/>
            <p:custDataLst>
              <p:tags r:id="rId1"/>
            </p:custDataLst>
          </p:nvPr>
        </p:nvSpPr>
        <p:spPr>
          <a:xfrm>
            <a:off x="1109472" y="600359"/>
            <a:ext cx="11082528" cy="97872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3200" b="1" dirty="0"/>
              <a:t>WASH4Work</a:t>
            </a:r>
            <a:br>
              <a:rPr lang="en-US" sz="3200" b="1" dirty="0"/>
            </a:br>
            <a:r>
              <a:rPr lang="en-US" sz="3200" b="1" dirty="0">
                <a:latin typeface="+mn-lt"/>
              </a:rPr>
              <a:t>A Business Led Multi-Stakeholder Initiative</a:t>
            </a:r>
          </a:p>
        </p:txBody>
      </p:sp>
      <p:pic>
        <p:nvPicPr>
          <p:cNvPr id="2" name="Picture 1" descr="A picture containing text&#10;&#10;Description automatically generated">
            <a:extLst>
              <a:ext uri="{FF2B5EF4-FFF2-40B4-BE49-F238E27FC236}">
                <a16:creationId xmlns:a16="http://schemas.microsoft.com/office/drawing/2014/main" id="{A1B265B3-857C-5FDD-D093-CACDEDC649D3}"/>
              </a:ext>
            </a:extLst>
          </p:cNvPr>
          <p:cNvPicPr>
            <a:picLocks noChangeAspect="1"/>
          </p:cNvPicPr>
          <p:nvPr/>
        </p:nvPicPr>
        <p:blipFill rotWithShape="1">
          <a:blip r:embed="rId4"/>
          <a:srcRect t="37959" b="20966"/>
          <a:stretch/>
        </p:blipFill>
        <p:spPr>
          <a:xfrm>
            <a:off x="-18302" y="2380237"/>
            <a:ext cx="12192000" cy="2816907"/>
          </a:xfrm>
          <a:prstGeom prst="rect">
            <a:avLst/>
          </a:prstGeom>
        </p:spPr>
      </p:pic>
      <p:pic>
        <p:nvPicPr>
          <p:cNvPr id="4" name="Picture 3" descr="Logo, company name&#10;&#10;Description automatically generated">
            <a:extLst>
              <a:ext uri="{FF2B5EF4-FFF2-40B4-BE49-F238E27FC236}">
                <a16:creationId xmlns:a16="http://schemas.microsoft.com/office/drawing/2014/main" id="{4F6F09D4-BED6-E0CC-5049-1B9B8167AB45}"/>
              </a:ext>
            </a:extLst>
          </p:cNvPr>
          <p:cNvPicPr>
            <a:picLocks noChangeAspect="1"/>
          </p:cNvPicPr>
          <p:nvPr/>
        </p:nvPicPr>
        <p:blipFill>
          <a:blip r:embed="rId5"/>
          <a:stretch>
            <a:fillRect/>
          </a:stretch>
        </p:blipFill>
        <p:spPr>
          <a:xfrm>
            <a:off x="5335365" y="5387102"/>
            <a:ext cx="1521269" cy="786684"/>
          </a:xfrm>
          <a:prstGeom prst="rect">
            <a:avLst/>
          </a:prstGeom>
        </p:spPr>
      </p:pic>
    </p:spTree>
    <p:extLst>
      <p:ext uri="{BB962C8B-B14F-4D97-AF65-F5344CB8AC3E}">
        <p14:creationId xmlns:p14="http://schemas.microsoft.com/office/powerpoint/2010/main" val="98790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714B-705A-383C-B88A-BEACC12B7E84}"/>
              </a:ext>
            </a:extLst>
          </p:cNvPr>
          <p:cNvSpPr>
            <a:spLocks noGrp="1"/>
          </p:cNvSpPr>
          <p:nvPr>
            <p:ph type="title"/>
          </p:nvPr>
        </p:nvSpPr>
        <p:spPr>
          <a:xfrm>
            <a:off x="1109472" y="869958"/>
            <a:ext cx="11082528" cy="384721"/>
          </a:xfrm>
        </p:spPr>
        <p:txBody>
          <a:bodyPr/>
          <a:lstStyle/>
          <a:p>
            <a:r>
              <a:rPr lang="en-US" sz="3200" b="1" dirty="0">
                <a:latin typeface="+mn-lt"/>
              </a:rPr>
              <a:t>Scaling up WASH Access is achievable </a:t>
            </a:r>
            <a:r>
              <a:rPr lang="en-US" sz="3200" dirty="0"/>
              <a:t>through </a:t>
            </a:r>
            <a:br>
              <a:rPr lang="en-US" sz="3200" dirty="0"/>
            </a:br>
            <a:r>
              <a:rPr lang="en-US" sz="3200" dirty="0"/>
              <a:t>Sharing knowledge and evolving leading practice </a:t>
            </a:r>
          </a:p>
        </p:txBody>
      </p:sp>
      <p:sp>
        <p:nvSpPr>
          <p:cNvPr id="6" name="TextBox 5">
            <a:extLst>
              <a:ext uri="{FF2B5EF4-FFF2-40B4-BE49-F238E27FC236}">
                <a16:creationId xmlns:a16="http://schemas.microsoft.com/office/drawing/2014/main" id="{3F39447E-7DA2-2719-5779-2187E110DBEB}"/>
              </a:ext>
            </a:extLst>
          </p:cNvPr>
          <p:cNvSpPr txBox="1"/>
          <p:nvPr/>
        </p:nvSpPr>
        <p:spPr>
          <a:xfrm>
            <a:off x="3048000" y="2112134"/>
            <a:ext cx="8412480" cy="830997"/>
          </a:xfrm>
          <a:prstGeom prst="rect">
            <a:avLst/>
          </a:prstGeom>
          <a:noFill/>
        </p:spPr>
        <p:txBody>
          <a:bodyPr wrap="square">
            <a:spAutoFit/>
          </a:bodyPr>
          <a:lstStyle/>
          <a:p>
            <a:r>
              <a:rPr lang="en-GB" sz="1600" dirty="0">
                <a:solidFill>
                  <a:schemeClr val="accent2">
                    <a:lumMod val="75000"/>
                  </a:schemeClr>
                </a:solidFill>
                <a:effectLst/>
                <a:latin typeface="Seravek" panose="020B0503040000020004" pitchFamily="34" charset="0"/>
              </a:rPr>
              <a:t>WASH4Work provides the platform for businesses to align on best practice, together with WASH experts; and to collectively advocate the business case for WASH to mobilise more business action on WASH as a priority in corporate water stewardship. </a:t>
            </a:r>
            <a:endParaRPr lang="en-GB" sz="1600" dirty="0">
              <a:solidFill>
                <a:schemeClr val="accent2">
                  <a:lumMod val="75000"/>
                </a:schemeClr>
              </a:solidFill>
              <a:effectLst/>
            </a:endParaRPr>
          </a:p>
        </p:txBody>
      </p:sp>
      <p:sp>
        <p:nvSpPr>
          <p:cNvPr id="8" name="TextBox 7">
            <a:extLst>
              <a:ext uri="{FF2B5EF4-FFF2-40B4-BE49-F238E27FC236}">
                <a16:creationId xmlns:a16="http://schemas.microsoft.com/office/drawing/2014/main" id="{2E5A4F77-52AC-AB7F-B449-CC54C649FE08}"/>
              </a:ext>
            </a:extLst>
          </p:cNvPr>
          <p:cNvSpPr txBox="1"/>
          <p:nvPr/>
        </p:nvSpPr>
        <p:spPr>
          <a:xfrm>
            <a:off x="3048000" y="4278106"/>
            <a:ext cx="8741664" cy="830997"/>
          </a:xfrm>
          <a:prstGeom prst="rect">
            <a:avLst/>
          </a:prstGeom>
          <a:noFill/>
        </p:spPr>
        <p:txBody>
          <a:bodyPr wrap="square">
            <a:spAutoFit/>
          </a:bodyPr>
          <a:lstStyle/>
          <a:p>
            <a:r>
              <a:rPr lang="en-GB" sz="1600" dirty="0">
                <a:solidFill>
                  <a:schemeClr val="accent2">
                    <a:lumMod val="75000"/>
                  </a:schemeClr>
                </a:solidFill>
                <a:effectLst/>
                <a:latin typeface="Seravek" panose="020B0503040000020004" pitchFamily="34" charset="0"/>
              </a:rPr>
              <a:t>WASH4Work has an opportunity to amplify the women’s individual experiences, success stories and networks to demonstrate the power of collective action in communities. </a:t>
            </a:r>
            <a:r>
              <a:rPr lang="en-GB" sz="1600" dirty="0">
                <a:solidFill>
                  <a:srgbClr val="FFFFFF"/>
                </a:solidFill>
                <a:effectLst/>
                <a:latin typeface="Seravek" panose="020B0503040000020004" pitchFamily="34" charset="0"/>
              </a:rPr>
              <a:t>along the value chain. </a:t>
            </a:r>
            <a:endParaRPr lang="en-GB" sz="1600" dirty="0">
              <a:effectLst/>
            </a:endParaRPr>
          </a:p>
        </p:txBody>
      </p:sp>
      <p:sp>
        <p:nvSpPr>
          <p:cNvPr id="10" name="TextBox 9">
            <a:extLst>
              <a:ext uri="{FF2B5EF4-FFF2-40B4-BE49-F238E27FC236}">
                <a16:creationId xmlns:a16="http://schemas.microsoft.com/office/drawing/2014/main" id="{1EE1282D-9B12-E50B-43F9-2315A633EFB5}"/>
              </a:ext>
            </a:extLst>
          </p:cNvPr>
          <p:cNvSpPr txBox="1"/>
          <p:nvPr/>
        </p:nvSpPr>
        <p:spPr>
          <a:xfrm>
            <a:off x="914400" y="3195120"/>
            <a:ext cx="8412480" cy="830997"/>
          </a:xfrm>
          <a:prstGeom prst="rect">
            <a:avLst/>
          </a:prstGeom>
          <a:noFill/>
        </p:spPr>
        <p:txBody>
          <a:bodyPr wrap="square">
            <a:spAutoFit/>
          </a:bodyPr>
          <a:lstStyle/>
          <a:p>
            <a:r>
              <a:rPr lang="en-GB" sz="1600" dirty="0">
                <a:solidFill>
                  <a:schemeClr val="accent2">
                    <a:lumMod val="75000"/>
                  </a:schemeClr>
                </a:solidFill>
                <a:effectLst/>
                <a:latin typeface="Seravek" panose="020B0503040000020004" pitchFamily="34" charset="0"/>
              </a:rPr>
              <a:t>The opportunity of WASH4Work is to build on each other’s experiences and better define the co-benefits of prioritizing WASH and climate resilience, which includes women’s health, local economies, public health, sustainability and community resilience. </a:t>
            </a:r>
            <a:endParaRPr lang="en-GB" sz="1600" dirty="0">
              <a:solidFill>
                <a:schemeClr val="accent2">
                  <a:lumMod val="75000"/>
                </a:schemeClr>
              </a:solidFill>
              <a:effectLst/>
            </a:endParaRPr>
          </a:p>
        </p:txBody>
      </p:sp>
      <p:sp>
        <p:nvSpPr>
          <p:cNvPr id="11" name="TextBox 10">
            <a:extLst>
              <a:ext uri="{FF2B5EF4-FFF2-40B4-BE49-F238E27FC236}">
                <a16:creationId xmlns:a16="http://schemas.microsoft.com/office/drawing/2014/main" id="{7F64EE9E-5D83-B8F4-087B-C67ACF9640CB}"/>
              </a:ext>
            </a:extLst>
          </p:cNvPr>
          <p:cNvSpPr txBox="1"/>
          <p:nvPr/>
        </p:nvSpPr>
        <p:spPr>
          <a:xfrm>
            <a:off x="914400" y="5055014"/>
            <a:ext cx="8412480" cy="830997"/>
          </a:xfrm>
          <a:prstGeom prst="rect">
            <a:avLst/>
          </a:prstGeom>
          <a:noFill/>
        </p:spPr>
        <p:txBody>
          <a:bodyPr wrap="square">
            <a:spAutoFit/>
          </a:bodyPr>
          <a:lstStyle/>
          <a:p>
            <a:r>
              <a:rPr lang="en-GB" sz="1600" dirty="0">
                <a:solidFill>
                  <a:schemeClr val="accent2">
                    <a:lumMod val="75000"/>
                  </a:schemeClr>
                </a:solidFill>
                <a:latin typeface="Seravek" panose="020B0503040000020004" pitchFamily="34" charset="0"/>
              </a:rPr>
              <a:t>WASH4Work brings together a wealth of knowledge of leading practice on achieving sustainable WASH access.  With the support of the initiative WASH4Work members can make significant progress on WASH in our supply chains and in the communities where we operate.</a:t>
            </a:r>
            <a:endParaRPr lang="en-GB" sz="1600" dirty="0">
              <a:solidFill>
                <a:schemeClr val="accent2">
                  <a:lumMod val="75000"/>
                </a:schemeClr>
              </a:solidFill>
              <a:effectLst/>
            </a:endParaRPr>
          </a:p>
        </p:txBody>
      </p:sp>
      <p:pic>
        <p:nvPicPr>
          <p:cNvPr id="12" name="Picture 11" descr="Logo, company name&#10;&#10;Description automatically generated">
            <a:extLst>
              <a:ext uri="{FF2B5EF4-FFF2-40B4-BE49-F238E27FC236}">
                <a16:creationId xmlns:a16="http://schemas.microsoft.com/office/drawing/2014/main" id="{45DA6E33-4A98-CFA4-EF93-C28CFCB6E1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9088" y="2063522"/>
            <a:ext cx="1072747" cy="660152"/>
          </a:xfrm>
          <a:prstGeom prst="rect">
            <a:avLst/>
          </a:prstGeom>
        </p:spPr>
      </p:pic>
      <p:pic>
        <p:nvPicPr>
          <p:cNvPr id="13" name="Picture 12">
            <a:extLst>
              <a:ext uri="{FF2B5EF4-FFF2-40B4-BE49-F238E27FC236}">
                <a16:creationId xmlns:a16="http://schemas.microsoft.com/office/drawing/2014/main" id="{6EB0BC05-2987-EC58-7CB4-67B1C21EA0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212" y="3366670"/>
            <a:ext cx="1674125" cy="269055"/>
          </a:xfrm>
          <a:prstGeom prst="rect">
            <a:avLst/>
          </a:prstGeom>
        </p:spPr>
      </p:pic>
      <p:pic>
        <p:nvPicPr>
          <p:cNvPr id="14" name="Picture 13" descr="Logo&#10;&#10;Description automatically generated">
            <a:extLst>
              <a:ext uri="{FF2B5EF4-FFF2-40B4-BE49-F238E27FC236}">
                <a16:creationId xmlns:a16="http://schemas.microsoft.com/office/drawing/2014/main" id="{B0767956-5065-7FD4-445B-39E752711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7479" y="4123346"/>
            <a:ext cx="1355963" cy="834439"/>
          </a:xfrm>
          <a:prstGeom prst="rect">
            <a:avLst/>
          </a:prstGeom>
        </p:spPr>
      </p:pic>
      <p:pic>
        <p:nvPicPr>
          <p:cNvPr id="1026" name="Picture 2" descr="Xylem Inc. - Wikipedia">
            <a:extLst>
              <a:ext uri="{FF2B5EF4-FFF2-40B4-BE49-F238E27FC236}">
                <a16:creationId xmlns:a16="http://schemas.microsoft.com/office/drawing/2014/main" id="{6F6E58DC-3B60-C263-53F7-354158C92D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95324" y="5201306"/>
            <a:ext cx="1295900" cy="538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82BE300-23FE-8E78-82E7-81A9B81C4FAA}"/>
              </a:ext>
            </a:extLst>
          </p:cNvPr>
          <p:cNvSpPr txBox="1"/>
          <p:nvPr/>
        </p:nvSpPr>
        <p:spPr>
          <a:xfrm>
            <a:off x="11297652" y="3176"/>
            <a:ext cx="409074"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2103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logo&#10;&#10;Description automatically generated with low confidence">
            <a:extLst>
              <a:ext uri="{FF2B5EF4-FFF2-40B4-BE49-F238E27FC236}">
                <a16:creationId xmlns:a16="http://schemas.microsoft.com/office/drawing/2014/main" id="{07648900-DD5F-CF29-0DB9-82C7189E71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926" y="5060455"/>
            <a:ext cx="1004695" cy="519552"/>
          </a:xfrm>
          <a:prstGeom prst="rect">
            <a:avLst/>
          </a:prstGeom>
          <a:ln>
            <a:noFill/>
          </a:ln>
        </p:spPr>
      </p:pic>
      <p:pic>
        <p:nvPicPr>
          <p:cNvPr id="6" name="Picture 5">
            <a:extLst>
              <a:ext uri="{FF2B5EF4-FFF2-40B4-BE49-F238E27FC236}">
                <a16:creationId xmlns:a16="http://schemas.microsoft.com/office/drawing/2014/main" id="{D2A2565E-ADC2-942A-3308-D122428B5B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845206" y="3455720"/>
            <a:ext cx="3076762" cy="126615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7" name="Picture 2" descr="203,199+ Best Free Drinking water Stock Photos &amp; Images ...">
            <a:extLst>
              <a:ext uri="{FF2B5EF4-FFF2-40B4-BE49-F238E27FC236}">
                <a16:creationId xmlns:a16="http://schemas.microsoft.com/office/drawing/2014/main" id="{43EFD727-DD97-7C5E-EF29-F5D30FE8B1A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3" b="-4"/>
          <a:stretch/>
        </p:blipFill>
        <p:spPr bwMode="auto">
          <a:xfrm>
            <a:off x="1430268" y="3486136"/>
            <a:ext cx="3225285" cy="1841336"/>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Top workplace bathroom pet peeves | by SWNS | Medium">
            <a:extLst>
              <a:ext uri="{FF2B5EF4-FFF2-40B4-BE49-F238E27FC236}">
                <a16:creationId xmlns:a16="http://schemas.microsoft.com/office/drawing/2014/main" id="{031502D4-EF53-ADF5-69A5-E6215AFABC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41943" y="5406825"/>
            <a:ext cx="3913632" cy="1451175"/>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E180369-2D2E-5BED-8D60-F5DE151A329A}"/>
              </a:ext>
            </a:extLst>
          </p:cNvPr>
          <p:cNvSpPr txBox="1">
            <a:spLocks/>
          </p:cNvSpPr>
          <p:nvPr/>
        </p:nvSpPr>
        <p:spPr>
          <a:xfrm>
            <a:off x="4980325" y="395926"/>
            <a:ext cx="7010569" cy="6175604"/>
          </a:xfrm>
          <a:prstGeom prst="rect">
            <a:avLst/>
          </a:prstGeom>
        </p:spPr>
        <p:txBody>
          <a:bodyPr vert="horz" lIns="0" tIns="45720" rIns="0" bIns="45720" rtlCol="0">
            <a:normAutofit lnSpcReduction="10000"/>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fontAlgn="base">
              <a:spcBef>
                <a:spcPts val="0"/>
              </a:spcBef>
              <a:spcAft>
                <a:spcPts val="600"/>
              </a:spcAft>
            </a:pPr>
            <a:r>
              <a:rPr lang="en-GB" sz="2100" b="1" u="none" strike="noStrike" dirty="0">
                <a:solidFill>
                  <a:srgbClr val="1E3250"/>
                </a:solidFill>
                <a:effectLst/>
                <a:latin typeface="Avenir Black" panose="02000503020000020003" pitchFamily="2" charset="0"/>
              </a:rPr>
              <a:t>WASH4Work is a multi-stakeholder initiative,  launched in 2016, to mobilise business action on water, sanitation and hygiene (WASH) </a:t>
            </a:r>
            <a:r>
              <a:rPr lang="en-GB" sz="2100" b="1" dirty="0">
                <a:solidFill>
                  <a:srgbClr val="1E3250"/>
                </a:solidFill>
                <a:effectLst/>
                <a:latin typeface="Avenir Black" panose="02000503020000020003" pitchFamily="2" charset="0"/>
              </a:rPr>
              <a:t>​</a:t>
            </a:r>
            <a:r>
              <a:rPr lang="en-GB" sz="2100" b="1" u="none" strike="noStrike" dirty="0">
                <a:solidFill>
                  <a:srgbClr val="1E3250"/>
                </a:solidFill>
                <a:effectLst/>
                <a:latin typeface="Avenir Black" panose="02000503020000020003" pitchFamily="2" charset="0"/>
              </a:rPr>
              <a:t>in workplace operations, in communities where companies operate, and across supply chains. </a:t>
            </a:r>
            <a:r>
              <a:rPr lang="en-GB" sz="2100" b="1" dirty="0">
                <a:solidFill>
                  <a:srgbClr val="1E3250"/>
                </a:solidFill>
                <a:effectLst/>
                <a:latin typeface="Avenir Black" panose="02000503020000020003" pitchFamily="2" charset="0"/>
              </a:rPr>
              <a:t>​</a:t>
            </a:r>
          </a:p>
          <a:p>
            <a:pPr algn="l" rtl="0" fontAlgn="base">
              <a:spcBef>
                <a:spcPts val="0"/>
              </a:spcBef>
              <a:spcAft>
                <a:spcPts val="0"/>
              </a:spcAft>
            </a:pPr>
            <a:r>
              <a:rPr lang="en-GB" sz="2100" b="1" dirty="0">
                <a:solidFill>
                  <a:srgbClr val="1E3250"/>
                </a:solidFill>
                <a:effectLst/>
                <a:latin typeface="Avenir Black" panose="02000503020000020003" pitchFamily="2" charset="0"/>
              </a:rPr>
              <a:t>​</a:t>
            </a:r>
          </a:p>
          <a:p>
            <a:pPr algn="l" rtl="0" fontAlgn="base">
              <a:spcBef>
                <a:spcPts val="0"/>
              </a:spcBef>
              <a:spcAft>
                <a:spcPts val="0"/>
              </a:spcAft>
            </a:pPr>
            <a:endParaRPr lang="en-GB" sz="2100" b="1" dirty="0">
              <a:solidFill>
                <a:srgbClr val="1E3250"/>
              </a:solidFill>
              <a:effectLst/>
              <a:latin typeface="Avenir Black" panose="02000503020000020003" pitchFamily="2" charset="0"/>
            </a:endParaRPr>
          </a:p>
          <a:p>
            <a:pPr algn="l" rtl="0" fontAlgn="base">
              <a:spcBef>
                <a:spcPts val="0"/>
              </a:spcBef>
              <a:spcAft>
                <a:spcPts val="1200"/>
              </a:spcAft>
            </a:pPr>
            <a:r>
              <a:rPr lang="en-GB" sz="2100" b="1" u="none" strike="noStrike" dirty="0">
                <a:solidFill>
                  <a:srgbClr val="1E3250"/>
                </a:solidFill>
                <a:effectLst/>
                <a:latin typeface="Avenir Black" panose="02000503020000020003" pitchFamily="2" charset="0"/>
              </a:rPr>
              <a:t>WASH4Work aims to: </a:t>
            </a:r>
            <a:r>
              <a:rPr lang="en-US" sz="2100" b="1" dirty="0">
                <a:solidFill>
                  <a:srgbClr val="1E3250"/>
                </a:solidFill>
                <a:effectLst/>
                <a:latin typeface="Avenir Black" panose="02000503020000020003" pitchFamily="2" charset="0"/>
              </a:rPr>
              <a:t>​</a:t>
            </a:r>
          </a:p>
          <a:p>
            <a:pPr algn="l" rtl="0" fontAlgn="base">
              <a:lnSpc>
                <a:spcPct val="110000"/>
              </a:lnSpc>
              <a:spcBef>
                <a:spcPts val="0"/>
              </a:spcBef>
              <a:spcAft>
                <a:spcPts val="1200"/>
              </a:spcAft>
              <a:buFont typeface="Arial" panose="020B0604020202020204" pitchFamily="34" charset="0"/>
              <a:buChar char="•"/>
            </a:pPr>
            <a:r>
              <a:rPr lang="en-GB" sz="2100" u="none" strike="noStrike" dirty="0">
                <a:solidFill>
                  <a:srgbClr val="1E3250"/>
                </a:solidFill>
                <a:effectLst/>
                <a:latin typeface="Avenir" panose="02000503020000020003" pitchFamily="2" charset="0"/>
              </a:rPr>
              <a:t>  Demonstrate business leadership on WASH in the workplace </a:t>
            </a:r>
            <a:r>
              <a:rPr lang="en-US" sz="2100" dirty="0">
                <a:solidFill>
                  <a:srgbClr val="1E3250"/>
                </a:solidFill>
                <a:effectLst/>
                <a:latin typeface="Avenir" panose="02000503020000020003" pitchFamily="2" charset="0"/>
              </a:rPr>
              <a:t>​</a:t>
            </a:r>
          </a:p>
          <a:p>
            <a:pPr algn="l" rtl="0" fontAlgn="base">
              <a:lnSpc>
                <a:spcPct val="110000"/>
              </a:lnSpc>
              <a:spcBef>
                <a:spcPts val="0"/>
              </a:spcBef>
              <a:spcAft>
                <a:spcPts val="1200"/>
              </a:spcAft>
              <a:buFont typeface="Arial" panose="020B0604020202020204" pitchFamily="34" charset="0"/>
              <a:buChar char="•"/>
            </a:pPr>
            <a:r>
              <a:rPr lang="en-GB" sz="2100" u="none" strike="noStrike" dirty="0">
                <a:solidFill>
                  <a:srgbClr val="1E3250"/>
                </a:solidFill>
                <a:effectLst/>
                <a:latin typeface="Avenir" panose="02000503020000020003" pitchFamily="2" charset="0"/>
              </a:rPr>
              <a:t>  Share knowledge, leading practice and advocate best-in-class standards </a:t>
            </a:r>
            <a:r>
              <a:rPr lang="en-US" sz="2100" dirty="0">
                <a:solidFill>
                  <a:srgbClr val="1E3250"/>
                </a:solidFill>
                <a:effectLst/>
                <a:latin typeface="Avenir" panose="02000503020000020003" pitchFamily="2" charset="0"/>
              </a:rPr>
              <a:t>​</a:t>
            </a:r>
          </a:p>
          <a:p>
            <a:pPr algn="l" rtl="0" fontAlgn="base">
              <a:lnSpc>
                <a:spcPct val="110000"/>
              </a:lnSpc>
              <a:spcBef>
                <a:spcPts val="0"/>
              </a:spcBef>
              <a:spcAft>
                <a:spcPts val="1200"/>
              </a:spcAft>
              <a:buFont typeface="Arial" panose="020B0604020202020204" pitchFamily="34" charset="0"/>
              <a:buChar char="•"/>
            </a:pPr>
            <a:r>
              <a:rPr lang="en-GB" sz="2100" u="none" strike="noStrike" dirty="0">
                <a:solidFill>
                  <a:srgbClr val="1E3250"/>
                </a:solidFill>
                <a:effectLst/>
                <a:latin typeface="Avenir" panose="02000503020000020003" pitchFamily="2" charset="0"/>
              </a:rPr>
              <a:t>  Continuously evolve the business case for prioritising WASH in corporate water stewardship </a:t>
            </a:r>
            <a:r>
              <a:rPr lang="en-US" sz="2100" dirty="0">
                <a:solidFill>
                  <a:srgbClr val="1E3250"/>
                </a:solidFill>
                <a:effectLst/>
                <a:latin typeface="Avenir" panose="02000503020000020003" pitchFamily="2" charset="0"/>
              </a:rPr>
              <a:t>​</a:t>
            </a:r>
          </a:p>
          <a:p>
            <a:pPr algn="l" rtl="0" fontAlgn="base">
              <a:lnSpc>
                <a:spcPct val="110000"/>
              </a:lnSpc>
              <a:spcBef>
                <a:spcPts val="0"/>
              </a:spcBef>
              <a:spcAft>
                <a:spcPts val="1200"/>
              </a:spcAft>
              <a:buFont typeface="Arial" panose="020B0604020202020204" pitchFamily="34" charset="0"/>
              <a:buChar char="•"/>
            </a:pPr>
            <a:r>
              <a:rPr lang="en-GB" sz="2100" u="none" strike="noStrike" dirty="0">
                <a:solidFill>
                  <a:srgbClr val="1E3250"/>
                </a:solidFill>
                <a:effectLst/>
                <a:latin typeface="Avenir" panose="02000503020000020003" pitchFamily="2" charset="0"/>
              </a:rPr>
              <a:t>  Connect members to scale up WASH impact </a:t>
            </a:r>
            <a:r>
              <a:rPr lang="en-US" sz="2100" dirty="0">
                <a:solidFill>
                  <a:srgbClr val="1E3250"/>
                </a:solidFill>
                <a:effectLst/>
                <a:latin typeface="Avenir" panose="02000503020000020003" pitchFamily="2" charset="0"/>
              </a:rPr>
              <a:t>​</a:t>
            </a:r>
          </a:p>
          <a:p>
            <a:pPr algn="l" rtl="0" fontAlgn="base">
              <a:lnSpc>
                <a:spcPct val="110000"/>
              </a:lnSpc>
              <a:spcBef>
                <a:spcPts val="0"/>
              </a:spcBef>
              <a:spcAft>
                <a:spcPts val="1200"/>
              </a:spcAft>
              <a:buFont typeface="Arial" panose="020B0604020202020204" pitchFamily="34" charset="0"/>
              <a:buChar char="•"/>
            </a:pPr>
            <a:r>
              <a:rPr lang="en-GB" sz="2100" u="none" strike="noStrike" dirty="0">
                <a:solidFill>
                  <a:srgbClr val="1E3250"/>
                </a:solidFill>
                <a:effectLst/>
                <a:latin typeface="Avenir" panose="02000503020000020003" pitchFamily="2" charset="0"/>
              </a:rPr>
              <a:t>  Build consensus and support the implementation of resilient WASH actions </a:t>
            </a:r>
            <a:r>
              <a:rPr lang="en-US" dirty="0">
                <a:solidFill>
                  <a:srgbClr val="1E3250"/>
                </a:solidFill>
                <a:effectLst/>
                <a:latin typeface="Avenir" panose="02000503020000020003" pitchFamily="2" charset="0"/>
              </a:rPr>
              <a:t>​</a:t>
            </a:r>
          </a:p>
          <a:p>
            <a:pPr marL="52560" indent="0">
              <a:buClr>
                <a:schemeClr val="tx1"/>
              </a:buClr>
              <a:buNone/>
            </a:pPr>
            <a:endParaRPr lang="en-US" dirty="0">
              <a:solidFill>
                <a:schemeClr val="tx1"/>
              </a:solidFill>
              <a:latin typeface="Avenir Book" panose="02000503020000020003" pitchFamily="2" charset="0"/>
            </a:endParaRPr>
          </a:p>
        </p:txBody>
      </p:sp>
      <p:sp>
        <p:nvSpPr>
          <p:cNvPr id="10" name="Title 1">
            <a:extLst>
              <a:ext uri="{FF2B5EF4-FFF2-40B4-BE49-F238E27FC236}">
                <a16:creationId xmlns:a16="http://schemas.microsoft.com/office/drawing/2014/main" id="{5F7EF605-952D-2B7C-1BCD-A40F08A8EBFE}"/>
              </a:ext>
            </a:extLst>
          </p:cNvPr>
          <p:cNvSpPr>
            <a:spLocks noGrp="1"/>
          </p:cNvSpPr>
          <p:nvPr>
            <p:ph type="title"/>
          </p:nvPr>
        </p:nvSpPr>
        <p:spPr>
          <a:xfrm>
            <a:off x="939975" y="171989"/>
            <a:ext cx="3517567" cy="2093975"/>
          </a:xfrm>
        </p:spPr>
        <p:txBody>
          <a:bodyPr/>
          <a:lstStyle/>
          <a:p>
            <a:r>
              <a:rPr lang="en-US" dirty="0"/>
              <a:t>Our Vision​ </a:t>
            </a:r>
            <a:br>
              <a:rPr lang="en-US" dirty="0"/>
            </a:br>
            <a:r>
              <a:rPr lang="en-US" dirty="0"/>
              <a:t>&amp; Mission</a:t>
            </a:r>
          </a:p>
        </p:txBody>
      </p:sp>
    </p:spTree>
    <p:extLst>
      <p:ext uri="{BB962C8B-B14F-4D97-AF65-F5344CB8AC3E}">
        <p14:creationId xmlns:p14="http://schemas.microsoft.com/office/powerpoint/2010/main" val="330291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123" y="4406722"/>
            <a:ext cx="1926179" cy="192617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31583" y="3541370"/>
            <a:ext cx="1926178" cy="192617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and white logo&#10;&#10;Description automatically generated with low confidence">
            <a:extLst>
              <a:ext uri="{FF2B5EF4-FFF2-40B4-BE49-F238E27FC236}">
                <a16:creationId xmlns:a16="http://schemas.microsoft.com/office/drawing/2014/main" id="{07648900-DD5F-CF29-0DB9-82C7189E71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54586" y="5729127"/>
            <a:ext cx="968792" cy="500985"/>
          </a:xfrm>
          <a:prstGeom prst="rect">
            <a:avLst/>
          </a:prstGeom>
          <a:ln>
            <a:noFill/>
          </a:ln>
        </p:spPr>
      </p:pic>
      <p:pic>
        <p:nvPicPr>
          <p:cNvPr id="2" name="Picture 2" descr="203,199+ Best Free Drinking water Stock Photos &amp; Images ...">
            <a:extLst>
              <a:ext uri="{FF2B5EF4-FFF2-40B4-BE49-F238E27FC236}">
                <a16:creationId xmlns:a16="http://schemas.microsoft.com/office/drawing/2014/main" id="{1EEAC268-A1F0-359F-C426-DC40F89893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3"/>
          <a:stretch/>
        </p:blipFill>
        <p:spPr bwMode="auto">
          <a:xfrm>
            <a:off x="926317" y="2525691"/>
            <a:ext cx="2031359" cy="203135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572CFB6-662D-D521-87F1-50808B83A4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7418" y="209645"/>
            <a:ext cx="2031358" cy="2644788"/>
          </a:xfrm>
          <a:prstGeom prst="rect">
            <a:avLst/>
          </a:prstGeom>
        </p:spPr>
      </p:pic>
      <p:pic>
        <p:nvPicPr>
          <p:cNvPr id="5" name="Picture 4">
            <a:extLst>
              <a:ext uri="{FF2B5EF4-FFF2-40B4-BE49-F238E27FC236}">
                <a16:creationId xmlns:a16="http://schemas.microsoft.com/office/drawing/2014/main" id="{23AAD400-7B14-24EA-C9DC-504F874C86F0}"/>
              </a:ext>
            </a:extLst>
          </p:cNvPr>
          <p:cNvPicPr>
            <a:picLocks noChangeAspect="1"/>
          </p:cNvPicPr>
          <p:nvPr/>
        </p:nvPicPr>
        <p:blipFill>
          <a:blip r:embed="rId8"/>
          <a:stretch>
            <a:fillRect/>
          </a:stretch>
        </p:blipFill>
        <p:spPr>
          <a:xfrm>
            <a:off x="5314983" y="2854433"/>
            <a:ext cx="5874395" cy="1315163"/>
          </a:xfrm>
          <a:prstGeom prst="rect">
            <a:avLst/>
          </a:prstGeom>
        </p:spPr>
      </p:pic>
      <p:pic>
        <p:nvPicPr>
          <p:cNvPr id="6" name="Picture 5">
            <a:extLst>
              <a:ext uri="{FF2B5EF4-FFF2-40B4-BE49-F238E27FC236}">
                <a16:creationId xmlns:a16="http://schemas.microsoft.com/office/drawing/2014/main" id="{2D4B4E6A-1A4B-2F87-CA29-653807A9D897}"/>
              </a:ext>
            </a:extLst>
          </p:cNvPr>
          <p:cNvPicPr>
            <a:picLocks noChangeAspect="1"/>
          </p:cNvPicPr>
          <p:nvPr/>
        </p:nvPicPr>
        <p:blipFill>
          <a:blip r:embed="rId9"/>
          <a:stretch>
            <a:fillRect/>
          </a:stretch>
        </p:blipFill>
        <p:spPr>
          <a:xfrm>
            <a:off x="5357847" y="4104139"/>
            <a:ext cx="5831531" cy="1273340"/>
          </a:xfrm>
          <a:prstGeom prst="rect">
            <a:avLst/>
          </a:prstGeom>
        </p:spPr>
      </p:pic>
      <p:pic>
        <p:nvPicPr>
          <p:cNvPr id="7" name="Picture 6">
            <a:extLst>
              <a:ext uri="{FF2B5EF4-FFF2-40B4-BE49-F238E27FC236}">
                <a16:creationId xmlns:a16="http://schemas.microsoft.com/office/drawing/2014/main" id="{AD9EDEC2-4F4E-6C09-7FF4-5C1D3B40681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7060"/>
          <a:stretch/>
        </p:blipFill>
        <p:spPr>
          <a:xfrm>
            <a:off x="5357847" y="5499221"/>
            <a:ext cx="5832000" cy="1019801"/>
          </a:xfrm>
          <a:prstGeom prst="rect">
            <a:avLst/>
          </a:prstGeom>
        </p:spPr>
      </p:pic>
      <p:sp>
        <p:nvSpPr>
          <p:cNvPr id="8" name="Text Placeholder 5">
            <a:extLst>
              <a:ext uri="{FF2B5EF4-FFF2-40B4-BE49-F238E27FC236}">
                <a16:creationId xmlns:a16="http://schemas.microsoft.com/office/drawing/2014/main" id="{6F0B9589-0807-EBBD-B9A3-51BC80978CA3}"/>
              </a:ext>
            </a:extLst>
          </p:cNvPr>
          <p:cNvSpPr>
            <a:spLocks noGrp="1"/>
          </p:cNvSpPr>
          <p:nvPr>
            <p:ph type="body" sz="half" idx="2"/>
          </p:nvPr>
        </p:nvSpPr>
        <p:spPr>
          <a:xfrm>
            <a:off x="7691211" y="319709"/>
            <a:ext cx="3600405" cy="2410198"/>
          </a:xfrm>
        </p:spPr>
        <p:txBody>
          <a:bodyPr vert="horz" lIns="90000" tIns="45720" rIns="91440" bIns="45720" rtlCol="0" anchor="ctr">
            <a:normAutofit/>
          </a:bodyPr>
          <a:lstStyle/>
          <a:p>
            <a:pPr>
              <a:lnSpc>
                <a:spcPct val="100000"/>
              </a:lnSpc>
              <a:spcBef>
                <a:spcPts val="0"/>
              </a:spcBef>
              <a:spcAft>
                <a:spcPts val="200"/>
              </a:spcAft>
            </a:pPr>
            <a:r>
              <a:rPr lang="en-US" sz="2800" b="1" cap="all" spc="200" dirty="0">
                <a:solidFill>
                  <a:schemeClr val="tx1"/>
                </a:solidFill>
              </a:rPr>
              <a:t>LEARNINGS</a:t>
            </a:r>
          </a:p>
          <a:p>
            <a:pPr>
              <a:lnSpc>
                <a:spcPct val="100000"/>
              </a:lnSpc>
              <a:spcBef>
                <a:spcPts val="0"/>
              </a:spcBef>
              <a:spcAft>
                <a:spcPts val="200"/>
              </a:spcAft>
            </a:pPr>
            <a:r>
              <a:rPr lang="en-US" sz="2800" b="1" cap="all" spc="200" dirty="0">
                <a:solidFill>
                  <a:schemeClr val="tx1"/>
                </a:solidFill>
              </a:rPr>
              <a:t>2016- 2021</a:t>
            </a:r>
          </a:p>
        </p:txBody>
      </p:sp>
      <p:sp>
        <p:nvSpPr>
          <p:cNvPr id="10" name="Title 1">
            <a:extLst>
              <a:ext uri="{FF2B5EF4-FFF2-40B4-BE49-F238E27FC236}">
                <a16:creationId xmlns:a16="http://schemas.microsoft.com/office/drawing/2014/main" id="{B8666268-F551-BFED-8CAB-2B724A7A2121}"/>
              </a:ext>
            </a:extLst>
          </p:cNvPr>
          <p:cNvSpPr>
            <a:spLocks noGrp="1"/>
          </p:cNvSpPr>
          <p:nvPr>
            <p:ph type="title"/>
          </p:nvPr>
        </p:nvSpPr>
        <p:spPr>
          <a:xfrm>
            <a:off x="926317" y="-433637"/>
            <a:ext cx="3517567" cy="2093975"/>
          </a:xfrm>
        </p:spPr>
        <p:txBody>
          <a:bodyPr/>
          <a:lstStyle/>
          <a:p>
            <a:r>
              <a:rPr lang="en-US" dirty="0"/>
              <a:t>Pillars </a:t>
            </a:r>
            <a:br>
              <a:rPr lang="en-US" dirty="0"/>
            </a:br>
            <a:r>
              <a:rPr lang="en-US" dirty="0"/>
              <a:t>of Our Work</a:t>
            </a:r>
          </a:p>
        </p:txBody>
      </p:sp>
    </p:spTree>
    <p:extLst>
      <p:ext uri="{BB962C8B-B14F-4D97-AF65-F5344CB8AC3E}">
        <p14:creationId xmlns:p14="http://schemas.microsoft.com/office/powerpoint/2010/main" val="160090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
          <a:stretch/>
        </p:blipFill>
        <p:spPr bwMode="auto">
          <a:xfrm>
            <a:off x="3422361" y="3942996"/>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32869" y="3942996"/>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643377" y="3942996"/>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FD3E608F-2C02-9890-CFD2-9679DA5FFB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8425" y="4868101"/>
            <a:ext cx="1082890" cy="559988"/>
          </a:xfrm>
          <a:prstGeom prst="rect">
            <a:avLst/>
          </a:prstGeom>
          <a:ln>
            <a:noFill/>
          </a:ln>
        </p:spPr>
      </p:pic>
      <p:sp>
        <p:nvSpPr>
          <p:cNvPr id="12" name="Title 1">
            <a:extLst>
              <a:ext uri="{FF2B5EF4-FFF2-40B4-BE49-F238E27FC236}">
                <a16:creationId xmlns:a16="http://schemas.microsoft.com/office/drawing/2014/main" id="{A5CDC82D-A47C-CC25-17D1-B50436D8212E}"/>
              </a:ext>
            </a:extLst>
          </p:cNvPr>
          <p:cNvSpPr>
            <a:spLocks noGrp="1"/>
          </p:cNvSpPr>
          <p:nvPr>
            <p:ph type="title"/>
          </p:nvPr>
        </p:nvSpPr>
        <p:spPr>
          <a:xfrm>
            <a:off x="901933" y="766414"/>
            <a:ext cx="3517567" cy="2093975"/>
          </a:xfrm>
        </p:spPr>
        <p:txBody>
          <a:bodyPr/>
          <a:lstStyle/>
          <a:p>
            <a:r>
              <a:rPr lang="en-US" dirty="0"/>
              <a:t>Current Projects</a:t>
            </a:r>
            <a:br>
              <a:rPr lang="en-US" dirty="0"/>
            </a:br>
            <a:r>
              <a:rPr lang="en-US" dirty="0"/>
              <a:t>2022</a:t>
            </a:r>
            <a:br>
              <a:rPr lang="en-US" dirty="0"/>
            </a:br>
            <a:endParaRPr lang="en-US" dirty="0"/>
          </a:p>
        </p:txBody>
      </p:sp>
      <p:sp>
        <p:nvSpPr>
          <p:cNvPr id="13" name="TextBox 12">
            <a:extLst>
              <a:ext uri="{FF2B5EF4-FFF2-40B4-BE49-F238E27FC236}">
                <a16:creationId xmlns:a16="http://schemas.microsoft.com/office/drawing/2014/main" id="{9A5A94AE-15C0-6987-FFCC-B1931C8F4CE4}"/>
              </a:ext>
            </a:extLst>
          </p:cNvPr>
          <p:cNvSpPr txBox="1"/>
          <p:nvPr/>
        </p:nvSpPr>
        <p:spPr>
          <a:xfrm>
            <a:off x="4980205" y="613074"/>
            <a:ext cx="7065491" cy="2400657"/>
          </a:xfrm>
          <a:prstGeom prst="rect">
            <a:avLst/>
          </a:prstGeom>
          <a:noFill/>
        </p:spPr>
        <p:txBody>
          <a:bodyPr wrap="square" rtlCol="0">
            <a:spAutoFit/>
          </a:bodyPr>
          <a:lstStyle/>
          <a:p>
            <a:pPr marL="342900" indent="-342900">
              <a:spcAft>
                <a:spcPts val="1200"/>
              </a:spcAft>
              <a:buFont typeface="+mj-lt"/>
              <a:buAutoNum type="arabicPeriod"/>
            </a:pPr>
            <a:r>
              <a:rPr lang="en-US" sz="2400" dirty="0">
                <a:latin typeface="Avenir Medium" panose="02000503020000020003" pitchFamily="2" charset="0"/>
              </a:rPr>
              <a:t>Standardized Accounting Method for the      Co-Benefits of WASH </a:t>
            </a:r>
          </a:p>
          <a:p>
            <a:pPr marL="342900" indent="-342900">
              <a:spcAft>
                <a:spcPts val="1200"/>
              </a:spcAft>
              <a:buFont typeface="+mj-lt"/>
              <a:buAutoNum type="arabicPeriod"/>
            </a:pPr>
            <a:r>
              <a:rPr lang="en-US" sz="2400" dirty="0">
                <a:latin typeface="Avenir Medium" panose="02000503020000020003" pitchFamily="2" charset="0"/>
              </a:rPr>
              <a:t>Climate Resilient WASH Business Framework</a:t>
            </a:r>
          </a:p>
          <a:p>
            <a:pPr marL="342900" indent="-342900">
              <a:spcAft>
                <a:spcPts val="1200"/>
              </a:spcAft>
              <a:buFont typeface="+mj-lt"/>
              <a:buAutoNum type="arabicPeriod"/>
            </a:pPr>
            <a:r>
              <a:rPr lang="en-US" sz="2400" dirty="0">
                <a:latin typeface="Avenir Medium" panose="02000503020000020003" pitchFamily="2" charset="0"/>
              </a:rPr>
              <a:t>Leading Practice on WASH in the Supply Chain </a:t>
            </a:r>
          </a:p>
          <a:p>
            <a:pPr marL="342900" indent="-342900">
              <a:spcAft>
                <a:spcPts val="1200"/>
              </a:spcAft>
              <a:buFont typeface="+mj-lt"/>
              <a:buAutoNum type="arabicPeriod"/>
            </a:pPr>
            <a:r>
              <a:rPr lang="en-US" sz="2400" dirty="0">
                <a:latin typeface="Avenir Medium" panose="02000503020000020003" pitchFamily="2" charset="0"/>
              </a:rPr>
              <a:t>WASH Support for Suppliers</a:t>
            </a:r>
          </a:p>
        </p:txBody>
      </p:sp>
    </p:spTree>
    <p:extLst>
      <p:ext uri="{BB962C8B-B14F-4D97-AF65-F5344CB8AC3E}">
        <p14:creationId xmlns:p14="http://schemas.microsoft.com/office/powerpoint/2010/main" val="343758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C9AF-3590-1E48-92CE-7A701E75CBC8}"/>
              </a:ext>
            </a:extLst>
          </p:cNvPr>
          <p:cNvSpPr>
            <a:spLocks noGrp="1"/>
          </p:cNvSpPr>
          <p:nvPr>
            <p:ph type="title"/>
          </p:nvPr>
        </p:nvSpPr>
        <p:spPr>
          <a:xfrm>
            <a:off x="461312" y="182111"/>
            <a:ext cx="10058400" cy="1450757"/>
          </a:xfrm>
        </p:spPr>
        <p:txBody>
          <a:bodyPr>
            <a:normAutofit/>
          </a:bodyPr>
          <a:lstStyle/>
          <a:p>
            <a:r>
              <a:rPr lang="en-US" sz="3200" b="1" dirty="0">
                <a:solidFill>
                  <a:srgbClr val="002060"/>
                </a:solidFill>
                <a:latin typeface="+mn-lt"/>
              </a:rPr>
              <a:t>Standardized Accounting &amp; Reporting Method </a:t>
            </a:r>
            <a:br>
              <a:rPr lang="en-US" sz="3200" b="1" dirty="0">
                <a:solidFill>
                  <a:srgbClr val="002060"/>
                </a:solidFill>
                <a:latin typeface="+mn-lt"/>
              </a:rPr>
            </a:br>
            <a:r>
              <a:rPr lang="en-US" sz="3200" b="1" dirty="0">
                <a:solidFill>
                  <a:srgbClr val="002060"/>
                </a:solidFill>
                <a:latin typeface="+mn-lt"/>
              </a:rPr>
              <a:t>for the Co-Benefits of WASH</a:t>
            </a:r>
          </a:p>
        </p:txBody>
      </p:sp>
      <p:pic>
        <p:nvPicPr>
          <p:cNvPr id="9" name="Picture 8">
            <a:extLst>
              <a:ext uri="{FF2B5EF4-FFF2-40B4-BE49-F238E27FC236}">
                <a16:creationId xmlns:a16="http://schemas.microsoft.com/office/drawing/2014/main" id="{FEA847B0-F583-EBBA-BA4D-26DEB054E9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801"/>
          <a:stretch/>
        </p:blipFill>
        <p:spPr>
          <a:xfrm>
            <a:off x="987552" y="2816542"/>
            <a:ext cx="9909681" cy="3133969"/>
          </a:xfrm>
          <a:prstGeom prst="rect">
            <a:avLst/>
          </a:prstGeom>
        </p:spPr>
      </p:pic>
      <p:sp>
        <p:nvSpPr>
          <p:cNvPr id="11" name="TextBox 10">
            <a:extLst>
              <a:ext uri="{FF2B5EF4-FFF2-40B4-BE49-F238E27FC236}">
                <a16:creationId xmlns:a16="http://schemas.microsoft.com/office/drawing/2014/main" id="{EF2CF189-493E-DE77-900E-54DFD6D902AB}"/>
              </a:ext>
            </a:extLst>
          </p:cNvPr>
          <p:cNvSpPr txBox="1"/>
          <p:nvPr/>
        </p:nvSpPr>
        <p:spPr>
          <a:xfrm>
            <a:off x="1630017" y="2447210"/>
            <a:ext cx="6096000" cy="400110"/>
          </a:xfrm>
          <a:prstGeom prst="rect">
            <a:avLst/>
          </a:prstGeom>
          <a:noFill/>
        </p:spPr>
        <p:txBody>
          <a:bodyPr wrap="square">
            <a:spAutoFit/>
          </a:bodyPr>
          <a:lstStyle/>
          <a:p>
            <a:r>
              <a:rPr lang="en-US" sz="2000" b="1" dirty="0">
                <a:ln>
                  <a:noFill/>
                </a:ln>
                <a:solidFill>
                  <a:srgbClr val="005493"/>
                </a:solidFill>
                <a:effectLst/>
                <a:latin typeface="Calibri" panose="020F0502020204030204" pitchFamily="34" charset="0"/>
                <a:ea typeface="Arial Unicode MS" panose="020B0604020202020204" pitchFamily="34" charset="-128"/>
                <a:cs typeface="Arial Unicode MS" panose="020B0604020202020204" pitchFamily="34" charset="-128"/>
              </a:rPr>
              <a:t>WASH Impact Pathway</a:t>
            </a:r>
            <a:endParaRPr lang="en-US" sz="2000" dirty="0"/>
          </a:p>
        </p:txBody>
      </p:sp>
      <p:pic>
        <p:nvPicPr>
          <p:cNvPr id="4" name="Picture 3" descr="Logo, company name&#10;&#10;Description automatically generated">
            <a:extLst>
              <a:ext uri="{FF2B5EF4-FFF2-40B4-BE49-F238E27FC236}">
                <a16:creationId xmlns:a16="http://schemas.microsoft.com/office/drawing/2014/main" id="{940EECB6-1D7D-8DEE-19B2-37FB4ED3B873}"/>
              </a:ext>
            </a:extLst>
          </p:cNvPr>
          <p:cNvPicPr>
            <a:picLocks noChangeAspect="1"/>
          </p:cNvPicPr>
          <p:nvPr/>
        </p:nvPicPr>
        <p:blipFill>
          <a:blip r:embed="rId3"/>
          <a:stretch>
            <a:fillRect/>
          </a:stretch>
        </p:blipFill>
        <p:spPr>
          <a:xfrm>
            <a:off x="10196863" y="571545"/>
            <a:ext cx="1640193" cy="848182"/>
          </a:xfrm>
          <a:prstGeom prst="rect">
            <a:avLst/>
          </a:prstGeom>
        </p:spPr>
      </p:pic>
    </p:spTree>
    <p:extLst>
      <p:ext uri="{BB962C8B-B14F-4D97-AF65-F5344CB8AC3E}">
        <p14:creationId xmlns:p14="http://schemas.microsoft.com/office/powerpoint/2010/main" val="355223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C9AF-3590-1E48-92CE-7A701E75CBC8}"/>
              </a:ext>
            </a:extLst>
          </p:cNvPr>
          <p:cNvSpPr>
            <a:spLocks noGrp="1"/>
          </p:cNvSpPr>
          <p:nvPr>
            <p:ph type="title"/>
          </p:nvPr>
        </p:nvSpPr>
        <p:spPr>
          <a:xfrm>
            <a:off x="508271" y="181785"/>
            <a:ext cx="10058400" cy="1450757"/>
          </a:xfrm>
        </p:spPr>
        <p:txBody>
          <a:bodyPr>
            <a:normAutofit/>
          </a:bodyPr>
          <a:lstStyle/>
          <a:p>
            <a:r>
              <a:rPr lang="en-US" sz="3200" b="1" dirty="0">
                <a:solidFill>
                  <a:srgbClr val="002060"/>
                </a:solidFill>
                <a:latin typeface="+mn-lt"/>
              </a:rPr>
              <a:t>Climate-Resilient Water, Sanitation &amp; Hygiene</a:t>
            </a:r>
            <a:br>
              <a:rPr lang="en-US" sz="3200" b="1" dirty="0">
                <a:solidFill>
                  <a:srgbClr val="002060"/>
                </a:solidFill>
                <a:latin typeface="+mn-lt"/>
              </a:rPr>
            </a:br>
            <a:r>
              <a:rPr lang="en-US" sz="3200" b="1" dirty="0">
                <a:solidFill>
                  <a:srgbClr val="002060"/>
                </a:solidFill>
                <a:latin typeface="+mn-lt"/>
              </a:rPr>
              <a:t>(WASH) Business Framework</a:t>
            </a:r>
          </a:p>
        </p:txBody>
      </p:sp>
      <p:pic>
        <p:nvPicPr>
          <p:cNvPr id="3" name="Picture 2">
            <a:extLst>
              <a:ext uri="{FF2B5EF4-FFF2-40B4-BE49-F238E27FC236}">
                <a16:creationId xmlns:a16="http://schemas.microsoft.com/office/drawing/2014/main" id="{11041564-A460-A3F5-392F-8C6B7632AA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698" y="2194560"/>
            <a:ext cx="2977876" cy="3993975"/>
          </a:xfrm>
          <a:prstGeom prst="rect">
            <a:avLst/>
          </a:prstGeom>
          <a:solidFill>
            <a:schemeClr val="bg1"/>
          </a:solidFill>
          <a:ln>
            <a:solidFill>
              <a:srgbClr val="002060"/>
            </a:solidFill>
          </a:ln>
        </p:spPr>
      </p:pic>
      <p:sp>
        <p:nvSpPr>
          <p:cNvPr id="12" name="TextBox 11">
            <a:extLst>
              <a:ext uri="{FF2B5EF4-FFF2-40B4-BE49-F238E27FC236}">
                <a16:creationId xmlns:a16="http://schemas.microsoft.com/office/drawing/2014/main" id="{37E56A7A-8C99-1083-A372-D4F67010F409}"/>
              </a:ext>
            </a:extLst>
          </p:cNvPr>
          <p:cNvSpPr txBox="1"/>
          <p:nvPr/>
        </p:nvSpPr>
        <p:spPr>
          <a:xfrm>
            <a:off x="3906401" y="1954093"/>
            <a:ext cx="8053951" cy="4596130"/>
          </a:xfrm>
          <a:prstGeom prst="rect">
            <a:avLst/>
          </a:prstGeom>
          <a:noFill/>
        </p:spPr>
        <p:txBody>
          <a:bodyPr wrap="square" rtlCol="0">
            <a:spAutoFit/>
          </a:bodyPr>
          <a:lstStyle/>
          <a:p>
            <a:pPr>
              <a:lnSpc>
                <a:spcPct val="120000"/>
              </a:lnSpc>
              <a:spcAft>
                <a:spcPts val="1000"/>
              </a:spcAft>
            </a:pPr>
            <a:r>
              <a:rPr lang="en-US" sz="1500" b="1" dirty="0">
                <a:ln>
                  <a:noFill/>
                </a:ln>
                <a:solidFill>
                  <a:srgbClr val="005493"/>
                </a:solidFill>
                <a:effectLst/>
                <a:latin typeface="Calibri" panose="020F0502020204030204" pitchFamily="34" charset="0"/>
                <a:ea typeface="Arial Unicode MS" panose="020B0604020202020204" pitchFamily="34" charset="-128"/>
                <a:cs typeface="Arial Unicode MS" panose="020B0604020202020204" pitchFamily="34" charset="-128"/>
              </a:rPr>
              <a:t>Going forward we join global and local stakeholders in developing and applying a</a:t>
            </a:r>
            <a:r>
              <a:rPr lang="en-US" sz="1500" b="1" u="sng" dirty="0">
                <a:ln>
                  <a:noFill/>
                </a:ln>
                <a:solidFill>
                  <a:srgbClr val="005493"/>
                </a:solidFill>
                <a:effectLst/>
                <a:latin typeface="Calibri" panose="020F0502020204030204" pitchFamily="34" charset="0"/>
                <a:ea typeface="Arial Unicode MS" panose="020B0604020202020204" pitchFamily="34" charset="-128"/>
                <a:cs typeface="Arial Unicode MS" panose="020B0604020202020204" pitchFamily="34" charset="-128"/>
              </a:rPr>
              <a:t> climate-resilient WASH framework</a:t>
            </a:r>
            <a:r>
              <a:rPr lang="en-US" sz="1500" b="1" dirty="0">
                <a:ln>
                  <a:noFill/>
                </a:ln>
                <a:solidFill>
                  <a:srgbClr val="005493"/>
                </a:solidFill>
                <a:effectLst/>
                <a:latin typeface="Calibri" panose="020F0502020204030204" pitchFamily="34" charset="0"/>
                <a:ea typeface="Arial Unicode MS" panose="020B0604020202020204" pitchFamily="34" charset="-128"/>
                <a:cs typeface="Arial Unicode MS" panose="020B0604020202020204" pitchFamily="34" charset="-128"/>
              </a:rPr>
              <a:t> to our water, sanitation and hygiene access programs and investments. </a:t>
            </a:r>
            <a:endParaRPr lang="en-CH" sz="15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Aft>
                <a:spcPts val="400"/>
              </a:spcAft>
            </a:pPr>
            <a:r>
              <a:rPr lang="en-US" sz="1500" b="1"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 framework for action will include the following considerations:</a:t>
            </a:r>
            <a:endParaRPr lang="en-CH" sz="150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Assessment of climate risk:</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Understanding the local context of climate change, water systems and water resources: Hazards, exposure, and vulnerability</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a:t>
            </a: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mpacts of climate risks on WASH:</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Understanding the impacts of climate change on water, sanitation and hygiene access, services continuity and reliability</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Preparedness and adaptation:</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Planning for the timely response to expected climate impacts and potential adaptation of water supply, sanitation and hygiene services </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Solutions and implementation</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Identifying opportunities to improve water, sanitation and hygiene services with climate-smart low carbon infrastructure, technologies, and capacity building in communities</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Testing and monitoring: </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Identifying opportunities to continuously improve the continuity and reliability of services through benchmarking, evaluation, and validation</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342900" lvl="0" indent="-342900" fontAlgn="base">
              <a:spcAft>
                <a:spcPts val="400"/>
              </a:spcAft>
              <a:buFont typeface="Arial" panose="020B0604020202020204" pitchFamily="34" charset="0"/>
              <a:buChar char="•"/>
            </a:pP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Reporting &amp; disclosure:  </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Contributing to advancements in leading practice by sharing learnings, findings, and impacts</a:t>
            </a:r>
            <a:r>
              <a:rPr lang="en-US" sz="1500" b="1"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 </a:t>
            </a:r>
            <a:r>
              <a:rPr lang="en-US" sz="1500" u="none" strike="noStrike" kern="0" spc="0" dirty="0">
                <a:ln>
                  <a:noFill/>
                </a:ln>
                <a:solidFill>
                  <a:srgbClr val="404040"/>
                </a:solidFill>
                <a:effectLst/>
                <a:latin typeface="Calibri" panose="020F0502020204030204" pitchFamily="34" charset="0"/>
                <a:ea typeface="Arial Unicode MS" panose="020B0604020202020204" pitchFamily="34" charset="-128"/>
                <a:cs typeface="Arial Unicode MS" panose="020B0604020202020204" pitchFamily="34" charset="-128"/>
              </a:rPr>
              <a:t>in collaboration with our stakeholders</a:t>
            </a:r>
            <a:endParaRPr lang="en-CH" sz="1500" u="none" strike="noStrike" kern="0" spc="0"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p>
            <a:pPr>
              <a:spcAft>
                <a:spcPts val="400"/>
              </a:spcAft>
            </a:pPr>
            <a:endParaRPr lang="en-US" sz="1500" dirty="0"/>
          </a:p>
        </p:txBody>
      </p:sp>
      <p:pic>
        <p:nvPicPr>
          <p:cNvPr id="4" name="Picture 3" descr="Logo, company name&#10;&#10;Description automatically generated">
            <a:extLst>
              <a:ext uri="{FF2B5EF4-FFF2-40B4-BE49-F238E27FC236}">
                <a16:creationId xmlns:a16="http://schemas.microsoft.com/office/drawing/2014/main" id="{E45F7F2B-E9DC-F4CD-5BB3-FF66CA44C5B7}"/>
              </a:ext>
            </a:extLst>
          </p:cNvPr>
          <p:cNvPicPr>
            <a:picLocks noChangeAspect="1"/>
          </p:cNvPicPr>
          <p:nvPr/>
        </p:nvPicPr>
        <p:blipFill>
          <a:blip r:embed="rId4"/>
          <a:stretch>
            <a:fillRect/>
          </a:stretch>
        </p:blipFill>
        <p:spPr>
          <a:xfrm>
            <a:off x="10196863" y="571545"/>
            <a:ext cx="1640193" cy="848182"/>
          </a:xfrm>
          <a:prstGeom prst="rect">
            <a:avLst/>
          </a:prstGeom>
        </p:spPr>
      </p:pic>
    </p:spTree>
    <p:extLst>
      <p:ext uri="{BB962C8B-B14F-4D97-AF65-F5344CB8AC3E}">
        <p14:creationId xmlns:p14="http://schemas.microsoft.com/office/powerpoint/2010/main" val="289964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C9AF-3590-1E48-92CE-7A701E75CBC8}"/>
              </a:ext>
            </a:extLst>
          </p:cNvPr>
          <p:cNvSpPr>
            <a:spLocks noGrp="1"/>
          </p:cNvSpPr>
          <p:nvPr>
            <p:ph type="title"/>
          </p:nvPr>
        </p:nvSpPr>
        <p:spPr>
          <a:xfrm>
            <a:off x="737287" y="0"/>
            <a:ext cx="10058400" cy="1450757"/>
          </a:xfrm>
        </p:spPr>
        <p:txBody>
          <a:bodyPr>
            <a:normAutofit/>
          </a:bodyPr>
          <a:lstStyle/>
          <a:p>
            <a:r>
              <a:rPr lang="en-US" sz="3200" b="1" dirty="0">
                <a:solidFill>
                  <a:srgbClr val="002060"/>
                </a:solidFill>
                <a:latin typeface="+mn-lt"/>
              </a:rPr>
              <a:t>WASH in the Supply Chain</a:t>
            </a:r>
          </a:p>
        </p:txBody>
      </p:sp>
      <p:sp>
        <p:nvSpPr>
          <p:cNvPr id="6" name="Content Placeholder 2">
            <a:extLst>
              <a:ext uri="{FF2B5EF4-FFF2-40B4-BE49-F238E27FC236}">
                <a16:creationId xmlns:a16="http://schemas.microsoft.com/office/drawing/2014/main" id="{8C32E06F-FD2C-5040-864B-8E101598C521}"/>
              </a:ext>
            </a:extLst>
          </p:cNvPr>
          <p:cNvSpPr txBox="1">
            <a:spLocks/>
          </p:cNvSpPr>
          <p:nvPr/>
        </p:nvSpPr>
        <p:spPr>
          <a:xfrm>
            <a:off x="902207" y="2197735"/>
            <a:ext cx="5484333" cy="3978275"/>
          </a:xfrm>
          <a:prstGeom prst="rect">
            <a:avLst/>
          </a:prstGeom>
          <a:solidFill>
            <a:schemeClr val="bg1">
              <a:lumMod val="95000"/>
            </a:schemeClr>
          </a:solidFill>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pPr>
            <a:endParaRPr lang="en-US" b="1" dirty="0">
              <a:latin typeface="Avenir Black" panose="02000503020000020003" pitchFamily="2" charset="0"/>
            </a:endParaRPr>
          </a:p>
          <a:p>
            <a:pPr>
              <a:spcBef>
                <a:spcPts val="0"/>
              </a:spcBef>
            </a:pPr>
            <a:r>
              <a:rPr lang="en-US" sz="2000" b="1" dirty="0">
                <a:latin typeface="Avenir Black" panose="02000503020000020003" pitchFamily="2" charset="0"/>
              </a:rPr>
              <a:t>Objectives:</a:t>
            </a:r>
          </a:p>
          <a:p>
            <a:r>
              <a:rPr lang="en-US" sz="2000" dirty="0">
                <a:solidFill>
                  <a:srgbClr val="000000"/>
                </a:solidFill>
                <a:latin typeface="Avenir Book" panose="02000503020000020003" pitchFamily="2" charset="0"/>
              </a:rPr>
              <a:t>- </a:t>
            </a:r>
            <a:r>
              <a:rPr lang="en-US" sz="2000" dirty="0">
                <a:latin typeface="Avenir Book" panose="02000503020000020003" pitchFamily="2" charset="0"/>
              </a:rPr>
              <a:t>Define leading practice for implementation of WASH actions across supply / value chains</a:t>
            </a:r>
          </a:p>
          <a:p>
            <a:r>
              <a:rPr lang="en-US" sz="2000" dirty="0">
                <a:latin typeface="Avenir Book" panose="02000503020000020003" pitchFamily="2" charset="0"/>
              </a:rPr>
              <a:t>- Share learnings on supplier engagement &amp; support mechanisms</a:t>
            </a:r>
          </a:p>
          <a:p>
            <a:r>
              <a:rPr lang="en-US" sz="2000" dirty="0">
                <a:latin typeface="Avenir Book" panose="02000503020000020003" pitchFamily="2" charset="0"/>
              </a:rPr>
              <a:t>- Develop support materials for suppliers’ WASH Pledge implementation journey.</a:t>
            </a:r>
            <a:endParaRPr lang="en-CH" sz="2000" dirty="0">
              <a:latin typeface="Avenir Book" panose="02000503020000020003" pitchFamily="2" charset="0"/>
            </a:endParaRPr>
          </a:p>
        </p:txBody>
      </p:sp>
      <p:pic>
        <p:nvPicPr>
          <p:cNvPr id="10" name="Picture 9">
            <a:extLst>
              <a:ext uri="{FF2B5EF4-FFF2-40B4-BE49-F238E27FC236}">
                <a16:creationId xmlns:a16="http://schemas.microsoft.com/office/drawing/2014/main" id="{25C3794E-275D-6152-7FB6-7C88F79197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474"/>
          <a:stretch/>
        </p:blipFill>
        <p:spPr>
          <a:xfrm>
            <a:off x="6785112" y="2415299"/>
            <a:ext cx="2539909" cy="3540284"/>
          </a:xfrm>
          <a:prstGeom prst="rect">
            <a:avLst/>
          </a:prstGeom>
          <a:ln w="12700">
            <a:solidFill>
              <a:schemeClr val="tx1"/>
            </a:solidFill>
          </a:ln>
        </p:spPr>
      </p:pic>
      <p:pic>
        <p:nvPicPr>
          <p:cNvPr id="3" name="Picture 2">
            <a:extLst>
              <a:ext uri="{FF2B5EF4-FFF2-40B4-BE49-F238E27FC236}">
                <a16:creationId xmlns:a16="http://schemas.microsoft.com/office/drawing/2014/main" id="{51CE6BD1-6B67-D2AA-0AFC-6C68C0D944AA}"/>
              </a:ext>
            </a:extLst>
          </p:cNvPr>
          <p:cNvPicPr>
            <a:picLocks noChangeAspect="1"/>
          </p:cNvPicPr>
          <p:nvPr/>
        </p:nvPicPr>
        <p:blipFill>
          <a:blip r:embed="rId4"/>
          <a:stretch>
            <a:fillRect/>
          </a:stretch>
        </p:blipFill>
        <p:spPr>
          <a:xfrm>
            <a:off x="9555283" y="2388794"/>
            <a:ext cx="2469565" cy="3540284"/>
          </a:xfrm>
          <a:prstGeom prst="rect">
            <a:avLst/>
          </a:prstGeom>
          <a:ln>
            <a:solidFill>
              <a:schemeClr val="tx1"/>
            </a:solidFill>
          </a:ln>
        </p:spPr>
      </p:pic>
      <p:pic>
        <p:nvPicPr>
          <p:cNvPr id="4" name="Picture 3" descr="Logo, company name&#10;&#10;Description automatically generated">
            <a:extLst>
              <a:ext uri="{FF2B5EF4-FFF2-40B4-BE49-F238E27FC236}">
                <a16:creationId xmlns:a16="http://schemas.microsoft.com/office/drawing/2014/main" id="{997AA7F1-DB99-155B-11A2-6577D3BF6A07}"/>
              </a:ext>
            </a:extLst>
          </p:cNvPr>
          <p:cNvPicPr>
            <a:picLocks noChangeAspect="1"/>
          </p:cNvPicPr>
          <p:nvPr/>
        </p:nvPicPr>
        <p:blipFill>
          <a:blip r:embed="rId5"/>
          <a:stretch>
            <a:fillRect/>
          </a:stretch>
        </p:blipFill>
        <p:spPr>
          <a:xfrm>
            <a:off x="10196863" y="571545"/>
            <a:ext cx="1640193" cy="848182"/>
          </a:xfrm>
          <a:prstGeom prst="rect">
            <a:avLst/>
          </a:prstGeom>
        </p:spPr>
      </p:pic>
    </p:spTree>
    <p:extLst>
      <p:ext uri="{BB962C8B-B14F-4D97-AF65-F5344CB8AC3E}">
        <p14:creationId xmlns:p14="http://schemas.microsoft.com/office/powerpoint/2010/main" val="111878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0BED-E414-0D44-92E2-6A8857420346}"/>
              </a:ext>
            </a:extLst>
          </p:cNvPr>
          <p:cNvSpPr>
            <a:spLocks noGrp="1"/>
          </p:cNvSpPr>
          <p:nvPr>
            <p:ph type="title"/>
          </p:nvPr>
        </p:nvSpPr>
        <p:spPr/>
        <p:txBody>
          <a:bodyPr/>
          <a:lstStyle/>
          <a:p>
            <a:r>
              <a:rPr lang="en-US" dirty="0"/>
              <a:t>Governance</a:t>
            </a:r>
          </a:p>
        </p:txBody>
      </p:sp>
      <p:sp>
        <p:nvSpPr>
          <p:cNvPr id="3" name="Title 1">
            <a:extLst>
              <a:ext uri="{FF2B5EF4-FFF2-40B4-BE49-F238E27FC236}">
                <a16:creationId xmlns:a16="http://schemas.microsoft.com/office/drawing/2014/main" id="{9CF00F15-6701-1A46-8498-5BA51D9EACD9}"/>
              </a:ext>
            </a:extLst>
          </p:cNvPr>
          <p:cNvSpPr txBox="1">
            <a:spLocks/>
          </p:cNvSpPr>
          <p:nvPr/>
        </p:nvSpPr>
        <p:spPr>
          <a:xfrm>
            <a:off x="1327842" y="2183571"/>
            <a:ext cx="9827838" cy="3686015"/>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342900" indent="-342900">
              <a:lnSpc>
                <a:spcPct val="120000"/>
              </a:lnSpc>
              <a:spcBef>
                <a:spcPts val="0"/>
              </a:spcBef>
              <a:spcAft>
                <a:spcPts val="1200"/>
              </a:spcAft>
              <a:buFont typeface="Arial" panose="020B0604020202020204" pitchFamily="34" charset="0"/>
              <a:buChar char="•"/>
            </a:pPr>
            <a:r>
              <a:rPr lang="en-US" sz="2000" b="1" dirty="0">
                <a:solidFill>
                  <a:srgbClr val="201F1E"/>
                </a:solidFill>
                <a:latin typeface="Avenir Book" panose="02000503020000020003" pitchFamily="2" charset="0"/>
                <a:ea typeface="Roboto" panose="02000000000000000000" pitchFamily="2" charset="0"/>
              </a:rPr>
              <a:t>Chair:  </a:t>
            </a:r>
            <a:r>
              <a:rPr lang="en-US" sz="2000" dirty="0">
                <a:solidFill>
                  <a:srgbClr val="201F1E"/>
                </a:solidFill>
                <a:latin typeface="Avenir Book" panose="02000503020000020003" pitchFamily="2" charset="0"/>
                <a:ea typeface="Roboto" panose="02000000000000000000" pitchFamily="2" charset="0"/>
              </a:rPr>
              <a:t>		Kate </a:t>
            </a:r>
            <a:r>
              <a:rPr lang="en-US" sz="2000" dirty="0" err="1">
                <a:solidFill>
                  <a:srgbClr val="201F1E"/>
                </a:solidFill>
                <a:latin typeface="Avenir Book" panose="02000503020000020003" pitchFamily="2" charset="0"/>
                <a:ea typeface="Roboto" panose="02000000000000000000" pitchFamily="2" charset="0"/>
              </a:rPr>
              <a:t>Holme</a:t>
            </a:r>
            <a:r>
              <a:rPr lang="en-US" sz="2000" dirty="0">
                <a:solidFill>
                  <a:srgbClr val="201F1E"/>
                </a:solidFill>
                <a:latin typeface="Avenir Book" panose="02000503020000020003" pitchFamily="2" charset="0"/>
                <a:ea typeface="Roboto" panose="02000000000000000000" pitchFamily="2" charset="0"/>
              </a:rPr>
              <a:t>, WaterAid</a:t>
            </a:r>
          </a:p>
          <a:p>
            <a:pPr marL="342900" indent="-342900">
              <a:lnSpc>
                <a:spcPct val="120000"/>
              </a:lnSpc>
              <a:spcBef>
                <a:spcPts val="0"/>
              </a:spcBef>
              <a:spcAft>
                <a:spcPts val="1200"/>
              </a:spcAft>
              <a:buFont typeface="Arial" panose="020B0604020202020204" pitchFamily="34" charset="0"/>
              <a:buChar char="•"/>
            </a:pPr>
            <a:r>
              <a:rPr lang="en-US" sz="2000" b="1" dirty="0">
                <a:solidFill>
                  <a:srgbClr val="201F1E"/>
                </a:solidFill>
                <a:latin typeface="Avenir Book" panose="02000503020000020003" pitchFamily="2" charset="0"/>
                <a:ea typeface="Roboto" panose="02000000000000000000" pitchFamily="2" charset="0"/>
              </a:rPr>
              <a:t>Vice-Chair:  </a:t>
            </a:r>
            <a:r>
              <a:rPr lang="en-US" sz="2000" dirty="0">
                <a:solidFill>
                  <a:srgbClr val="201F1E"/>
                </a:solidFill>
                <a:latin typeface="Avenir Book" panose="02000503020000020003" pitchFamily="2" charset="0"/>
                <a:ea typeface="Roboto" panose="02000000000000000000" pitchFamily="2" charset="0"/>
              </a:rPr>
              <a:t>		Michael Alexander, Diageo</a:t>
            </a:r>
          </a:p>
          <a:p>
            <a:pPr marL="342900" indent="-342900">
              <a:lnSpc>
                <a:spcPct val="120000"/>
              </a:lnSpc>
              <a:spcBef>
                <a:spcPts val="0"/>
              </a:spcBef>
              <a:spcAft>
                <a:spcPts val="1200"/>
              </a:spcAft>
              <a:buFont typeface="Arial" panose="020B0604020202020204" pitchFamily="34" charset="0"/>
              <a:buChar char="•"/>
            </a:pPr>
            <a:r>
              <a:rPr lang="en-US" sz="2000" b="1" dirty="0">
                <a:solidFill>
                  <a:srgbClr val="201F1E"/>
                </a:solidFill>
                <a:latin typeface="Avenir Book" panose="02000503020000020003" pitchFamily="2" charset="0"/>
                <a:ea typeface="Roboto" panose="02000000000000000000" pitchFamily="2" charset="0"/>
              </a:rPr>
              <a:t>Steering Group: </a:t>
            </a:r>
            <a:r>
              <a:rPr lang="en-US" sz="2000" dirty="0">
                <a:solidFill>
                  <a:srgbClr val="201F1E"/>
                </a:solidFill>
                <a:latin typeface="Avenir Book" panose="02000503020000020003" pitchFamily="2" charset="0"/>
                <a:ea typeface="Roboto" panose="02000000000000000000" pitchFamily="2" charset="0"/>
              </a:rPr>
              <a:t>	CEO Water Mandate, Coca-Cola, Diageo, </a:t>
            </a:r>
            <a:r>
              <a:rPr lang="en-GB" sz="2000" dirty="0">
                <a:latin typeface="Avenir Book" panose="02000503020000020003" pitchFamily="2" charset="0"/>
              </a:rPr>
              <a:t>GAP Inc, Toilet 				Board Coalition, UNICEF,  Unilever, WaterAid, WBCSD, Xylem</a:t>
            </a:r>
          </a:p>
          <a:p>
            <a:pPr marL="342900" indent="-342900">
              <a:lnSpc>
                <a:spcPct val="120000"/>
              </a:lnSpc>
              <a:spcBef>
                <a:spcPts val="0"/>
              </a:spcBef>
              <a:spcAft>
                <a:spcPts val="1200"/>
              </a:spcAft>
              <a:buFont typeface="Arial" panose="020B0604020202020204" pitchFamily="34" charset="0"/>
              <a:buChar char="•"/>
            </a:pPr>
            <a:r>
              <a:rPr lang="en-GB" sz="2000" dirty="0">
                <a:latin typeface="Avenir Book" panose="02000503020000020003" pitchFamily="2" charset="0"/>
              </a:rPr>
              <a:t>Secretariat:		CEO Water Mandate</a:t>
            </a:r>
          </a:p>
          <a:p>
            <a:pPr marL="342900" indent="-342900">
              <a:lnSpc>
                <a:spcPct val="120000"/>
              </a:lnSpc>
              <a:spcBef>
                <a:spcPts val="0"/>
              </a:spcBef>
              <a:spcAft>
                <a:spcPts val="1200"/>
              </a:spcAft>
              <a:buFont typeface="Arial" panose="020B0604020202020204" pitchFamily="34" charset="0"/>
              <a:buChar char="•"/>
            </a:pPr>
            <a:endParaRPr lang="en-US" sz="2000" dirty="0">
              <a:solidFill>
                <a:srgbClr val="201F1E"/>
              </a:solidFill>
              <a:latin typeface="Avenir Book" panose="02000503020000020003" pitchFamily="2" charset="0"/>
              <a:ea typeface="Roboto" panose="02000000000000000000" pitchFamily="2" charset="0"/>
            </a:endParaRPr>
          </a:p>
        </p:txBody>
      </p:sp>
      <p:pic>
        <p:nvPicPr>
          <p:cNvPr id="6" name="Picture 5" descr="Logo, company name&#10;&#10;Description automatically generated">
            <a:extLst>
              <a:ext uri="{FF2B5EF4-FFF2-40B4-BE49-F238E27FC236}">
                <a16:creationId xmlns:a16="http://schemas.microsoft.com/office/drawing/2014/main" id="{90497B7E-448E-78A9-CEC9-1212B5899CFB}"/>
              </a:ext>
            </a:extLst>
          </p:cNvPr>
          <p:cNvPicPr>
            <a:picLocks noChangeAspect="1"/>
          </p:cNvPicPr>
          <p:nvPr/>
        </p:nvPicPr>
        <p:blipFill>
          <a:blip r:embed="rId3"/>
          <a:stretch>
            <a:fillRect/>
          </a:stretch>
        </p:blipFill>
        <p:spPr>
          <a:xfrm>
            <a:off x="10684042" y="5520290"/>
            <a:ext cx="1291734" cy="667986"/>
          </a:xfrm>
          <a:prstGeom prst="rect">
            <a:avLst/>
          </a:prstGeom>
        </p:spPr>
      </p:pic>
    </p:spTree>
    <p:extLst>
      <p:ext uri="{BB962C8B-B14F-4D97-AF65-F5344CB8AC3E}">
        <p14:creationId xmlns:p14="http://schemas.microsoft.com/office/powerpoint/2010/main" val="123313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5F25DE9-5116-7EE8-C47B-8111A3155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40" r="-3"/>
          <a:stretch/>
        </p:blipFill>
        <p:spPr>
          <a:xfrm>
            <a:off x="6202017" y="168916"/>
            <a:ext cx="3867192" cy="1564782"/>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10" name="Picture 2" descr="203,199+ Best Free Drinking water Stock Photos &amp; Images ...">
            <a:extLst>
              <a:ext uri="{FF2B5EF4-FFF2-40B4-BE49-F238E27FC236}">
                <a16:creationId xmlns:a16="http://schemas.microsoft.com/office/drawing/2014/main" id="{968F0F5E-C84A-C1CC-B756-AD068D5256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b="-4"/>
          <a:stretch/>
        </p:blipFill>
        <p:spPr bwMode="auto">
          <a:xfrm>
            <a:off x="9441432" y="169628"/>
            <a:ext cx="2750547" cy="1570305"/>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Top workplace bathroom pet peeves | by SWNS | Medium">
            <a:extLst>
              <a:ext uri="{FF2B5EF4-FFF2-40B4-BE49-F238E27FC236}">
                <a16:creationId xmlns:a16="http://schemas.microsoft.com/office/drawing/2014/main" id="{F8EEE1AF-4473-A1B4-8114-D1CAC16294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39199" y="1804653"/>
            <a:ext cx="3352801" cy="1243219"/>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AEAAA7-A97E-6BDF-EB21-ECB06B55D7AA}"/>
              </a:ext>
            </a:extLst>
          </p:cNvPr>
          <p:cNvSpPr txBox="1"/>
          <p:nvPr/>
        </p:nvSpPr>
        <p:spPr>
          <a:xfrm>
            <a:off x="5011214" y="103443"/>
            <a:ext cx="2449285"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8" name="Google Shape;338;p73">
            <a:extLst>
              <a:ext uri="{FF2B5EF4-FFF2-40B4-BE49-F238E27FC236}">
                <a16:creationId xmlns:a16="http://schemas.microsoft.com/office/drawing/2014/main" id="{C876BAEC-375F-A4C4-B3BE-788C0FA66E4A}"/>
              </a:ext>
            </a:extLst>
          </p:cNvPr>
          <p:cNvSpPr txBox="1"/>
          <p:nvPr/>
        </p:nvSpPr>
        <p:spPr>
          <a:xfrm>
            <a:off x="9579889" y="3047872"/>
            <a:ext cx="2473632" cy="329161"/>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Avenir Book" panose="02000503020000020003" pitchFamily="2" charset="0"/>
                <a:ea typeface="Roboto" panose="02000000000000000000" pitchFamily="2" charset="0"/>
                <a:cs typeface="Roboto Slab Regular"/>
                <a:sym typeface="Roboto Slab Regular"/>
              </a:rPr>
              <a:t>wash4work.org</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800" b="1" i="0" u="none" strike="noStrike" kern="1200" cap="none" spc="0" normalizeH="0" baseline="0" noProof="0" dirty="0">
              <a:ln>
                <a:noFill/>
              </a:ln>
              <a:solidFill>
                <a:schemeClr val="accent1">
                  <a:lumMod val="75000"/>
                </a:schemeClr>
              </a:solidFill>
              <a:effectLst/>
              <a:uLnTx/>
              <a:uFillTx/>
              <a:latin typeface="Avenir Book" panose="02000503020000020003" pitchFamily="2" charset="0"/>
              <a:ea typeface="Roboto" panose="02000000000000000000" pitchFamily="2" charset="0"/>
              <a:cs typeface="Roboto Slab Regular"/>
              <a:sym typeface="Roboto Slab Regular"/>
            </a:endParaRPr>
          </a:p>
        </p:txBody>
      </p:sp>
      <p:pic>
        <p:nvPicPr>
          <p:cNvPr id="6" name="Picture 5" descr="A picture containing text&#10;&#10;Description automatically generated">
            <a:extLst>
              <a:ext uri="{FF2B5EF4-FFF2-40B4-BE49-F238E27FC236}">
                <a16:creationId xmlns:a16="http://schemas.microsoft.com/office/drawing/2014/main" id="{FB003F9B-FAF5-12E7-20B7-BA73E0D60525}"/>
              </a:ext>
            </a:extLst>
          </p:cNvPr>
          <p:cNvPicPr>
            <a:picLocks noChangeAspect="1"/>
          </p:cNvPicPr>
          <p:nvPr/>
        </p:nvPicPr>
        <p:blipFill rotWithShape="1">
          <a:blip r:embed="rId6"/>
          <a:srcRect t="37959" b="20966"/>
          <a:stretch/>
        </p:blipFill>
        <p:spPr>
          <a:xfrm>
            <a:off x="-18301" y="3937650"/>
            <a:ext cx="12192000" cy="2816907"/>
          </a:xfrm>
          <a:prstGeom prst="rect">
            <a:avLst/>
          </a:prstGeom>
        </p:spPr>
      </p:pic>
      <p:sp>
        <p:nvSpPr>
          <p:cNvPr id="4" name="TextBox 3">
            <a:extLst>
              <a:ext uri="{FF2B5EF4-FFF2-40B4-BE49-F238E27FC236}">
                <a16:creationId xmlns:a16="http://schemas.microsoft.com/office/drawing/2014/main" id="{892C3AF4-5E0E-53CD-D70A-E7C29EFE4F68}"/>
              </a:ext>
            </a:extLst>
          </p:cNvPr>
          <p:cNvSpPr txBox="1"/>
          <p:nvPr/>
        </p:nvSpPr>
        <p:spPr>
          <a:xfrm>
            <a:off x="585986" y="1587283"/>
            <a:ext cx="6638036" cy="1785104"/>
          </a:xfrm>
          <a:prstGeom prst="rect">
            <a:avLst/>
          </a:prstGeom>
          <a:noFill/>
        </p:spPr>
        <p:txBody>
          <a:bodyPr wrap="square">
            <a:spAutoFit/>
          </a:bodyPr>
          <a:lstStyle/>
          <a:p>
            <a:pPr marL="292608" lvl="1" indent="0" fontAlgn="base">
              <a:spcBef>
                <a:spcPts val="0"/>
              </a:spcBef>
              <a:spcAft>
                <a:spcPts val="1200"/>
              </a:spcAft>
              <a:buNone/>
            </a:pPr>
            <a:r>
              <a:rPr lang="en-GB" sz="2000" b="1" u="none" strike="noStrike" dirty="0">
                <a:solidFill>
                  <a:srgbClr val="1E3250"/>
                </a:solidFill>
                <a:effectLst/>
                <a:latin typeface="Avenir Black" panose="02000503020000020003" pitchFamily="2" charset="0"/>
              </a:rPr>
              <a:t>WASH4Work is mobilizing business action on water, sanitation and hygiene (WASH) </a:t>
            </a:r>
            <a:r>
              <a:rPr lang="en-GB" sz="2000" b="1" dirty="0">
                <a:solidFill>
                  <a:srgbClr val="1E3250"/>
                </a:solidFill>
                <a:effectLst/>
                <a:latin typeface="Avenir Black" panose="02000503020000020003" pitchFamily="2" charset="0"/>
              </a:rPr>
              <a:t>​</a:t>
            </a:r>
          </a:p>
          <a:p>
            <a:pPr marL="292608" lvl="1" indent="0" fontAlgn="base">
              <a:spcBef>
                <a:spcPts val="0"/>
              </a:spcBef>
              <a:buNone/>
            </a:pPr>
            <a:r>
              <a:rPr lang="en-GB" sz="2000" b="1" u="none" strike="noStrike" dirty="0">
                <a:solidFill>
                  <a:srgbClr val="1E3250"/>
                </a:solidFill>
                <a:effectLst/>
                <a:latin typeface="Avenir Black" panose="02000503020000020003" pitchFamily="2" charset="0"/>
              </a:rPr>
              <a:t>in workplace operations, </a:t>
            </a:r>
          </a:p>
          <a:p>
            <a:pPr marL="292608" lvl="1" indent="0" fontAlgn="base">
              <a:spcBef>
                <a:spcPts val="0"/>
              </a:spcBef>
              <a:buNone/>
            </a:pPr>
            <a:r>
              <a:rPr lang="en-GB" sz="2000" b="1" u="none" strike="noStrike" dirty="0">
                <a:solidFill>
                  <a:srgbClr val="1E3250"/>
                </a:solidFill>
                <a:effectLst/>
                <a:latin typeface="Avenir Black" panose="02000503020000020003" pitchFamily="2" charset="0"/>
              </a:rPr>
              <a:t>in communities where companies operate, </a:t>
            </a:r>
          </a:p>
          <a:p>
            <a:pPr marL="292608" lvl="1" indent="0" fontAlgn="base">
              <a:spcBef>
                <a:spcPts val="0"/>
              </a:spcBef>
              <a:buNone/>
            </a:pPr>
            <a:r>
              <a:rPr lang="en-GB" sz="2000" b="1" u="none" strike="noStrike" dirty="0">
                <a:solidFill>
                  <a:srgbClr val="1E3250"/>
                </a:solidFill>
                <a:effectLst/>
                <a:latin typeface="Avenir Black" panose="02000503020000020003" pitchFamily="2" charset="0"/>
              </a:rPr>
              <a:t>and across supply chains. </a:t>
            </a:r>
            <a:r>
              <a:rPr lang="en-GB" sz="2000" b="1" dirty="0">
                <a:solidFill>
                  <a:srgbClr val="1E3250"/>
                </a:solidFill>
                <a:effectLst/>
                <a:latin typeface="Avenir Black" panose="02000503020000020003" pitchFamily="2" charset="0"/>
              </a:rPr>
              <a:t>​</a:t>
            </a:r>
          </a:p>
        </p:txBody>
      </p:sp>
      <p:pic>
        <p:nvPicPr>
          <p:cNvPr id="7" name="Picture 6" descr="Logo, company name&#10;&#10;Description automatically generated">
            <a:extLst>
              <a:ext uri="{FF2B5EF4-FFF2-40B4-BE49-F238E27FC236}">
                <a16:creationId xmlns:a16="http://schemas.microsoft.com/office/drawing/2014/main" id="{135F2A28-335F-A75F-FDC4-8611B5C06A06}"/>
              </a:ext>
            </a:extLst>
          </p:cNvPr>
          <p:cNvPicPr>
            <a:picLocks noChangeAspect="1"/>
          </p:cNvPicPr>
          <p:nvPr/>
        </p:nvPicPr>
        <p:blipFill>
          <a:blip r:embed="rId7"/>
          <a:stretch>
            <a:fillRect/>
          </a:stretch>
        </p:blipFill>
        <p:spPr>
          <a:xfrm>
            <a:off x="969181" y="297315"/>
            <a:ext cx="1919242" cy="992485"/>
          </a:xfrm>
          <a:prstGeom prst="rect">
            <a:avLst/>
          </a:prstGeom>
        </p:spPr>
      </p:pic>
    </p:spTree>
    <p:extLst>
      <p:ext uri="{BB962C8B-B14F-4D97-AF65-F5344CB8AC3E}">
        <p14:creationId xmlns:p14="http://schemas.microsoft.com/office/powerpoint/2010/main" val="2002237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4F2C-08E6-F345-B014-D255A19470BD}"/>
              </a:ext>
            </a:extLst>
          </p:cNvPr>
          <p:cNvSpPr>
            <a:spLocks noGrp="1"/>
          </p:cNvSpPr>
          <p:nvPr>
            <p:ph type="title"/>
          </p:nvPr>
        </p:nvSpPr>
        <p:spPr/>
        <p:txBody>
          <a:bodyPr/>
          <a:lstStyle/>
          <a:p>
            <a:r>
              <a:rPr lang="en-US" dirty="0"/>
              <a:t>Membership Fee Structure</a:t>
            </a:r>
          </a:p>
        </p:txBody>
      </p:sp>
      <p:sp>
        <p:nvSpPr>
          <p:cNvPr id="3" name="Title 1">
            <a:extLst>
              <a:ext uri="{FF2B5EF4-FFF2-40B4-BE49-F238E27FC236}">
                <a16:creationId xmlns:a16="http://schemas.microsoft.com/office/drawing/2014/main" id="{FC59044F-7FB1-924C-A6BB-2718841E9C95}"/>
              </a:ext>
            </a:extLst>
          </p:cNvPr>
          <p:cNvSpPr txBox="1">
            <a:spLocks/>
          </p:cNvSpPr>
          <p:nvPr/>
        </p:nvSpPr>
        <p:spPr>
          <a:xfrm>
            <a:off x="1344958" y="2284216"/>
            <a:ext cx="9502083" cy="238842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342900" indent="-342900">
              <a:lnSpc>
                <a:spcPct val="120000"/>
              </a:lnSpc>
              <a:spcBef>
                <a:spcPts val="0"/>
              </a:spcBef>
              <a:spcAft>
                <a:spcPts val="1200"/>
              </a:spcAft>
              <a:buFont typeface="Arial" panose="020B0604020202020204" pitchFamily="34" charset="0"/>
              <a:buChar char="•"/>
            </a:pPr>
            <a:r>
              <a:rPr lang="en-US" sz="2000" b="1" dirty="0">
                <a:solidFill>
                  <a:srgbClr val="201F1E"/>
                </a:solidFill>
                <a:latin typeface="Avenir Book" panose="02000503020000020003" pitchFamily="2" charset="0"/>
                <a:ea typeface="Roboto" panose="02000000000000000000" pitchFamily="2" charset="0"/>
              </a:rPr>
              <a:t>Corporate Members:  </a:t>
            </a:r>
            <a:r>
              <a:rPr lang="en-US" sz="2000" dirty="0">
                <a:solidFill>
                  <a:srgbClr val="201F1E"/>
                </a:solidFill>
                <a:latin typeface="Avenir Book" panose="02000503020000020003" pitchFamily="2" charset="0"/>
                <a:ea typeface="Roboto" panose="02000000000000000000" pitchFamily="2" charset="0"/>
              </a:rPr>
              <a:t>		$3,000.00/year</a:t>
            </a:r>
          </a:p>
          <a:p>
            <a:pPr>
              <a:lnSpc>
                <a:spcPct val="120000"/>
              </a:lnSpc>
              <a:spcBef>
                <a:spcPts val="0"/>
              </a:spcBef>
              <a:spcAft>
                <a:spcPts val="1200"/>
              </a:spcAft>
            </a:pPr>
            <a:r>
              <a:rPr lang="en-US" sz="2000" i="1" dirty="0">
                <a:solidFill>
                  <a:srgbClr val="201F1E"/>
                </a:solidFill>
                <a:latin typeface="Avenir Book" panose="02000503020000020003" pitchFamily="2" charset="0"/>
                <a:ea typeface="Roboto" panose="02000000000000000000" pitchFamily="2" charset="0"/>
              </a:rPr>
              <a:t>Note:  For CEO Water Mandate endorsers this fee is allocated from the WASH pillar of the contribution you make each year to CWM.  It is not an additional fee.</a:t>
            </a:r>
          </a:p>
          <a:p>
            <a:pPr marL="342900" indent="-342900">
              <a:lnSpc>
                <a:spcPct val="120000"/>
              </a:lnSpc>
              <a:spcBef>
                <a:spcPts val="0"/>
              </a:spcBef>
              <a:spcAft>
                <a:spcPts val="1200"/>
              </a:spcAft>
              <a:buFont typeface="Arial" panose="020B0604020202020204" pitchFamily="34" charset="0"/>
              <a:buChar char="•"/>
            </a:pPr>
            <a:r>
              <a:rPr lang="en-US" sz="2000" b="1" dirty="0">
                <a:solidFill>
                  <a:srgbClr val="201F1E"/>
                </a:solidFill>
                <a:latin typeface="Avenir Book" panose="02000503020000020003" pitchFamily="2" charset="0"/>
                <a:ea typeface="Roboto" panose="02000000000000000000" pitchFamily="2" charset="0"/>
              </a:rPr>
              <a:t>Suppliers:  </a:t>
            </a:r>
            <a:r>
              <a:rPr lang="en-US" sz="2000" dirty="0">
                <a:solidFill>
                  <a:srgbClr val="201F1E"/>
                </a:solidFill>
                <a:latin typeface="Avenir Book" panose="02000503020000020003" pitchFamily="2" charset="0"/>
                <a:ea typeface="Roboto" panose="02000000000000000000" pitchFamily="2" charset="0"/>
              </a:rPr>
              <a:t>			$1,000.00/year</a:t>
            </a:r>
            <a:endParaRPr lang="en-US" sz="2000" i="1" dirty="0">
              <a:solidFill>
                <a:srgbClr val="201F1E"/>
              </a:solidFill>
              <a:latin typeface="Avenir Book" panose="02000503020000020003" pitchFamily="2" charset="0"/>
              <a:ea typeface="Roboto" panose="02000000000000000000" pitchFamily="2" charset="0"/>
            </a:endParaRPr>
          </a:p>
          <a:p>
            <a:pPr marL="342900" indent="-342900">
              <a:lnSpc>
                <a:spcPct val="120000"/>
              </a:lnSpc>
              <a:spcBef>
                <a:spcPts val="0"/>
              </a:spcBef>
              <a:spcAft>
                <a:spcPts val="1200"/>
              </a:spcAft>
              <a:buFont typeface="Arial" panose="020B0604020202020204" pitchFamily="34" charset="0"/>
              <a:buChar char="•"/>
            </a:pPr>
            <a:r>
              <a:rPr lang="fr-CH" sz="2000" b="1" dirty="0">
                <a:solidFill>
                  <a:srgbClr val="201F1E"/>
                </a:solidFill>
                <a:latin typeface="Avenir Book" panose="02000503020000020003" pitchFamily="2" charset="0"/>
                <a:ea typeface="Roboto" panose="02000000000000000000" pitchFamily="2" charset="0"/>
              </a:rPr>
              <a:t>Non-</a:t>
            </a:r>
            <a:r>
              <a:rPr lang="fr-CH" sz="2000" b="1" dirty="0" err="1">
                <a:solidFill>
                  <a:srgbClr val="201F1E"/>
                </a:solidFill>
                <a:latin typeface="Avenir Book" panose="02000503020000020003" pitchFamily="2" charset="0"/>
                <a:ea typeface="Roboto" panose="02000000000000000000" pitchFamily="2" charset="0"/>
              </a:rPr>
              <a:t>Corporate</a:t>
            </a:r>
            <a:r>
              <a:rPr lang="fr-CH" sz="2000" b="1" dirty="0">
                <a:solidFill>
                  <a:srgbClr val="201F1E"/>
                </a:solidFill>
                <a:latin typeface="Avenir Book" panose="02000503020000020003" pitchFamily="2" charset="0"/>
                <a:ea typeface="Roboto" panose="02000000000000000000" pitchFamily="2" charset="0"/>
              </a:rPr>
              <a:t> </a:t>
            </a:r>
            <a:r>
              <a:rPr lang="fr-CH" sz="2000" b="1" dirty="0" err="1">
                <a:solidFill>
                  <a:srgbClr val="201F1E"/>
                </a:solidFill>
                <a:latin typeface="Avenir Book" panose="02000503020000020003" pitchFamily="2" charset="0"/>
                <a:ea typeface="Roboto" panose="02000000000000000000" pitchFamily="2" charset="0"/>
              </a:rPr>
              <a:t>Partners</a:t>
            </a:r>
            <a:r>
              <a:rPr lang="fr-CH" sz="2000" b="1" dirty="0">
                <a:solidFill>
                  <a:srgbClr val="201F1E"/>
                </a:solidFill>
                <a:latin typeface="Avenir Book" panose="02000503020000020003" pitchFamily="2" charset="0"/>
                <a:ea typeface="Roboto" panose="02000000000000000000" pitchFamily="2" charset="0"/>
              </a:rPr>
              <a:t>:	</a:t>
            </a:r>
            <a:r>
              <a:rPr lang="fr-CH" sz="2000" dirty="0">
                <a:solidFill>
                  <a:srgbClr val="201F1E"/>
                </a:solidFill>
                <a:latin typeface="Avenir Book" panose="02000503020000020003" pitchFamily="2" charset="0"/>
                <a:ea typeface="Roboto" panose="02000000000000000000" pitchFamily="2" charset="0"/>
              </a:rPr>
              <a:t>$1,500.00/</a:t>
            </a:r>
            <a:r>
              <a:rPr lang="fr-CH" sz="2000" dirty="0" err="1">
                <a:solidFill>
                  <a:srgbClr val="201F1E"/>
                </a:solidFill>
                <a:latin typeface="Avenir Book" panose="02000503020000020003" pitchFamily="2" charset="0"/>
                <a:ea typeface="Roboto" panose="02000000000000000000" pitchFamily="2" charset="0"/>
              </a:rPr>
              <a:t>year</a:t>
            </a:r>
            <a:r>
              <a:rPr lang="fr-CH" sz="2000" dirty="0">
                <a:solidFill>
                  <a:srgbClr val="201F1E"/>
                </a:solidFill>
                <a:latin typeface="Avenir Book" panose="02000503020000020003" pitchFamily="2" charset="0"/>
                <a:ea typeface="Roboto" panose="02000000000000000000" pitchFamily="2" charset="0"/>
              </a:rPr>
              <a:t> or </a:t>
            </a:r>
            <a:r>
              <a:rPr lang="fr-CH" sz="2000" dirty="0" err="1">
                <a:solidFill>
                  <a:srgbClr val="201F1E"/>
                </a:solidFill>
                <a:latin typeface="Avenir Book" panose="02000503020000020003" pitchFamily="2" charset="0"/>
                <a:ea typeface="Roboto" panose="02000000000000000000" pitchFamily="2" charset="0"/>
              </a:rPr>
              <a:t>equivalent</a:t>
            </a:r>
            <a:r>
              <a:rPr lang="fr-CH" sz="2000" dirty="0">
                <a:solidFill>
                  <a:srgbClr val="201F1E"/>
                </a:solidFill>
                <a:latin typeface="Avenir Book" panose="02000503020000020003" pitchFamily="2" charset="0"/>
                <a:ea typeface="Roboto" panose="02000000000000000000" pitchFamily="2" charset="0"/>
              </a:rPr>
              <a:t> in-</a:t>
            </a:r>
            <a:r>
              <a:rPr lang="fr-CH" sz="2000" dirty="0" err="1">
                <a:solidFill>
                  <a:srgbClr val="201F1E"/>
                </a:solidFill>
                <a:latin typeface="Avenir Book" panose="02000503020000020003" pitchFamily="2" charset="0"/>
                <a:ea typeface="Roboto" panose="02000000000000000000" pitchFamily="2" charset="0"/>
              </a:rPr>
              <a:t>kind</a:t>
            </a:r>
            <a:r>
              <a:rPr lang="fr-CH" sz="2000" dirty="0">
                <a:solidFill>
                  <a:srgbClr val="201F1E"/>
                </a:solidFill>
                <a:latin typeface="Avenir Book" panose="02000503020000020003" pitchFamily="2" charset="0"/>
                <a:ea typeface="Roboto" panose="02000000000000000000" pitchFamily="2" charset="0"/>
              </a:rPr>
              <a:t> support</a:t>
            </a:r>
            <a:endParaRPr lang="en-GB" sz="2000" dirty="0">
              <a:latin typeface="Avenir Book" panose="02000503020000020003" pitchFamily="2" charset="0"/>
            </a:endParaRPr>
          </a:p>
          <a:p>
            <a:pPr>
              <a:lnSpc>
                <a:spcPct val="120000"/>
              </a:lnSpc>
              <a:spcBef>
                <a:spcPts val="0"/>
              </a:spcBef>
              <a:spcAft>
                <a:spcPts val="1200"/>
              </a:spcAft>
            </a:pPr>
            <a:r>
              <a:rPr lang="en-US" sz="2000" i="1" dirty="0">
                <a:solidFill>
                  <a:srgbClr val="201F1E"/>
                </a:solidFill>
                <a:latin typeface="Avenir Book" panose="02000503020000020003" pitchFamily="2" charset="0"/>
                <a:ea typeface="Roboto" panose="02000000000000000000" pitchFamily="2" charset="0"/>
              </a:rPr>
              <a:t>Note:  Contributions from the membership are structured to cover the costs of a lean Secretariat.  Your participation to collective business action is most important, if fees are a barrier, please let us know !</a:t>
            </a:r>
          </a:p>
          <a:p>
            <a:pPr>
              <a:lnSpc>
                <a:spcPct val="120000"/>
              </a:lnSpc>
              <a:spcBef>
                <a:spcPts val="0"/>
              </a:spcBef>
              <a:spcAft>
                <a:spcPts val="1200"/>
              </a:spcAft>
            </a:pPr>
            <a:endParaRPr lang="en-US" sz="2000" dirty="0">
              <a:solidFill>
                <a:srgbClr val="201F1E"/>
              </a:solidFill>
              <a:latin typeface="Avenir Book" panose="02000503020000020003" pitchFamily="2" charset="0"/>
              <a:ea typeface="Roboto" panose="02000000000000000000" pitchFamily="2" charset="0"/>
            </a:endParaRPr>
          </a:p>
        </p:txBody>
      </p:sp>
      <p:pic>
        <p:nvPicPr>
          <p:cNvPr id="5" name="Picture 4" descr="Logo, company name&#10;&#10;Description automatically generated">
            <a:extLst>
              <a:ext uri="{FF2B5EF4-FFF2-40B4-BE49-F238E27FC236}">
                <a16:creationId xmlns:a16="http://schemas.microsoft.com/office/drawing/2014/main" id="{A1516964-B271-EC95-49EF-2966959BC26D}"/>
              </a:ext>
            </a:extLst>
          </p:cNvPr>
          <p:cNvPicPr>
            <a:picLocks noChangeAspect="1"/>
          </p:cNvPicPr>
          <p:nvPr/>
        </p:nvPicPr>
        <p:blipFill>
          <a:blip r:embed="rId3"/>
          <a:stretch>
            <a:fillRect/>
          </a:stretch>
        </p:blipFill>
        <p:spPr>
          <a:xfrm>
            <a:off x="10684042" y="5520290"/>
            <a:ext cx="1291734" cy="667986"/>
          </a:xfrm>
          <a:prstGeom prst="rect">
            <a:avLst/>
          </a:prstGeom>
        </p:spPr>
      </p:pic>
    </p:spTree>
    <p:extLst>
      <p:ext uri="{BB962C8B-B14F-4D97-AF65-F5344CB8AC3E}">
        <p14:creationId xmlns:p14="http://schemas.microsoft.com/office/powerpoint/2010/main" val="27030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black and white logo&#10;&#10;Description automatically generated with low confidence">
            <a:extLst>
              <a:ext uri="{FF2B5EF4-FFF2-40B4-BE49-F238E27FC236}">
                <a16:creationId xmlns:a16="http://schemas.microsoft.com/office/drawing/2014/main" id="{5003609C-12AA-AA48-AB3F-4AA46762A0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063" y="4552599"/>
            <a:ext cx="2464303" cy="1274349"/>
          </a:xfrm>
          <a:prstGeom prst="rect">
            <a:avLst/>
          </a:prstGeom>
        </p:spPr>
      </p:pic>
      <p:sp>
        <p:nvSpPr>
          <p:cNvPr id="10" name="Google Shape;341;p73">
            <a:extLst>
              <a:ext uri="{FF2B5EF4-FFF2-40B4-BE49-F238E27FC236}">
                <a16:creationId xmlns:a16="http://schemas.microsoft.com/office/drawing/2014/main" id="{3FD6BC37-E11F-D64A-A678-849E9A2006A3}"/>
              </a:ext>
            </a:extLst>
          </p:cNvPr>
          <p:cNvSpPr/>
          <p:nvPr/>
        </p:nvSpPr>
        <p:spPr>
          <a:xfrm>
            <a:off x="8203762" y="1586489"/>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14" name="Google Shape;342;p73">
            <a:extLst>
              <a:ext uri="{FF2B5EF4-FFF2-40B4-BE49-F238E27FC236}">
                <a16:creationId xmlns:a16="http://schemas.microsoft.com/office/drawing/2014/main" id="{0ACB828D-5E4B-6C43-B480-7C9D01EF6517}"/>
              </a:ext>
            </a:extLst>
          </p:cNvPr>
          <p:cNvSpPr/>
          <p:nvPr/>
        </p:nvSpPr>
        <p:spPr>
          <a:xfrm>
            <a:off x="8203762" y="2279617"/>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15" name="Google Shape;344;p73" descr="Image">
            <a:extLst>
              <a:ext uri="{FF2B5EF4-FFF2-40B4-BE49-F238E27FC236}">
                <a16:creationId xmlns:a16="http://schemas.microsoft.com/office/drawing/2014/main" id="{CAD994D7-8676-2444-8D10-FC510B201EAF}"/>
              </a:ext>
            </a:extLst>
          </p:cNvPr>
          <p:cNvPicPr preferRelativeResize="0"/>
          <p:nvPr/>
        </p:nvPicPr>
        <p:blipFill rotWithShape="1">
          <a:blip r:embed="rId3">
            <a:alphaModFix/>
          </a:blip>
          <a:srcRect/>
          <a:stretch/>
        </p:blipFill>
        <p:spPr>
          <a:xfrm>
            <a:off x="8379714" y="1765821"/>
            <a:ext cx="212095" cy="172328"/>
          </a:xfrm>
          <a:prstGeom prst="rect">
            <a:avLst/>
          </a:prstGeom>
          <a:noFill/>
          <a:ln>
            <a:noFill/>
          </a:ln>
        </p:spPr>
      </p:pic>
      <p:pic>
        <p:nvPicPr>
          <p:cNvPr id="16" name="Google Shape;346;p73" descr="Image">
            <a:extLst>
              <a:ext uri="{FF2B5EF4-FFF2-40B4-BE49-F238E27FC236}">
                <a16:creationId xmlns:a16="http://schemas.microsoft.com/office/drawing/2014/main" id="{BB3D2F35-F41D-3946-B2BC-916D01722C1A}"/>
              </a:ext>
            </a:extLst>
          </p:cNvPr>
          <p:cNvPicPr preferRelativeResize="0"/>
          <p:nvPr/>
        </p:nvPicPr>
        <p:blipFill rotWithShape="1">
          <a:blip r:embed="rId4">
            <a:alphaModFix/>
          </a:blip>
          <a:srcRect/>
          <a:stretch/>
        </p:blipFill>
        <p:spPr>
          <a:xfrm>
            <a:off x="8379714" y="2464708"/>
            <a:ext cx="209235" cy="199937"/>
          </a:xfrm>
          <a:prstGeom prst="rect">
            <a:avLst/>
          </a:prstGeom>
          <a:noFill/>
          <a:ln>
            <a:noFill/>
          </a:ln>
        </p:spPr>
      </p:pic>
      <p:sp>
        <p:nvSpPr>
          <p:cNvPr id="17" name="Google Shape;338;p73">
            <a:extLst>
              <a:ext uri="{FF2B5EF4-FFF2-40B4-BE49-F238E27FC236}">
                <a16:creationId xmlns:a16="http://schemas.microsoft.com/office/drawing/2014/main" id="{0B0B3F7A-5229-9043-B270-60393F2F406D}"/>
              </a:ext>
            </a:extLst>
          </p:cNvPr>
          <p:cNvSpPr txBox="1"/>
          <p:nvPr/>
        </p:nvSpPr>
        <p:spPr>
          <a:xfrm>
            <a:off x="8980144" y="1694381"/>
            <a:ext cx="2473632" cy="39806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@WASH4Work</a:t>
            </a:r>
            <a:endParaRPr kumimoji="0"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18" name="Google Shape;340;p73">
            <a:extLst>
              <a:ext uri="{FF2B5EF4-FFF2-40B4-BE49-F238E27FC236}">
                <a16:creationId xmlns:a16="http://schemas.microsoft.com/office/drawing/2014/main" id="{70F7099C-0301-B243-AECA-B80AC89BD432}"/>
              </a:ext>
            </a:extLst>
          </p:cNvPr>
          <p:cNvSpPr txBox="1"/>
          <p:nvPr/>
        </p:nvSpPr>
        <p:spPr>
          <a:xfrm>
            <a:off x="8980144" y="2397813"/>
            <a:ext cx="2473632" cy="35946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/in/wash4work/</a:t>
            </a:r>
            <a:endParaRPr kumimoji="0" sz="2800" b="1" i="0" u="none" strike="noStrike" kern="1200" cap="none" spc="0" normalizeH="0" baseline="0" noProof="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19" name="Google Shape;341;p73">
            <a:extLst>
              <a:ext uri="{FF2B5EF4-FFF2-40B4-BE49-F238E27FC236}">
                <a16:creationId xmlns:a16="http://schemas.microsoft.com/office/drawing/2014/main" id="{AC1220A7-F6DE-2A41-BB73-91CF9D25BFEB}"/>
              </a:ext>
            </a:extLst>
          </p:cNvPr>
          <p:cNvSpPr/>
          <p:nvPr/>
        </p:nvSpPr>
        <p:spPr>
          <a:xfrm>
            <a:off x="8185922" y="918197"/>
            <a:ext cx="564000" cy="5640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20" name="Graphic 19" descr="Internet outline">
            <a:extLst>
              <a:ext uri="{FF2B5EF4-FFF2-40B4-BE49-F238E27FC236}">
                <a16:creationId xmlns:a16="http://schemas.microsoft.com/office/drawing/2014/main" id="{1720D449-E23A-2B41-880E-F5B4C5C8CC3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247373" y="965047"/>
            <a:ext cx="441099" cy="441099"/>
          </a:xfrm>
          <a:prstGeom prst="rect">
            <a:avLst/>
          </a:prstGeom>
        </p:spPr>
      </p:pic>
      <p:sp>
        <p:nvSpPr>
          <p:cNvPr id="21" name="Google Shape;338;p73">
            <a:extLst>
              <a:ext uri="{FF2B5EF4-FFF2-40B4-BE49-F238E27FC236}">
                <a16:creationId xmlns:a16="http://schemas.microsoft.com/office/drawing/2014/main" id="{F44B4B22-845C-0C4E-BE97-197B81C4B37E}"/>
              </a:ext>
            </a:extLst>
          </p:cNvPr>
          <p:cNvSpPr txBox="1"/>
          <p:nvPr/>
        </p:nvSpPr>
        <p:spPr>
          <a:xfrm>
            <a:off x="8980144" y="1024468"/>
            <a:ext cx="2473632" cy="329161"/>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rPr>
              <a:t>wash4work.org</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800" b="1" i="0" u="none" strike="noStrike" kern="1200" cap="none" spc="0" normalizeH="0" baseline="0" noProof="0" dirty="0">
              <a:ln>
                <a:noFill/>
              </a:ln>
              <a:solidFill>
                <a:srgbClr val="FFFFFF"/>
              </a:solidFill>
              <a:effectLst/>
              <a:uLnTx/>
              <a:uFillTx/>
              <a:latin typeface="Avenir Book" panose="02000503020000020003" pitchFamily="2" charset="0"/>
              <a:ea typeface="Roboto" panose="02000000000000000000" pitchFamily="2" charset="0"/>
              <a:cs typeface="Roboto Slab Regular"/>
              <a:sym typeface="Roboto Slab Regular"/>
            </a:endParaRPr>
          </a:p>
        </p:txBody>
      </p:sp>
      <p:sp>
        <p:nvSpPr>
          <p:cNvPr id="6" name="Title 1">
            <a:extLst>
              <a:ext uri="{FF2B5EF4-FFF2-40B4-BE49-F238E27FC236}">
                <a16:creationId xmlns:a16="http://schemas.microsoft.com/office/drawing/2014/main" id="{5497CE1C-D42D-BE39-73FE-F05CD098C0A5}"/>
              </a:ext>
            </a:extLst>
          </p:cNvPr>
          <p:cNvSpPr txBox="1">
            <a:spLocks/>
          </p:cNvSpPr>
          <p:nvPr/>
        </p:nvSpPr>
        <p:spPr>
          <a:xfrm>
            <a:off x="0" y="0"/>
            <a:ext cx="7556903" cy="6858000"/>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683C6">
                  <a:lumMod val="75000"/>
                </a:srgbClr>
              </a:solidFill>
              <a:effectLst/>
              <a:uLnTx/>
              <a:uFillTx/>
              <a:latin typeface="Sagona Extra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prstClr val="white">
                  <a:lumMod val="85000"/>
                  <a:lumOff val="15000"/>
                </a:prstClr>
              </a:solidFill>
              <a:effectLst/>
              <a:uLnTx/>
              <a:uFillTx/>
              <a:latin typeface="Sagona ExtraLight" panose="020F0302020204030204"/>
              <a:ea typeface="+mj-ea"/>
              <a:cs typeface="+mj-cs"/>
            </a:endParaRPr>
          </a:p>
        </p:txBody>
      </p:sp>
      <p:pic>
        <p:nvPicPr>
          <p:cNvPr id="7" name="Picture 6">
            <a:extLst>
              <a:ext uri="{FF2B5EF4-FFF2-40B4-BE49-F238E27FC236}">
                <a16:creationId xmlns:a16="http://schemas.microsoft.com/office/drawing/2014/main" id="{759A59F6-B77B-B51D-A85A-C228E92905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
          <a:stretch/>
        </p:blipFill>
        <p:spPr>
          <a:xfrm>
            <a:off x="-1720518" y="4837996"/>
            <a:ext cx="4925548" cy="2026975"/>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8" name="Picture 2" descr="203,199+ Best Free Drinking water Stock Photos &amp; Images ...">
            <a:extLst>
              <a:ext uri="{FF2B5EF4-FFF2-40B4-BE49-F238E27FC236}">
                <a16:creationId xmlns:a16="http://schemas.microsoft.com/office/drawing/2014/main" id="{824FB879-A97D-3E48-E221-54379B7900E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3" b="-4"/>
          <a:stretch/>
        </p:blipFill>
        <p:spPr bwMode="auto">
          <a:xfrm>
            <a:off x="3038965" y="2274624"/>
            <a:ext cx="4517939" cy="2579321"/>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Top workplace bathroom pet peeves | by SWNS | Medium">
            <a:extLst>
              <a:ext uri="{FF2B5EF4-FFF2-40B4-BE49-F238E27FC236}">
                <a16:creationId xmlns:a16="http://schemas.microsoft.com/office/drawing/2014/main" id="{613961E3-839A-4782-6518-FB1D7ECE6AC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109216" y="4837996"/>
            <a:ext cx="5447688" cy="2020004"/>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2" name="Picture 21" descr="A black and white logo&#10;&#10;Description automatically generated with low confidence">
            <a:extLst>
              <a:ext uri="{FF2B5EF4-FFF2-40B4-BE49-F238E27FC236}">
                <a16:creationId xmlns:a16="http://schemas.microsoft.com/office/drawing/2014/main" id="{2E989591-B422-7C8A-2BD2-04A60B40BC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23864" y="4670439"/>
            <a:ext cx="1907396" cy="986359"/>
          </a:xfrm>
          <a:prstGeom prst="rect">
            <a:avLst/>
          </a:prstGeom>
        </p:spPr>
      </p:pic>
      <p:sp>
        <p:nvSpPr>
          <p:cNvPr id="23" name="Title 1">
            <a:extLst>
              <a:ext uri="{FF2B5EF4-FFF2-40B4-BE49-F238E27FC236}">
                <a16:creationId xmlns:a16="http://schemas.microsoft.com/office/drawing/2014/main" id="{650A0860-6417-39C4-2A9F-4DD40E0105D8}"/>
              </a:ext>
            </a:extLst>
          </p:cNvPr>
          <p:cNvSpPr txBox="1">
            <a:spLocks/>
          </p:cNvSpPr>
          <p:nvPr/>
        </p:nvSpPr>
        <p:spPr>
          <a:xfrm>
            <a:off x="485044" y="1053631"/>
            <a:ext cx="9294982" cy="5376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50" normalizeH="0" baseline="0" noProof="0" dirty="0">
                <a:ln>
                  <a:noFill/>
                </a:ln>
                <a:solidFill>
                  <a:srgbClr val="002060"/>
                </a:solidFill>
                <a:effectLst/>
                <a:uLnTx/>
                <a:uFillTx/>
                <a:latin typeface="Sagona Book" panose="020F0502020204030204"/>
                <a:ea typeface="+mj-ea"/>
                <a:cs typeface="+mj-cs"/>
              </a:rPr>
              <a:t>Contact us to Engage!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50" normalizeH="0" baseline="0" noProof="0" dirty="0">
                <a:ln>
                  <a:noFill/>
                </a:ln>
                <a:solidFill>
                  <a:srgbClr val="002060"/>
                </a:solidFill>
                <a:effectLst/>
                <a:uLnTx/>
                <a:uFillTx/>
                <a:latin typeface="Sagona Book" panose="020F0502020204030204"/>
                <a:ea typeface="+mj-ea"/>
                <a:cs typeface="+mj-cs"/>
              </a:rPr>
              <a:t>secretariat@wash4work.org</a:t>
            </a:r>
          </a:p>
        </p:txBody>
      </p:sp>
    </p:spTree>
    <p:extLst>
      <p:ext uri="{BB962C8B-B14F-4D97-AF65-F5344CB8AC3E}">
        <p14:creationId xmlns:p14="http://schemas.microsoft.com/office/powerpoint/2010/main" val="20610961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AB8D9E-68E2-92EC-5054-308B11398248}"/>
              </a:ext>
            </a:extLst>
          </p:cNvPr>
          <p:cNvSpPr>
            <a:spLocks noGrp="1"/>
          </p:cNvSpPr>
          <p:nvPr>
            <p:ph type="title"/>
          </p:nvPr>
        </p:nvSpPr>
        <p:spPr>
          <a:xfrm>
            <a:off x="692790" y="217689"/>
            <a:ext cx="10806419" cy="1450757"/>
          </a:xfrm>
        </p:spPr>
        <p:txBody>
          <a:bodyPr>
            <a:normAutofit fontScale="90000"/>
          </a:bodyPr>
          <a:lstStyle/>
          <a:p>
            <a:r>
              <a:rPr lang="en-US" sz="3600" b="1" dirty="0"/>
              <a:t>Water, Sanitation &amp; Hygiene Access (WASH) </a:t>
            </a:r>
            <a:r>
              <a:rPr lang="en-US" sz="3600" b="1" dirty="0">
                <a:latin typeface="+mn-lt"/>
              </a:rPr>
              <a:t>is material to business productivity, continuity, reputation </a:t>
            </a:r>
            <a:r>
              <a:rPr lang="en-US" sz="3600" dirty="0">
                <a:latin typeface="+mn-lt"/>
              </a:rPr>
              <a:t>and</a:t>
            </a:r>
            <a:r>
              <a:rPr lang="en-US" sz="3600" b="1" dirty="0">
                <a:latin typeface="+mn-lt"/>
              </a:rPr>
              <a:t> trust</a:t>
            </a:r>
            <a:endParaRPr lang="en-US" sz="4000" b="1" dirty="0">
              <a:latin typeface="+mn-lt"/>
            </a:endParaRPr>
          </a:p>
        </p:txBody>
      </p:sp>
      <p:sp>
        <p:nvSpPr>
          <p:cNvPr id="7" name="TextBox 6">
            <a:extLst>
              <a:ext uri="{FF2B5EF4-FFF2-40B4-BE49-F238E27FC236}">
                <a16:creationId xmlns:a16="http://schemas.microsoft.com/office/drawing/2014/main" id="{D35A79DD-7802-F0B0-EF68-4482BE4040F2}"/>
              </a:ext>
            </a:extLst>
          </p:cNvPr>
          <p:cNvSpPr txBox="1"/>
          <p:nvPr/>
        </p:nvSpPr>
        <p:spPr>
          <a:xfrm>
            <a:off x="299154" y="2496032"/>
            <a:ext cx="5284782" cy="954107"/>
          </a:xfrm>
          <a:prstGeom prst="rect">
            <a:avLst/>
          </a:prstGeom>
          <a:noFill/>
        </p:spPr>
        <p:txBody>
          <a:bodyPr wrap="square">
            <a:spAutoFit/>
          </a:bodyPr>
          <a:lstStyle/>
          <a:p>
            <a:pPr defTabSz="914354"/>
            <a:r>
              <a:rPr lang="en-US" sz="2800" dirty="0">
                <a:solidFill>
                  <a:schemeClr val="bg1"/>
                </a:solidFill>
                <a:highlight>
                  <a:srgbClr val="699CC6"/>
                </a:highlight>
                <a:latin typeface="Roboto Light" pitchFamily="2" charset="0"/>
                <a:ea typeface="Roboto Light" pitchFamily="2" charset="0"/>
              </a:rPr>
              <a:t>In 2022, </a:t>
            </a:r>
            <a:r>
              <a:rPr lang="en-US" sz="2800" dirty="0">
                <a:solidFill>
                  <a:schemeClr val="bg1"/>
                </a:solidFill>
                <a:highlight>
                  <a:srgbClr val="699CC6"/>
                </a:highlight>
                <a:latin typeface="Roboto Black" pitchFamily="2" charset="0"/>
                <a:ea typeface="Roboto Black" pitchFamily="2" charset="0"/>
              </a:rPr>
              <a:t>2.3 billion people </a:t>
            </a:r>
            <a:r>
              <a:rPr lang="en-US" sz="2800" dirty="0">
                <a:solidFill>
                  <a:schemeClr val="bg1"/>
                </a:solidFill>
                <a:highlight>
                  <a:srgbClr val="699CC6"/>
                </a:highlight>
                <a:latin typeface="Roboto" panose="02000000000000000000" pitchFamily="2" charset="0"/>
                <a:ea typeface="Roboto" panose="02000000000000000000" pitchFamily="2" charset="0"/>
              </a:rPr>
              <a:t>do not have access to basic WASH</a:t>
            </a:r>
          </a:p>
        </p:txBody>
      </p:sp>
      <p:sp>
        <p:nvSpPr>
          <p:cNvPr id="10" name="TextBox 9">
            <a:extLst>
              <a:ext uri="{FF2B5EF4-FFF2-40B4-BE49-F238E27FC236}">
                <a16:creationId xmlns:a16="http://schemas.microsoft.com/office/drawing/2014/main" id="{56980426-EECD-66B7-49C5-418AD96E1D9C}"/>
              </a:ext>
            </a:extLst>
          </p:cNvPr>
          <p:cNvSpPr txBox="1"/>
          <p:nvPr/>
        </p:nvSpPr>
        <p:spPr>
          <a:xfrm>
            <a:off x="5449824" y="2037289"/>
            <a:ext cx="6443022" cy="1384995"/>
          </a:xfrm>
          <a:prstGeom prst="rect">
            <a:avLst/>
          </a:prstGeom>
          <a:noFill/>
        </p:spPr>
        <p:txBody>
          <a:bodyPr wrap="square">
            <a:spAutoFit/>
          </a:bodyPr>
          <a:lstStyle/>
          <a:p>
            <a:pPr algn="r" defTabSz="914354"/>
            <a:r>
              <a:rPr lang="en-US" sz="2800" dirty="0">
                <a:solidFill>
                  <a:schemeClr val="bg1"/>
                </a:solidFill>
                <a:highlight>
                  <a:srgbClr val="699CC6"/>
                </a:highlight>
                <a:latin typeface="Roboto Light" pitchFamily="2" charset="0"/>
                <a:ea typeface="Roboto Light" pitchFamily="2" charset="0"/>
              </a:rPr>
              <a:t>Over </a:t>
            </a:r>
            <a:r>
              <a:rPr lang="en-US" sz="2800" dirty="0">
                <a:solidFill>
                  <a:schemeClr val="bg1"/>
                </a:solidFill>
                <a:highlight>
                  <a:srgbClr val="699CC6"/>
                </a:highlight>
                <a:latin typeface="Roboto Black" pitchFamily="2" charset="0"/>
                <a:ea typeface="Roboto Black" pitchFamily="2" charset="0"/>
              </a:rPr>
              <a:t>4.5 billion people </a:t>
            </a:r>
            <a:r>
              <a:rPr lang="en-US" sz="2800" dirty="0">
                <a:solidFill>
                  <a:schemeClr val="bg1"/>
                </a:solidFill>
                <a:highlight>
                  <a:srgbClr val="699CC6"/>
                </a:highlight>
                <a:latin typeface="Roboto Light" pitchFamily="2" charset="0"/>
                <a:ea typeface="Roboto Light" pitchFamily="2" charset="0"/>
              </a:rPr>
              <a:t>do not have access to safely managed water supply, sanitation and waste management </a:t>
            </a:r>
          </a:p>
        </p:txBody>
      </p:sp>
      <p:sp>
        <p:nvSpPr>
          <p:cNvPr id="11" name="TextBox 10">
            <a:extLst>
              <a:ext uri="{FF2B5EF4-FFF2-40B4-BE49-F238E27FC236}">
                <a16:creationId xmlns:a16="http://schemas.microsoft.com/office/drawing/2014/main" id="{0512337E-044E-9A04-50B8-AC9875BB72FE}"/>
              </a:ext>
            </a:extLst>
          </p:cNvPr>
          <p:cNvSpPr txBox="1"/>
          <p:nvPr/>
        </p:nvSpPr>
        <p:spPr>
          <a:xfrm>
            <a:off x="299154" y="3791127"/>
            <a:ext cx="6272334" cy="1815882"/>
          </a:xfrm>
          <a:prstGeom prst="rect">
            <a:avLst/>
          </a:prstGeom>
          <a:noFill/>
        </p:spPr>
        <p:txBody>
          <a:bodyPr wrap="square">
            <a:spAutoFit/>
          </a:bodyPr>
          <a:lstStyle/>
          <a:p>
            <a:pPr defTabSz="914354"/>
            <a:r>
              <a:rPr lang="en-US" sz="2800" dirty="0">
                <a:solidFill>
                  <a:schemeClr val="bg1"/>
                </a:solidFill>
                <a:highlight>
                  <a:srgbClr val="699CC6"/>
                </a:highlight>
                <a:latin typeface="Roboto Light" pitchFamily="2" charset="0"/>
                <a:ea typeface="Roboto Light" pitchFamily="2" charset="0"/>
              </a:rPr>
              <a:t>Safe WASH at work and at home directly affects </a:t>
            </a:r>
            <a:r>
              <a:rPr lang="en-US" sz="2800" dirty="0">
                <a:solidFill>
                  <a:schemeClr val="bg1"/>
                </a:solidFill>
                <a:highlight>
                  <a:srgbClr val="699CC6"/>
                </a:highlight>
                <a:latin typeface="Roboto Black" pitchFamily="2" charset="0"/>
                <a:ea typeface="Roboto Black" pitchFamily="2" charset="0"/>
              </a:rPr>
              <a:t>worker health and safety</a:t>
            </a:r>
            <a:r>
              <a:rPr lang="en-US" sz="2800" dirty="0">
                <a:solidFill>
                  <a:schemeClr val="bg1"/>
                </a:solidFill>
                <a:highlight>
                  <a:srgbClr val="699CC6"/>
                </a:highlight>
                <a:latin typeface="Roboto Light" pitchFamily="2" charset="0"/>
                <a:ea typeface="Roboto Light" pitchFamily="2" charset="0"/>
              </a:rPr>
              <a:t>, productivity and security of business-critical raw materials</a:t>
            </a:r>
          </a:p>
        </p:txBody>
      </p:sp>
      <p:sp>
        <p:nvSpPr>
          <p:cNvPr id="12" name="TextBox 11">
            <a:extLst>
              <a:ext uri="{FF2B5EF4-FFF2-40B4-BE49-F238E27FC236}">
                <a16:creationId xmlns:a16="http://schemas.microsoft.com/office/drawing/2014/main" id="{26FCEB7C-C677-C253-4F63-398A8065B70C}"/>
              </a:ext>
            </a:extLst>
          </p:cNvPr>
          <p:cNvSpPr txBox="1"/>
          <p:nvPr/>
        </p:nvSpPr>
        <p:spPr>
          <a:xfrm>
            <a:off x="6096000" y="3908882"/>
            <a:ext cx="5674926" cy="2246769"/>
          </a:xfrm>
          <a:prstGeom prst="rect">
            <a:avLst/>
          </a:prstGeom>
          <a:noFill/>
        </p:spPr>
        <p:txBody>
          <a:bodyPr wrap="square">
            <a:spAutoFit/>
          </a:bodyPr>
          <a:lstStyle/>
          <a:p>
            <a:pPr algn="r" defTabSz="914354"/>
            <a:r>
              <a:rPr lang="en-US" sz="2800" dirty="0">
                <a:solidFill>
                  <a:schemeClr val="bg1"/>
                </a:solidFill>
                <a:highlight>
                  <a:srgbClr val="699CC6"/>
                </a:highlight>
                <a:latin typeface="Roboto Light" pitchFamily="2" charset="0"/>
                <a:ea typeface="Roboto Light" pitchFamily="2" charset="0"/>
              </a:rPr>
              <a:t>Lack of access to WASH in communities where businesses operate and withdraw water, directly affects</a:t>
            </a:r>
            <a:r>
              <a:rPr lang="en-US" sz="2800" dirty="0">
                <a:solidFill>
                  <a:schemeClr val="bg1"/>
                </a:solidFill>
                <a:highlight>
                  <a:srgbClr val="699CC6"/>
                </a:highlight>
                <a:latin typeface="Roboto Black" pitchFamily="2" charset="0"/>
                <a:ea typeface="Roboto Black" pitchFamily="2" charset="0"/>
              </a:rPr>
              <a:t> reputation, trust </a:t>
            </a:r>
            <a:r>
              <a:rPr lang="en-US" sz="2800" dirty="0">
                <a:solidFill>
                  <a:schemeClr val="bg1"/>
                </a:solidFill>
                <a:highlight>
                  <a:srgbClr val="699CC6"/>
                </a:highlight>
                <a:latin typeface="Roboto Light" pitchFamily="2" charset="0"/>
                <a:ea typeface="Roboto Light" pitchFamily="2" charset="0"/>
              </a:rPr>
              <a:t>and </a:t>
            </a:r>
            <a:r>
              <a:rPr lang="en-US" sz="2800" dirty="0">
                <a:solidFill>
                  <a:schemeClr val="bg1"/>
                </a:solidFill>
                <a:highlight>
                  <a:srgbClr val="699CC6"/>
                </a:highlight>
                <a:latin typeface="Roboto Black" pitchFamily="2" charset="0"/>
                <a:ea typeface="Roboto Black" pitchFamily="2" charset="0"/>
              </a:rPr>
              <a:t>license to operate </a:t>
            </a:r>
            <a:endParaRPr lang="en-US" sz="2800" dirty="0">
              <a:solidFill>
                <a:schemeClr val="bg1"/>
              </a:solidFill>
              <a:highlight>
                <a:srgbClr val="699CC6"/>
              </a:highlight>
              <a:latin typeface="Roboto Light" pitchFamily="2" charset="0"/>
              <a:ea typeface="Roboto Light" pitchFamily="2" charset="0"/>
            </a:endParaRPr>
          </a:p>
        </p:txBody>
      </p:sp>
    </p:spTree>
    <p:extLst>
      <p:ext uri="{BB962C8B-B14F-4D97-AF65-F5344CB8AC3E}">
        <p14:creationId xmlns:p14="http://schemas.microsoft.com/office/powerpoint/2010/main" val="394120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AB8D9E-68E2-92EC-5054-308B11398248}"/>
              </a:ext>
            </a:extLst>
          </p:cNvPr>
          <p:cNvSpPr>
            <a:spLocks noGrp="1"/>
          </p:cNvSpPr>
          <p:nvPr>
            <p:ph type="title"/>
          </p:nvPr>
        </p:nvSpPr>
        <p:spPr>
          <a:xfrm>
            <a:off x="788173" y="217689"/>
            <a:ext cx="10472929" cy="1450757"/>
          </a:xfrm>
        </p:spPr>
        <p:txBody>
          <a:bodyPr>
            <a:normAutofit fontScale="90000"/>
          </a:bodyPr>
          <a:lstStyle/>
          <a:p>
            <a:r>
              <a:rPr lang="en-US" sz="3600" b="1" dirty="0"/>
              <a:t>Water, Sanitation &amp; Hygiene Access (WASH) </a:t>
            </a:r>
            <a:r>
              <a:rPr lang="en-US" sz="3600" b="1" dirty="0">
                <a:latin typeface="+mn-lt"/>
              </a:rPr>
              <a:t>creates business value, </a:t>
            </a:r>
            <a:r>
              <a:rPr lang="en-US" sz="3600" u="sng" dirty="0">
                <a:latin typeface="+mn-lt"/>
              </a:rPr>
              <a:t>and</a:t>
            </a:r>
            <a:r>
              <a:rPr lang="en-US" sz="3600" b="1" dirty="0">
                <a:latin typeface="+mn-lt"/>
              </a:rPr>
              <a:t> climate and water resilience</a:t>
            </a:r>
            <a:endParaRPr lang="en-US" sz="4000" b="1" dirty="0">
              <a:latin typeface="+mn-lt"/>
            </a:endParaRPr>
          </a:p>
        </p:txBody>
      </p:sp>
      <p:sp>
        <p:nvSpPr>
          <p:cNvPr id="7" name="TextBox 6">
            <a:extLst>
              <a:ext uri="{FF2B5EF4-FFF2-40B4-BE49-F238E27FC236}">
                <a16:creationId xmlns:a16="http://schemas.microsoft.com/office/drawing/2014/main" id="{D35A79DD-7802-F0B0-EF68-4482BE4040F2}"/>
              </a:ext>
            </a:extLst>
          </p:cNvPr>
          <p:cNvSpPr txBox="1"/>
          <p:nvPr/>
        </p:nvSpPr>
        <p:spPr>
          <a:xfrm>
            <a:off x="299154" y="2496032"/>
            <a:ext cx="5492046" cy="1384995"/>
          </a:xfrm>
          <a:prstGeom prst="rect">
            <a:avLst/>
          </a:prstGeom>
          <a:noFill/>
        </p:spPr>
        <p:txBody>
          <a:bodyPr wrap="square">
            <a:spAutoFit/>
          </a:bodyPr>
          <a:lstStyle/>
          <a:p>
            <a:pPr defTabSz="914354"/>
            <a:r>
              <a:rPr lang="en-US" sz="2800" dirty="0">
                <a:solidFill>
                  <a:schemeClr val="bg1"/>
                </a:solidFill>
                <a:highlight>
                  <a:srgbClr val="699CC6"/>
                </a:highlight>
                <a:latin typeface="Roboto Light" pitchFamily="2" charset="0"/>
                <a:ea typeface="Roboto Light" pitchFamily="2" charset="0"/>
              </a:rPr>
              <a:t>Universal WASH access will unlock </a:t>
            </a:r>
            <a:r>
              <a:rPr lang="en-US" sz="2800" dirty="0">
                <a:solidFill>
                  <a:schemeClr val="bg1"/>
                </a:solidFill>
                <a:highlight>
                  <a:srgbClr val="699CC6"/>
                </a:highlight>
                <a:latin typeface="Roboto Black" pitchFamily="2" charset="0"/>
                <a:ea typeface="Roboto Black" pitchFamily="2" charset="0"/>
              </a:rPr>
              <a:t>trillions of dollars in value </a:t>
            </a:r>
            <a:r>
              <a:rPr lang="en-US" sz="2800" dirty="0">
                <a:solidFill>
                  <a:schemeClr val="bg1"/>
                </a:solidFill>
                <a:highlight>
                  <a:srgbClr val="699CC6"/>
                </a:highlight>
                <a:latin typeface="Roboto" panose="02000000000000000000" pitchFamily="2" charset="0"/>
                <a:ea typeface="Roboto" panose="02000000000000000000" pitchFamily="2" charset="0"/>
              </a:rPr>
              <a:t>over the next 2 decades</a:t>
            </a:r>
          </a:p>
        </p:txBody>
      </p:sp>
      <p:sp>
        <p:nvSpPr>
          <p:cNvPr id="10" name="TextBox 9">
            <a:extLst>
              <a:ext uri="{FF2B5EF4-FFF2-40B4-BE49-F238E27FC236}">
                <a16:creationId xmlns:a16="http://schemas.microsoft.com/office/drawing/2014/main" id="{56980426-EECD-66B7-49C5-418AD96E1D9C}"/>
              </a:ext>
            </a:extLst>
          </p:cNvPr>
          <p:cNvSpPr txBox="1"/>
          <p:nvPr/>
        </p:nvSpPr>
        <p:spPr>
          <a:xfrm>
            <a:off x="5132832" y="2050000"/>
            <a:ext cx="6443022" cy="1815882"/>
          </a:xfrm>
          <a:prstGeom prst="rect">
            <a:avLst/>
          </a:prstGeom>
          <a:noFill/>
        </p:spPr>
        <p:txBody>
          <a:bodyPr wrap="square">
            <a:spAutoFit/>
          </a:bodyPr>
          <a:lstStyle/>
          <a:p>
            <a:pPr algn="r" defTabSz="914354"/>
            <a:r>
              <a:rPr lang="en-US" sz="2800" dirty="0">
                <a:solidFill>
                  <a:schemeClr val="bg1"/>
                </a:solidFill>
                <a:highlight>
                  <a:srgbClr val="699CC6"/>
                </a:highlight>
                <a:latin typeface="Roboto Light" pitchFamily="2" charset="0"/>
                <a:ea typeface="Roboto Light" pitchFamily="2" charset="0"/>
              </a:rPr>
              <a:t>Access to WASH </a:t>
            </a:r>
            <a:r>
              <a:rPr lang="en-US" sz="2800" dirty="0">
                <a:solidFill>
                  <a:schemeClr val="bg1"/>
                </a:solidFill>
                <a:highlight>
                  <a:srgbClr val="699CC6"/>
                </a:highlight>
                <a:latin typeface="Roboto Black" pitchFamily="2" charset="0"/>
                <a:ea typeface="Roboto Black" pitchFamily="2" charset="0"/>
              </a:rPr>
              <a:t>builds people’s resilience </a:t>
            </a:r>
            <a:r>
              <a:rPr lang="en-US" sz="2800" dirty="0">
                <a:solidFill>
                  <a:schemeClr val="bg1"/>
                </a:solidFill>
                <a:highlight>
                  <a:srgbClr val="699CC6"/>
                </a:highlight>
                <a:latin typeface="Roboto Light" pitchFamily="2" charset="0"/>
                <a:ea typeface="Roboto Light" pitchFamily="2" charset="0"/>
              </a:rPr>
              <a:t>to climate change </a:t>
            </a:r>
          </a:p>
          <a:p>
            <a:pPr algn="r" defTabSz="914354"/>
            <a:r>
              <a:rPr lang="en-US" sz="2800" dirty="0">
                <a:solidFill>
                  <a:schemeClr val="bg1"/>
                </a:solidFill>
                <a:highlight>
                  <a:srgbClr val="699CC6"/>
                </a:highlight>
                <a:latin typeface="Roboto Light" pitchFamily="2" charset="0"/>
                <a:ea typeface="Roboto Light" pitchFamily="2" charset="0"/>
              </a:rPr>
              <a:t>via water security and capacity to manage water-related risks</a:t>
            </a:r>
          </a:p>
        </p:txBody>
      </p:sp>
      <p:sp>
        <p:nvSpPr>
          <p:cNvPr id="11" name="TextBox 10">
            <a:extLst>
              <a:ext uri="{FF2B5EF4-FFF2-40B4-BE49-F238E27FC236}">
                <a16:creationId xmlns:a16="http://schemas.microsoft.com/office/drawing/2014/main" id="{0512337E-044E-9A04-50B8-AC9875BB72FE}"/>
              </a:ext>
            </a:extLst>
          </p:cNvPr>
          <p:cNvSpPr txBox="1"/>
          <p:nvPr/>
        </p:nvSpPr>
        <p:spPr>
          <a:xfrm>
            <a:off x="299154" y="4339769"/>
            <a:ext cx="6199182" cy="1815882"/>
          </a:xfrm>
          <a:prstGeom prst="rect">
            <a:avLst/>
          </a:prstGeom>
          <a:noFill/>
        </p:spPr>
        <p:txBody>
          <a:bodyPr wrap="square">
            <a:spAutoFit/>
          </a:bodyPr>
          <a:lstStyle/>
          <a:p>
            <a:pPr defTabSz="914354"/>
            <a:r>
              <a:rPr lang="en-US" sz="2800" dirty="0">
                <a:solidFill>
                  <a:schemeClr val="bg1"/>
                </a:solidFill>
                <a:highlight>
                  <a:srgbClr val="699CC6"/>
                </a:highlight>
                <a:latin typeface="Roboto Black" pitchFamily="2" charset="0"/>
                <a:ea typeface="Roboto Black" pitchFamily="2" charset="0"/>
              </a:rPr>
              <a:t>Financial ROI </a:t>
            </a:r>
            <a:r>
              <a:rPr lang="en-US" sz="2800" dirty="0">
                <a:solidFill>
                  <a:schemeClr val="bg1"/>
                </a:solidFill>
                <a:highlight>
                  <a:srgbClr val="699CC6"/>
                </a:highlight>
                <a:latin typeface="Roboto Light" pitchFamily="2" charset="0"/>
                <a:ea typeface="Roboto Light" pitchFamily="2" charset="0"/>
              </a:rPr>
              <a:t>of investing in WASH has been proven via productivity gains, avoided health costs, and contributions to shareholder value. </a:t>
            </a:r>
          </a:p>
        </p:txBody>
      </p:sp>
      <p:sp>
        <p:nvSpPr>
          <p:cNvPr id="12" name="TextBox 11">
            <a:extLst>
              <a:ext uri="{FF2B5EF4-FFF2-40B4-BE49-F238E27FC236}">
                <a16:creationId xmlns:a16="http://schemas.microsoft.com/office/drawing/2014/main" id="{26FCEB7C-C677-C253-4F63-398A8065B70C}"/>
              </a:ext>
            </a:extLst>
          </p:cNvPr>
          <p:cNvSpPr txBox="1"/>
          <p:nvPr/>
        </p:nvSpPr>
        <p:spPr>
          <a:xfrm>
            <a:off x="7059168" y="4339769"/>
            <a:ext cx="4516686" cy="1815882"/>
          </a:xfrm>
          <a:prstGeom prst="rect">
            <a:avLst/>
          </a:prstGeom>
          <a:noFill/>
        </p:spPr>
        <p:txBody>
          <a:bodyPr wrap="square">
            <a:spAutoFit/>
          </a:bodyPr>
          <a:lstStyle/>
          <a:p>
            <a:pPr algn="r" defTabSz="914354"/>
            <a:r>
              <a:rPr lang="en-US" sz="2800" dirty="0">
                <a:solidFill>
                  <a:schemeClr val="bg1"/>
                </a:solidFill>
                <a:highlight>
                  <a:srgbClr val="699CC6"/>
                </a:highlight>
                <a:latin typeface="Roboto Light" pitchFamily="2" charset="0"/>
                <a:ea typeface="Roboto Light" pitchFamily="2" charset="0"/>
              </a:rPr>
              <a:t>Price of WASH risk </a:t>
            </a:r>
          </a:p>
          <a:p>
            <a:pPr algn="r" defTabSz="914354"/>
            <a:r>
              <a:rPr lang="en-US" sz="2800" dirty="0">
                <a:solidFill>
                  <a:schemeClr val="bg1"/>
                </a:solidFill>
                <a:highlight>
                  <a:srgbClr val="699CC6"/>
                </a:highlight>
                <a:latin typeface="Roboto Light" pitchFamily="2" charset="0"/>
                <a:ea typeface="Roboto Light" pitchFamily="2" charset="0"/>
              </a:rPr>
              <a:t>calculated at </a:t>
            </a:r>
          </a:p>
          <a:p>
            <a:pPr algn="r" defTabSz="914354"/>
            <a:r>
              <a:rPr lang="en-US" sz="2800" dirty="0">
                <a:solidFill>
                  <a:schemeClr val="bg1"/>
                </a:solidFill>
                <a:highlight>
                  <a:srgbClr val="699CC6"/>
                </a:highlight>
                <a:latin typeface="Roboto Black" pitchFamily="2" charset="0"/>
                <a:ea typeface="Roboto Black" pitchFamily="2" charset="0"/>
              </a:rPr>
              <a:t>$6 Billion </a:t>
            </a:r>
            <a:r>
              <a:rPr lang="en-US" sz="2800" dirty="0">
                <a:solidFill>
                  <a:schemeClr val="bg1"/>
                </a:solidFill>
                <a:highlight>
                  <a:srgbClr val="699CC6"/>
                </a:highlight>
                <a:latin typeface="Roboto Light" pitchFamily="2" charset="0"/>
                <a:ea typeface="Roboto Light" pitchFamily="2" charset="0"/>
              </a:rPr>
              <a:t>amongst just </a:t>
            </a:r>
          </a:p>
          <a:p>
            <a:pPr algn="r" defTabSz="914354"/>
            <a:r>
              <a:rPr lang="en-US" sz="2800" dirty="0">
                <a:solidFill>
                  <a:schemeClr val="bg1"/>
                </a:solidFill>
                <a:highlight>
                  <a:srgbClr val="699CC6"/>
                </a:highlight>
                <a:latin typeface="Roboto Light" pitchFamily="2" charset="0"/>
                <a:ea typeface="Roboto Light" pitchFamily="2" charset="0"/>
              </a:rPr>
              <a:t>10 global companies</a:t>
            </a:r>
          </a:p>
        </p:txBody>
      </p:sp>
    </p:spTree>
    <p:extLst>
      <p:ext uri="{BB962C8B-B14F-4D97-AF65-F5344CB8AC3E}">
        <p14:creationId xmlns:p14="http://schemas.microsoft.com/office/powerpoint/2010/main" val="54501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tle 1">
            <a:extLst>
              <a:ext uri="{FF2B5EF4-FFF2-40B4-BE49-F238E27FC236}">
                <a16:creationId xmlns:a16="http://schemas.microsoft.com/office/drawing/2014/main" id="{390478A3-FF6B-B95C-9F64-02B00460BA44}"/>
              </a:ext>
            </a:extLst>
          </p:cNvPr>
          <p:cNvGraphicFramePr/>
          <p:nvPr>
            <p:extLst>
              <p:ext uri="{D42A27DB-BD31-4B8C-83A1-F6EECF244321}">
                <p14:modId xmlns:p14="http://schemas.microsoft.com/office/powerpoint/2010/main" val="481419457"/>
              </p:ext>
            </p:extLst>
          </p:nvPr>
        </p:nvGraphicFramePr>
        <p:xfrm>
          <a:off x="1097280" y="2556038"/>
          <a:ext cx="10058400" cy="2455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Up Arrow 4">
            <a:extLst>
              <a:ext uri="{FF2B5EF4-FFF2-40B4-BE49-F238E27FC236}">
                <a16:creationId xmlns:a16="http://schemas.microsoft.com/office/drawing/2014/main" id="{9E98FAAE-7D32-BAED-95C2-55E3438CC5EA}"/>
              </a:ext>
            </a:extLst>
          </p:cNvPr>
          <p:cNvSpPr/>
          <p:nvPr/>
        </p:nvSpPr>
        <p:spPr>
          <a:xfrm>
            <a:off x="1477534" y="4155650"/>
            <a:ext cx="8876371" cy="1344807"/>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a:extLst>
              <a:ext uri="{FF2B5EF4-FFF2-40B4-BE49-F238E27FC236}">
                <a16:creationId xmlns:a16="http://schemas.microsoft.com/office/drawing/2014/main" id="{47553DE9-DB70-9AD7-9DB3-87E4A4F388C7}"/>
              </a:ext>
            </a:extLst>
          </p:cNvPr>
          <p:cNvSpPr/>
          <p:nvPr/>
        </p:nvSpPr>
        <p:spPr>
          <a:xfrm flipH="1">
            <a:off x="3133490" y="2340864"/>
            <a:ext cx="5564459" cy="1017473"/>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BBFCCDD5-388E-3730-98D8-C6A143CEE326}"/>
              </a:ext>
            </a:extLst>
          </p:cNvPr>
          <p:cNvSpPr txBox="1">
            <a:spLocks/>
          </p:cNvSpPr>
          <p:nvPr/>
        </p:nvSpPr>
        <p:spPr>
          <a:xfrm>
            <a:off x="1164375" y="252180"/>
            <a:ext cx="9991305" cy="155900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algn="ctr"/>
            <a:r>
              <a:rPr lang="en-GB" sz="3200" b="1" dirty="0">
                <a:solidFill>
                  <a:schemeClr val="tx2"/>
                </a:solidFill>
              </a:rPr>
              <a:t>Water, Sanitation &amp; Hygiene Access (WASH)</a:t>
            </a:r>
          </a:p>
          <a:p>
            <a:pPr algn="ctr"/>
            <a:r>
              <a:rPr lang="en-GB" sz="3200" b="1" dirty="0">
                <a:solidFill>
                  <a:schemeClr val="tx2"/>
                </a:solidFill>
                <a:latin typeface="+mn-lt"/>
              </a:rPr>
              <a:t>A key pillar of Corporate Water Stewardship</a:t>
            </a:r>
          </a:p>
        </p:txBody>
      </p:sp>
    </p:spTree>
    <p:extLst>
      <p:ext uri="{BB962C8B-B14F-4D97-AF65-F5344CB8AC3E}">
        <p14:creationId xmlns:p14="http://schemas.microsoft.com/office/powerpoint/2010/main" val="123333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FCDB-C233-97BC-D6A2-76113E68822B}"/>
              </a:ext>
            </a:extLst>
          </p:cNvPr>
          <p:cNvSpPr>
            <a:spLocks noGrp="1"/>
          </p:cNvSpPr>
          <p:nvPr>
            <p:ph type="title"/>
          </p:nvPr>
        </p:nvSpPr>
        <p:spPr>
          <a:xfrm>
            <a:off x="1214624" y="347563"/>
            <a:ext cx="10363200" cy="1450757"/>
          </a:xfrm>
        </p:spPr>
        <p:txBody>
          <a:bodyPr anchor="ctr">
            <a:normAutofit/>
          </a:bodyPr>
          <a:lstStyle/>
          <a:p>
            <a:r>
              <a:rPr lang="en-US" sz="3200" b="1" dirty="0">
                <a:latin typeface="+mn-lt"/>
              </a:rPr>
              <a:t>WASH4Work </a:t>
            </a:r>
            <a:r>
              <a:rPr lang="en-US" sz="3200" b="1" dirty="0"/>
              <a:t>is the Water, Sanitation &amp; Hygiene (WASH) Access initiative of the </a:t>
            </a:r>
            <a:r>
              <a:rPr lang="en-US" sz="3200" b="1" dirty="0">
                <a:latin typeface="+mn-lt"/>
              </a:rPr>
              <a:t>CEO Water Mandate</a:t>
            </a:r>
          </a:p>
        </p:txBody>
      </p:sp>
      <p:pic>
        <p:nvPicPr>
          <p:cNvPr id="3" name="Picture 2" descr="Graphical user interface, application&#10;&#10;Description automatically generated">
            <a:extLst>
              <a:ext uri="{FF2B5EF4-FFF2-40B4-BE49-F238E27FC236}">
                <a16:creationId xmlns:a16="http://schemas.microsoft.com/office/drawing/2014/main" id="{3292E1FD-F4FD-6065-0DFE-DECE27E355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9635" y="2152911"/>
            <a:ext cx="10226045" cy="4055805"/>
          </a:xfrm>
          <a:prstGeom prst="rect">
            <a:avLst/>
          </a:prstGeom>
        </p:spPr>
      </p:pic>
      <p:sp>
        <p:nvSpPr>
          <p:cNvPr id="4" name="Rounded Rectangle 3">
            <a:extLst>
              <a:ext uri="{FF2B5EF4-FFF2-40B4-BE49-F238E27FC236}">
                <a16:creationId xmlns:a16="http://schemas.microsoft.com/office/drawing/2014/main" id="{C1730FF2-67B7-49B6-6662-F767F0EC870E}"/>
              </a:ext>
            </a:extLst>
          </p:cNvPr>
          <p:cNvSpPr/>
          <p:nvPr/>
        </p:nvSpPr>
        <p:spPr>
          <a:xfrm>
            <a:off x="310890" y="4526304"/>
            <a:ext cx="11463533" cy="914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Description automatically generated with low confidence">
            <a:extLst>
              <a:ext uri="{FF2B5EF4-FFF2-40B4-BE49-F238E27FC236}">
                <a16:creationId xmlns:a16="http://schemas.microsoft.com/office/drawing/2014/main" id="{9E0F8241-EF91-E001-A570-90D8A7C921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6225" y="4675728"/>
            <a:ext cx="1255082" cy="649033"/>
          </a:xfrm>
          <a:prstGeom prst="rect">
            <a:avLst/>
          </a:prstGeom>
          <a:ln>
            <a:noFill/>
          </a:ln>
        </p:spPr>
      </p:pic>
      <p:sp>
        <p:nvSpPr>
          <p:cNvPr id="8" name="TextBox 7">
            <a:extLst>
              <a:ext uri="{FF2B5EF4-FFF2-40B4-BE49-F238E27FC236}">
                <a16:creationId xmlns:a16="http://schemas.microsoft.com/office/drawing/2014/main" id="{8CAA5AA6-467D-AB5C-34B0-80B5210CD3BC}"/>
              </a:ext>
            </a:extLst>
          </p:cNvPr>
          <p:cNvSpPr txBox="1"/>
          <p:nvPr/>
        </p:nvSpPr>
        <p:spPr>
          <a:xfrm>
            <a:off x="1780032" y="4700112"/>
            <a:ext cx="6022803" cy="615553"/>
          </a:xfrm>
          <a:prstGeom prst="rect">
            <a:avLst/>
          </a:prstGeom>
          <a:noFill/>
        </p:spPr>
        <p:txBody>
          <a:bodyPr wrap="none" rtlCol="0">
            <a:spAutoFit/>
          </a:bodyPr>
          <a:lstStyle/>
          <a:p>
            <a:r>
              <a:rPr lang="en-US" b="1" dirty="0">
                <a:solidFill>
                  <a:schemeClr val="bg1"/>
                </a:solidFill>
                <a:latin typeface="Roboto" panose="02000000000000000000" pitchFamily="2" charset="0"/>
                <a:ea typeface="Roboto" panose="02000000000000000000" pitchFamily="2" charset="0"/>
              </a:rPr>
              <a:t>WASH4Work</a:t>
            </a:r>
          </a:p>
          <a:p>
            <a:r>
              <a:rPr lang="en-US" sz="1600" dirty="0">
                <a:solidFill>
                  <a:schemeClr val="bg1"/>
                </a:solidFill>
                <a:latin typeface="Roboto" panose="02000000000000000000" pitchFamily="2" charset="0"/>
                <a:ea typeface="Roboto" panose="02000000000000000000" pitchFamily="2" charset="0"/>
              </a:rPr>
              <a:t>Multi-stakeholder WASH Initiative hosted by CEO Water Mandate</a:t>
            </a:r>
          </a:p>
        </p:txBody>
      </p:sp>
    </p:spTree>
    <p:extLst>
      <p:ext uri="{BB962C8B-B14F-4D97-AF65-F5344CB8AC3E}">
        <p14:creationId xmlns:p14="http://schemas.microsoft.com/office/powerpoint/2010/main" val="270028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263234CB-A7F7-4E11-B963-F966E0BE2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25" name="Object 24" hidden="1">
                        <a:extLst>
                          <a:ext uri="{FF2B5EF4-FFF2-40B4-BE49-F238E27FC236}">
                            <a16:creationId xmlns:a16="http://schemas.microsoft.com/office/drawing/2014/main" id="{263234CB-A7F7-4E11-B963-F966E0BE28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020B4BF2-73EE-4F6D-97F4-84AF92080876}"/>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Flama" charset="0"/>
              <a:ea typeface="+mn-ea"/>
              <a:cs typeface="+mn-cs"/>
              <a:sym typeface="Flama" charset="0"/>
            </a:endParaRPr>
          </a:p>
        </p:txBody>
      </p:sp>
      <p:sp>
        <p:nvSpPr>
          <p:cNvPr id="2" name="2. Slide Title">
            <a:extLst>
              <a:ext uri="{FF2B5EF4-FFF2-40B4-BE49-F238E27FC236}">
                <a16:creationId xmlns:a16="http://schemas.microsoft.com/office/drawing/2014/main" id="{4C3C5AB3-CDF9-4EDD-AC91-23F7266B0D0F}"/>
              </a:ext>
            </a:extLst>
          </p:cNvPr>
          <p:cNvSpPr>
            <a:spLocks noGrp="1"/>
          </p:cNvSpPr>
          <p:nvPr>
            <p:ph type="title"/>
            <p:custDataLst>
              <p:tags r:id="rId3"/>
            </p:custDataLst>
          </p:nvPr>
        </p:nvSpPr>
        <p:spPr>
          <a:xfrm>
            <a:off x="1225296" y="553057"/>
            <a:ext cx="11082528" cy="88639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3200" b="1" dirty="0"/>
              <a:t>WASH4Work supports pledge to </a:t>
            </a:r>
            <a:br>
              <a:rPr lang="en-US" sz="3200" b="1" dirty="0"/>
            </a:br>
            <a:r>
              <a:rPr lang="en-US" sz="3200" b="1" dirty="0">
                <a:latin typeface="+mn-lt"/>
              </a:rPr>
              <a:t>CEO Water Mandate 6 Commitments</a:t>
            </a:r>
          </a:p>
        </p:txBody>
      </p:sp>
      <p:cxnSp>
        <p:nvCxnSpPr>
          <p:cNvPr id="45" name="Straight Connector 44">
            <a:extLst>
              <a:ext uri="{FF2B5EF4-FFF2-40B4-BE49-F238E27FC236}">
                <a16:creationId xmlns:a16="http://schemas.microsoft.com/office/drawing/2014/main" id="{D69C9B15-F062-4BF6-B4F5-E36ABA87E4B1}"/>
              </a:ext>
            </a:extLst>
          </p:cNvPr>
          <p:cNvCxnSpPr>
            <a:cxnSpLocks/>
          </p:cNvCxnSpPr>
          <p:nvPr/>
        </p:nvCxnSpPr>
        <p:spPr bwMode="gray">
          <a:xfrm>
            <a:off x="5570683" y="2105662"/>
            <a:ext cx="0" cy="1107996"/>
          </a:xfrm>
          <a:prstGeom prst="line">
            <a:avLst/>
          </a:prstGeom>
          <a:noFill/>
          <a:ln w="6350" cap="flat" cmpd="sng" algn="ctr">
            <a:solidFill>
              <a:srgbClr val="000000"/>
            </a:solidFill>
            <a:prstDash val="solid"/>
            <a:headEnd type="none" w="med" len="med"/>
            <a:tailEnd type="none" w="med" len="med"/>
          </a:ln>
          <a:effectLst/>
        </p:spPr>
      </p:cxnSp>
      <p:cxnSp>
        <p:nvCxnSpPr>
          <p:cNvPr id="49" name="Straight Connector 48">
            <a:extLst>
              <a:ext uri="{FF2B5EF4-FFF2-40B4-BE49-F238E27FC236}">
                <a16:creationId xmlns:a16="http://schemas.microsoft.com/office/drawing/2014/main" id="{6942840C-84E9-42A3-B2C8-8A447C29E38F}"/>
              </a:ext>
            </a:extLst>
          </p:cNvPr>
          <p:cNvCxnSpPr>
            <a:cxnSpLocks/>
          </p:cNvCxnSpPr>
          <p:nvPr/>
        </p:nvCxnSpPr>
        <p:spPr bwMode="gray">
          <a:xfrm>
            <a:off x="5570683" y="5075191"/>
            <a:ext cx="0" cy="907941"/>
          </a:xfrm>
          <a:prstGeom prst="line">
            <a:avLst/>
          </a:prstGeom>
          <a:noFill/>
          <a:ln w="6350" cap="flat" cmpd="sng" algn="ctr">
            <a:solidFill>
              <a:srgbClr val="000000"/>
            </a:solidFill>
            <a:prstDash val="solid"/>
            <a:headEnd type="none" w="med" len="med"/>
            <a:tailEnd type="none" w="med" len="med"/>
          </a:ln>
          <a:effectLst/>
        </p:spPr>
      </p:cxnSp>
      <p:sp>
        <p:nvSpPr>
          <p:cNvPr id="50" name="TextBox 49">
            <a:extLst>
              <a:ext uri="{FF2B5EF4-FFF2-40B4-BE49-F238E27FC236}">
                <a16:creationId xmlns:a16="http://schemas.microsoft.com/office/drawing/2014/main" id="{85B312B7-701C-4CEB-B9D1-5D633D2AF742}"/>
              </a:ext>
            </a:extLst>
          </p:cNvPr>
          <p:cNvSpPr txBox="1"/>
          <p:nvPr/>
        </p:nvSpPr>
        <p:spPr>
          <a:xfrm>
            <a:off x="1958737" y="4513670"/>
            <a:ext cx="1940403" cy="230832"/>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lgn="ctr" defTabSz="914377" fontAlgn="base">
              <a:spcBef>
                <a:spcPct val="0"/>
              </a:spcBef>
              <a:spcAft>
                <a:spcPct val="0"/>
              </a:spcAft>
              <a:buClr>
                <a:srgbClr val="FFFFFF"/>
              </a:buClr>
              <a:defRPr/>
            </a:pPr>
            <a:r>
              <a:rPr lang="en-US" sz="1500" cap="small">
                <a:solidFill>
                  <a:srgbClr val="FFFFFF"/>
                </a:solidFill>
                <a:latin typeface="Flama Medium" panose="02000503000000020004" pitchFamily="2" charset="0"/>
              </a:rPr>
              <a:t>GLOBAL LEADERSHIP</a:t>
            </a:r>
            <a:endParaRPr lang="en-CA" sz="1500" cap="small">
              <a:solidFill>
                <a:srgbClr val="FFFFFF"/>
              </a:solidFill>
              <a:latin typeface="Flama Medium" panose="02000503000000020004" pitchFamily="2" charset="0"/>
            </a:endParaRPr>
          </a:p>
        </p:txBody>
      </p:sp>
      <p:cxnSp>
        <p:nvCxnSpPr>
          <p:cNvPr id="56" name="Straight Connector 55">
            <a:extLst>
              <a:ext uri="{FF2B5EF4-FFF2-40B4-BE49-F238E27FC236}">
                <a16:creationId xmlns:a16="http://schemas.microsoft.com/office/drawing/2014/main" id="{9EB61484-0889-4F32-9DCE-D54BB32FD94B}"/>
              </a:ext>
            </a:extLst>
          </p:cNvPr>
          <p:cNvCxnSpPr>
            <a:cxnSpLocks/>
          </p:cNvCxnSpPr>
          <p:nvPr/>
        </p:nvCxnSpPr>
        <p:spPr bwMode="gray">
          <a:xfrm>
            <a:off x="5570683" y="3659677"/>
            <a:ext cx="0" cy="830997"/>
          </a:xfrm>
          <a:prstGeom prst="line">
            <a:avLst/>
          </a:prstGeom>
          <a:noFill/>
          <a:ln w="6350" cap="flat" cmpd="sng" algn="ctr">
            <a:solidFill>
              <a:srgbClr val="000000"/>
            </a:solidFill>
            <a:prstDash val="solid"/>
            <a:headEnd type="none" w="med" len="med"/>
            <a:tailEnd type="none" w="med" len="med"/>
          </a:ln>
          <a:effectLst/>
        </p:spPr>
      </p:cxnSp>
      <p:cxnSp>
        <p:nvCxnSpPr>
          <p:cNvPr id="57" name="Straight Arrow Connector 56">
            <a:extLst>
              <a:ext uri="{FF2B5EF4-FFF2-40B4-BE49-F238E27FC236}">
                <a16:creationId xmlns:a16="http://schemas.microsoft.com/office/drawing/2014/main" id="{94BAB8E1-CDB0-46D5-BA2A-34C43CB36DF5}"/>
              </a:ext>
            </a:extLst>
          </p:cNvPr>
          <p:cNvCxnSpPr>
            <a:cxnSpLocks/>
          </p:cNvCxnSpPr>
          <p:nvPr>
            <p:custDataLst>
              <p:tags r:id="rId4"/>
            </p:custDataLst>
          </p:nvPr>
        </p:nvCxnSpPr>
        <p:spPr bwMode="gray">
          <a:xfrm>
            <a:off x="3812354" y="4952999"/>
            <a:ext cx="1612015" cy="0"/>
          </a:xfrm>
          <a:prstGeom prst="straightConnector1">
            <a:avLst/>
          </a:prstGeom>
          <a:noFill/>
          <a:ln w="6350" cap="flat" cmpd="sng" algn="ctr">
            <a:solidFill>
              <a:srgbClr val="7F7F7F"/>
            </a:solidFill>
            <a:prstDash val="solid"/>
            <a:headEnd type="none" w="med" len="med"/>
            <a:tailEnd type="none" w="med" len="med"/>
          </a:ln>
          <a:effectLst/>
        </p:spPr>
      </p:cxnSp>
      <p:sp>
        <p:nvSpPr>
          <p:cNvPr id="59" name="TextBox 58">
            <a:extLst>
              <a:ext uri="{FF2B5EF4-FFF2-40B4-BE49-F238E27FC236}">
                <a16:creationId xmlns:a16="http://schemas.microsoft.com/office/drawing/2014/main" id="{1D7A5551-5A97-4ADF-99EF-AF8A4481CA23}"/>
              </a:ext>
            </a:extLst>
          </p:cNvPr>
          <p:cNvSpPr txBox="1">
            <a:spLocks/>
          </p:cNvSpPr>
          <p:nvPr/>
        </p:nvSpPr>
        <p:spPr>
          <a:xfrm>
            <a:off x="5947585" y="3382678"/>
            <a:ext cx="5488512" cy="1107996"/>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r>
              <a:rPr lang="en-GB" b="0" i="0" u="none" strike="noStrike" dirty="0">
                <a:solidFill>
                  <a:srgbClr val="666666"/>
                </a:solidFill>
                <a:effectLst/>
                <a:latin typeface="Roboto" panose="02000000000000000000" pitchFamily="2" charset="0"/>
              </a:rPr>
              <a:t>Community Engagement</a:t>
            </a:r>
          </a:p>
          <a:p>
            <a:pPr algn="l"/>
            <a:r>
              <a:rPr lang="en-GB" sz="1400" b="1" dirty="0">
                <a:solidFill>
                  <a:srgbClr val="666666"/>
                </a:solidFill>
                <a:latin typeface="Roboto" panose="02000000000000000000" pitchFamily="2" charset="0"/>
              </a:rPr>
              <a:t>W</a:t>
            </a:r>
            <a:r>
              <a:rPr lang="en-GB" sz="1400" b="1" i="0" u="none" strike="noStrike" dirty="0">
                <a:solidFill>
                  <a:srgbClr val="666666"/>
                </a:solidFill>
                <a:effectLst/>
                <a:latin typeface="Roboto" panose="02000000000000000000" pitchFamily="2" charset="0"/>
              </a:rPr>
              <a:t>e pledge to undertake the following actions, where appropriate, over time:</a:t>
            </a:r>
            <a:endParaRPr lang="en-GB" sz="1400" b="0" i="0" u="none" strike="noStrike" dirty="0">
              <a:solidFill>
                <a:srgbClr val="666666"/>
              </a:solidFill>
              <a:effectLst/>
              <a:latin typeface="Roboto" panose="02000000000000000000" pitchFamily="2" charset="0"/>
            </a:endParaRPr>
          </a:p>
          <a:p>
            <a:pPr marL="285750" indent="-285750" algn="l">
              <a:spcAft>
                <a:spcPts val="900"/>
              </a:spcAft>
              <a:buFont typeface="Wingdings" pitchFamily="2" charset="2"/>
              <a:buChar char="ü"/>
            </a:pPr>
            <a:r>
              <a:rPr lang="en-GB" sz="1400" b="0" i="0" u="none" strike="noStrike" dirty="0">
                <a:solidFill>
                  <a:srgbClr val="666666"/>
                </a:solidFill>
                <a:effectLst/>
                <a:latin typeface="Roboto" panose="02000000000000000000" pitchFamily="2" charset="0"/>
              </a:rPr>
              <a:t>Endeavor to understand the water and sanitation challenges in the communities where we operate and how our businesses impact those challenges.</a:t>
            </a:r>
          </a:p>
          <a:p>
            <a:pPr marL="285750" indent="-285750" algn="l">
              <a:spcAft>
                <a:spcPts val="900"/>
              </a:spcAft>
              <a:buFont typeface="Wingdings" pitchFamily="2" charset="2"/>
              <a:buChar char="ü"/>
            </a:pPr>
            <a:r>
              <a:rPr lang="en-GB" sz="1400" b="0" i="0" u="none" strike="noStrike" dirty="0">
                <a:solidFill>
                  <a:srgbClr val="666666"/>
                </a:solidFill>
                <a:effectLst/>
                <a:latin typeface="Roboto" panose="02000000000000000000" pitchFamily="2" charset="0"/>
              </a:rPr>
              <a:t>Be active members of the local community, and encourage or provide support to local government, groups and initiatives seeking to advance the water and sanitation agendas.</a:t>
            </a:r>
          </a:p>
          <a:p>
            <a:pPr marL="285750" indent="-285750" algn="l">
              <a:spcAft>
                <a:spcPts val="900"/>
              </a:spcAft>
              <a:buFont typeface="Wingdings" pitchFamily="2" charset="2"/>
              <a:buChar char="ü"/>
            </a:pPr>
            <a:r>
              <a:rPr lang="en-GB" sz="1400" b="0" i="0" u="none" strike="noStrike" dirty="0">
                <a:solidFill>
                  <a:srgbClr val="666666"/>
                </a:solidFill>
                <a:effectLst/>
                <a:latin typeface="Roboto" panose="02000000000000000000" pitchFamily="2" charset="0"/>
              </a:rPr>
              <a:t>Undertake water-resource education and awareness campaigns in partnership with local stakeholders.</a:t>
            </a:r>
          </a:p>
          <a:p>
            <a:pPr marL="285750" indent="-285750" algn="l">
              <a:spcAft>
                <a:spcPts val="900"/>
              </a:spcAft>
              <a:buFont typeface="Wingdings" pitchFamily="2" charset="2"/>
              <a:buChar char="ü"/>
            </a:pPr>
            <a:r>
              <a:rPr lang="en-GB" sz="1400" b="0" i="0" u="none" strike="noStrike" dirty="0">
                <a:solidFill>
                  <a:srgbClr val="666666"/>
                </a:solidFill>
                <a:effectLst/>
                <a:latin typeface="Roboto" panose="02000000000000000000" pitchFamily="2" charset="0"/>
              </a:rPr>
              <a:t>Work with public authorities and their agents to support – when appropriate – the development of adequate water infrastructure, including water and sanitation delivery systems.</a:t>
            </a:r>
          </a:p>
        </p:txBody>
      </p:sp>
      <p:sp>
        <p:nvSpPr>
          <p:cNvPr id="4" name="TextBox 3">
            <a:extLst>
              <a:ext uri="{FF2B5EF4-FFF2-40B4-BE49-F238E27FC236}">
                <a16:creationId xmlns:a16="http://schemas.microsoft.com/office/drawing/2014/main" id="{4305BDF3-AB90-8C13-6945-1C4D971C078C}"/>
              </a:ext>
            </a:extLst>
          </p:cNvPr>
          <p:cNvSpPr txBox="1"/>
          <p:nvPr/>
        </p:nvSpPr>
        <p:spPr>
          <a:xfrm>
            <a:off x="1225296" y="2027687"/>
            <a:ext cx="3968486" cy="3970318"/>
          </a:xfrm>
          <a:prstGeom prst="rect">
            <a:avLst/>
          </a:prstGeom>
          <a:noFill/>
        </p:spPr>
        <p:txBody>
          <a:bodyPr wrap="square">
            <a:spAutoFit/>
          </a:bodyPr>
          <a:lstStyle/>
          <a:p>
            <a:pPr algn="l"/>
            <a:r>
              <a:rPr lang="en-GB" b="0" i="0" u="none" strike="noStrike" dirty="0">
                <a:solidFill>
                  <a:srgbClr val="666666"/>
                </a:solidFill>
                <a:effectLst/>
                <a:latin typeface="Roboto" panose="02000000000000000000" pitchFamily="2" charset="0"/>
              </a:rPr>
              <a:t>Endorsers of the CEO Water Mandate </a:t>
            </a:r>
            <a:r>
              <a:rPr lang="en-GB" b="0" i="0" u="sng" dirty="0">
                <a:solidFill>
                  <a:srgbClr val="337AB7"/>
                </a:solidFill>
                <a:effectLst/>
                <a:latin typeface="Roboto" panose="02000000000000000000" pitchFamily="2" charset="0"/>
                <a:hlinkClick r:id="rId8"/>
              </a:rPr>
              <a:t>commit to continuous progress</a:t>
            </a:r>
            <a:r>
              <a:rPr lang="en-GB" b="0" i="0" u="none" strike="noStrike" dirty="0">
                <a:solidFill>
                  <a:srgbClr val="666666"/>
                </a:solidFill>
                <a:effectLst/>
                <a:latin typeface="Roboto" panose="02000000000000000000" pitchFamily="2" charset="0"/>
              </a:rPr>
              <a:t> against six core elements of stewardship and in so doing understand and manage their own water risks.</a:t>
            </a:r>
          </a:p>
          <a:p>
            <a:pPr algn="l"/>
            <a:endParaRPr lang="en-GB" b="0" i="0" u="none" strike="noStrike" dirty="0">
              <a:solidFill>
                <a:srgbClr val="666666"/>
              </a:solidFill>
              <a:effectLst/>
              <a:latin typeface="Roboto" panose="02000000000000000000" pitchFamily="2" charset="0"/>
            </a:endParaRPr>
          </a:p>
          <a:p>
            <a:pPr algn="l">
              <a:buFont typeface="+mj-lt"/>
              <a:buAutoNum type="arabicPeriod"/>
            </a:pPr>
            <a:r>
              <a:rPr lang="en-GB" b="0" i="0" u="none" strike="noStrike" dirty="0">
                <a:solidFill>
                  <a:srgbClr val="666666"/>
                </a:solidFill>
                <a:effectLst/>
                <a:latin typeface="Roboto" panose="02000000000000000000" pitchFamily="2" charset="0"/>
              </a:rPr>
              <a:t>Direct Operations</a:t>
            </a:r>
          </a:p>
          <a:p>
            <a:pPr algn="l">
              <a:buFont typeface="+mj-lt"/>
              <a:buAutoNum type="arabicPeriod"/>
            </a:pPr>
            <a:r>
              <a:rPr lang="en-GB" b="0" i="0" u="none" strike="noStrike" dirty="0">
                <a:solidFill>
                  <a:srgbClr val="666666"/>
                </a:solidFill>
                <a:effectLst/>
                <a:latin typeface="Roboto" panose="02000000000000000000" pitchFamily="2" charset="0"/>
              </a:rPr>
              <a:t>Supply Chain &amp; Watershed Management</a:t>
            </a:r>
          </a:p>
          <a:p>
            <a:pPr algn="l">
              <a:buFont typeface="+mj-lt"/>
              <a:buAutoNum type="arabicPeriod"/>
            </a:pPr>
            <a:r>
              <a:rPr lang="en-GB" b="0" i="0" u="none" strike="noStrike" dirty="0">
                <a:solidFill>
                  <a:srgbClr val="666666"/>
                </a:solidFill>
                <a:effectLst/>
                <a:latin typeface="Roboto" panose="02000000000000000000" pitchFamily="2" charset="0"/>
              </a:rPr>
              <a:t>Collective Action</a:t>
            </a:r>
          </a:p>
          <a:p>
            <a:pPr algn="l">
              <a:buFont typeface="+mj-lt"/>
              <a:buAutoNum type="arabicPeriod"/>
            </a:pPr>
            <a:r>
              <a:rPr lang="en-GB" b="0" i="0" u="none" strike="noStrike" dirty="0">
                <a:solidFill>
                  <a:srgbClr val="666666"/>
                </a:solidFill>
                <a:effectLst/>
                <a:latin typeface="Roboto" panose="02000000000000000000" pitchFamily="2" charset="0"/>
              </a:rPr>
              <a:t>Public Policy</a:t>
            </a:r>
          </a:p>
          <a:p>
            <a:pPr algn="l">
              <a:buFont typeface="+mj-lt"/>
              <a:buAutoNum type="arabicPeriod"/>
            </a:pPr>
            <a:r>
              <a:rPr lang="en-GB" b="0" i="0" u="none" strike="noStrike" dirty="0">
                <a:solidFill>
                  <a:srgbClr val="666666"/>
                </a:solidFill>
                <a:effectLst/>
                <a:latin typeface="Roboto" panose="02000000000000000000" pitchFamily="2" charset="0"/>
              </a:rPr>
              <a:t>Community Engagement</a:t>
            </a:r>
          </a:p>
          <a:p>
            <a:pPr algn="l">
              <a:buFont typeface="+mj-lt"/>
              <a:buAutoNum type="arabicPeriod"/>
            </a:pPr>
            <a:r>
              <a:rPr lang="en-GB" b="0" i="0" u="none" strike="noStrike" dirty="0">
                <a:solidFill>
                  <a:srgbClr val="666666"/>
                </a:solidFill>
                <a:effectLst/>
                <a:latin typeface="Roboto" panose="02000000000000000000" pitchFamily="2" charset="0"/>
              </a:rPr>
              <a:t>Transparency</a:t>
            </a:r>
          </a:p>
        </p:txBody>
      </p:sp>
      <p:sp>
        <p:nvSpPr>
          <p:cNvPr id="3" name="TextBox 2">
            <a:extLst>
              <a:ext uri="{FF2B5EF4-FFF2-40B4-BE49-F238E27FC236}">
                <a16:creationId xmlns:a16="http://schemas.microsoft.com/office/drawing/2014/main" id="{5D6511A4-E8FB-28A3-A8F7-56919A190193}"/>
              </a:ext>
            </a:extLst>
          </p:cNvPr>
          <p:cNvSpPr txBox="1"/>
          <p:nvPr/>
        </p:nvSpPr>
        <p:spPr>
          <a:xfrm>
            <a:off x="11297652" y="3176"/>
            <a:ext cx="409074"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7204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263234CB-A7F7-4E11-B963-F966E0BE2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25" name="Object 24" hidden="1">
                        <a:extLst>
                          <a:ext uri="{FF2B5EF4-FFF2-40B4-BE49-F238E27FC236}">
                            <a16:creationId xmlns:a16="http://schemas.microsoft.com/office/drawing/2014/main" id="{263234CB-A7F7-4E11-B963-F966E0BE280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4" name="Rectangle 23" hidden="1">
            <a:extLst>
              <a:ext uri="{FF2B5EF4-FFF2-40B4-BE49-F238E27FC236}">
                <a16:creationId xmlns:a16="http://schemas.microsoft.com/office/drawing/2014/main" id="{020B4BF2-73EE-4F6D-97F4-84AF92080876}"/>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Flama" charset="0"/>
              <a:ea typeface="+mn-ea"/>
              <a:cs typeface="+mn-cs"/>
              <a:sym typeface="Flama" charset="0"/>
            </a:endParaRPr>
          </a:p>
        </p:txBody>
      </p:sp>
      <p:sp>
        <p:nvSpPr>
          <p:cNvPr id="2" name="2. Slide Title">
            <a:extLst>
              <a:ext uri="{FF2B5EF4-FFF2-40B4-BE49-F238E27FC236}">
                <a16:creationId xmlns:a16="http://schemas.microsoft.com/office/drawing/2014/main" id="{4C3C5AB3-CDF9-4EDD-AC91-23F7266B0D0F}"/>
              </a:ext>
            </a:extLst>
          </p:cNvPr>
          <p:cNvSpPr>
            <a:spLocks noGrp="1"/>
          </p:cNvSpPr>
          <p:nvPr>
            <p:ph type="title"/>
            <p:custDataLst>
              <p:tags r:id="rId3"/>
            </p:custDataLst>
          </p:nvPr>
        </p:nvSpPr>
        <p:spPr>
          <a:xfrm>
            <a:off x="1225296" y="608707"/>
            <a:ext cx="11082528" cy="88639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3200" b="1" dirty="0"/>
              <a:t>WASH4Work supports </a:t>
            </a:r>
            <a:br>
              <a:rPr lang="en-US" sz="3200" b="1" dirty="0"/>
            </a:br>
            <a:r>
              <a:rPr lang="en-US" sz="3200" b="1" dirty="0">
                <a:latin typeface="+mn-lt"/>
              </a:rPr>
              <a:t>WASH Pledge Commitments</a:t>
            </a:r>
          </a:p>
        </p:txBody>
      </p:sp>
      <p:cxnSp>
        <p:nvCxnSpPr>
          <p:cNvPr id="45" name="Straight Connector 44">
            <a:extLst>
              <a:ext uri="{FF2B5EF4-FFF2-40B4-BE49-F238E27FC236}">
                <a16:creationId xmlns:a16="http://schemas.microsoft.com/office/drawing/2014/main" id="{D69C9B15-F062-4BF6-B4F5-E36ABA87E4B1}"/>
              </a:ext>
            </a:extLst>
          </p:cNvPr>
          <p:cNvCxnSpPr>
            <a:cxnSpLocks/>
          </p:cNvCxnSpPr>
          <p:nvPr/>
        </p:nvCxnSpPr>
        <p:spPr bwMode="gray">
          <a:xfrm>
            <a:off x="5570683" y="2105662"/>
            <a:ext cx="0" cy="1107996"/>
          </a:xfrm>
          <a:prstGeom prst="line">
            <a:avLst/>
          </a:prstGeom>
          <a:noFill/>
          <a:ln w="6350" cap="flat" cmpd="sng" algn="ctr">
            <a:solidFill>
              <a:srgbClr val="000000"/>
            </a:solidFill>
            <a:prstDash val="solid"/>
            <a:headEnd type="none" w="med" len="med"/>
            <a:tailEnd type="none" w="med" len="med"/>
          </a:ln>
          <a:effectLst/>
        </p:spPr>
      </p:cxnSp>
      <p:cxnSp>
        <p:nvCxnSpPr>
          <p:cNvPr id="49" name="Straight Connector 48">
            <a:extLst>
              <a:ext uri="{FF2B5EF4-FFF2-40B4-BE49-F238E27FC236}">
                <a16:creationId xmlns:a16="http://schemas.microsoft.com/office/drawing/2014/main" id="{6942840C-84E9-42A3-B2C8-8A447C29E38F}"/>
              </a:ext>
            </a:extLst>
          </p:cNvPr>
          <p:cNvCxnSpPr>
            <a:cxnSpLocks/>
          </p:cNvCxnSpPr>
          <p:nvPr/>
        </p:nvCxnSpPr>
        <p:spPr bwMode="gray">
          <a:xfrm>
            <a:off x="5570683" y="5075191"/>
            <a:ext cx="0" cy="907941"/>
          </a:xfrm>
          <a:prstGeom prst="line">
            <a:avLst/>
          </a:prstGeom>
          <a:noFill/>
          <a:ln w="6350" cap="flat" cmpd="sng" algn="ctr">
            <a:solidFill>
              <a:srgbClr val="000000"/>
            </a:solidFill>
            <a:prstDash val="solid"/>
            <a:headEnd type="none" w="med" len="med"/>
            <a:tailEnd type="none" w="med" len="med"/>
          </a:ln>
          <a:effectLst/>
        </p:spPr>
      </p:cxnSp>
      <p:sp>
        <p:nvSpPr>
          <p:cNvPr id="50" name="TextBox 49">
            <a:extLst>
              <a:ext uri="{FF2B5EF4-FFF2-40B4-BE49-F238E27FC236}">
                <a16:creationId xmlns:a16="http://schemas.microsoft.com/office/drawing/2014/main" id="{85B312B7-701C-4CEB-B9D1-5D633D2AF742}"/>
              </a:ext>
            </a:extLst>
          </p:cNvPr>
          <p:cNvSpPr txBox="1"/>
          <p:nvPr/>
        </p:nvSpPr>
        <p:spPr>
          <a:xfrm>
            <a:off x="1958737" y="4513670"/>
            <a:ext cx="1940403" cy="230832"/>
          </a:xfrm>
          <a:prstGeom prst="rect">
            <a:avLst/>
          </a:prstGeom>
        </p:spPr>
        <p:txBody>
          <a:bodyPr vert="horz" wrap="square" lIns="0" tIns="0" rIns="0" bIns="0" rtlCol="0">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tx2"/>
              </a:buClr>
              <a:buSzPct val="125000"/>
              <a:buFont typeface="Arial" panose="020B0604020202020204" pitchFamily="34" charset="0"/>
              <a:buChar char="▪"/>
              <a:defRPr lang="x-none" sz="1600" baseline="0">
                <a:latin typeface="+mn-lt"/>
              </a:defRPr>
            </a:lvl2pPr>
            <a:lvl3pPr marL="457200" lvl="2" indent="-265176" defTabSz="1218026" eaLnBrk="1" latinLnBrk="0" hangingPunct="1">
              <a:buClr>
                <a:schemeClr val="tx2"/>
              </a:buClr>
              <a:buSzPct val="120000"/>
              <a:buFont typeface="Arial" panose="020B0604020202020204" pitchFamily="34" charset="0"/>
              <a:buChar char="–"/>
              <a:defRPr lang="x-none" sz="1600" baseline="0">
                <a:latin typeface="+mn-lt"/>
              </a:defRPr>
            </a:lvl3pPr>
            <a:lvl4pPr marL="612648" lvl="3" indent="-155448" defTabSz="1218026" eaLnBrk="1" latinLnBrk="0" hangingPunct="1">
              <a:buClr>
                <a:schemeClr val="tx2"/>
              </a:buClr>
              <a:buSzPct val="120000"/>
              <a:buFont typeface="Arial" panose="020B0604020202020204" pitchFamily="34" charset="0"/>
              <a:buChar char="▫"/>
              <a:defRPr lang="x-none" sz="1600" baseline="0">
                <a:latin typeface="+mn-lt"/>
              </a:defRPr>
            </a:lvl4pPr>
            <a:lvl5pPr marL="749808" lvl="4" indent="-128016" defTabSz="1218026" eaLnBrk="1" latinLnBrk="0" hangingPunct="1">
              <a:buClr>
                <a:schemeClr val="tx2"/>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algn="ctr" defTabSz="914377" fontAlgn="base">
              <a:spcBef>
                <a:spcPct val="0"/>
              </a:spcBef>
              <a:spcAft>
                <a:spcPct val="0"/>
              </a:spcAft>
              <a:buClr>
                <a:srgbClr val="FFFFFF"/>
              </a:buClr>
              <a:defRPr/>
            </a:pPr>
            <a:r>
              <a:rPr lang="en-US" sz="1500" cap="small">
                <a:solidFill>
                  <a:srgbClr val="FFFFFF"/>
                </a:solidFill>
                <a:latin typeface="Flama Medium" panose="02000503000000020004" pitchFamily="2" charset="0"/>
              </a:rPr>
              <a:t>GLOBAL LEADERSHIP</a:t>
            </a:r>
            <a:endParaRPr lang="en-CA" sz="1500" cap="small">
              <a:solidFill>
                <a:srgbClr val="FFFFFF"/>
              </a:solidFill>
              <a:latin typeface="Flama Medium" panose="02000503000000020004" pitchFamily="2" charset="0"/>
            </a:endParaRPr>
          </a:p>
        </p:txBody>
      </p:sp>
      <p:cxnSp>
        <p:nvCxnSpPr>
          <p:cNvPr id="56" name="Straight Connector 55">
            <a:extLst>
              <a:ext uri="{FF2B5EF4-FFF2-40B4-BE49-F238E27FC236}">
                <a16:creationId xmlns:a16="http://schemas.microsoft.com/office/drawing/2014/main" id="{9EB61484-0889-4F32-9DCE-D54BB32FD94B}"/>
              </a:ext>
            </a:extLst>
          </p:cNvPr>
          <p:cNvCxnSpPr>
            <a:cxnSpLocks/>
          </p:cNvCxnSpPr>
          <p:nvPr/>
        </p:nvCxnSpPr>
        <p:spPr bwMode="gray">
          <a:xfrm>
            <a:off x="5570683" y="3659677"/>
            <a:ext cx="0" cy="830997"/>
          </a:xfrm>
          <a:prstGeom prst="line">
            <a:avLst/>
          </a:prstGeom>
          <a:noFill/>
          <a:ln w="6350" cap="flat" cmpd="sng" algn="ctr">
            <a:solidFill>
              <a:srgbClr val="000000"/>
            </a:solidFill>
            <a:prstDash val="solid"/>
            <a:headEnd type="none" w="med" len="med"/>
            <a:tailEnd type="none" w="med" len="med"/>
          </a:ln>
          <a:effectLst/>
        </p:spPr>
      </p:cxnSp>
      <p:cxnSp>
        <p:nvCxnSpPr>
          <p:cNvPr id="57" name="Straight Arrow Connector 56">
            <a:extLst>
              <a:ext uri="{FF2B5EF4-FFF2-40B4-BE49-F238E27FC236}">
                <a16:creationId xmlns:a16="http://schemas.microsoft.com/office/drawing/2014/main" id="{94BAB8E1-CDB0-46D5-BA2A-34C43CB36DF5}"/>
              </a:ext>
            </a:extLst>
          </p:cNvPr>
          <p:cNvCxnSpPr>
            <a:cxnSpLocks/>
          </p:cNvCxnSpPr>
          <p:nvPr>
            <p:custDataLst>
              <p:tags r:id="rId4"/>
            </p:custDataLst>
          </p:nvPr>
        </p:nvCxnSpPr>
        <p:spPr bwMode="gray">
          <a:xfrm>
            <a:off x="3812354" y="4952999"/>
            <a:ext cx="1612015" cy="0"/>
          </a:xfrm>
          <a:prstGeom prst="straightConnector1">
            <a:avLst/>
          </a:prstGeom>
          <a:noFill/>
          <a:ln w="6350" cap="flat" cmpd="sng" algn="ctr">
            <a:solidFill>
              <a:srgbClr val="7F7F7F"/>
            </a:solidFill>
            <a:prstDash val="solid"/>
            <a:headEnd type="none" w="med" len="med"/>
            <a:tailEnd type="none" w="med" len="med"/>
          </a:ln>
          <a:effectLst/>
        </p:spPr>
      </p:cxnSp>
      <p:pic>
        <p:nvPicPr>
          <p:cNvPr id="3" name="Picture 2">
            <a:extLst>
              <a:ext uri="{FF2B5EF4-FFF2-40B4-BE49-F238E27FC236}">
                <a16:creationId xmlns:a16="http://schemas.microsoft.com/office/drawing/2014/main" id="{CA1F1DBF-CAD7-5128-B6CF-8BC9483B1F7F}"/>
              </a:ext>
            </a:extLst>
          </p:cNvPr>
          <p:cNvPicPr>
            <a:picLocks noChangeAspect="1"/>
          </p:cNvPicPr>
          <p:nvPr/>
        </p:nvPicPr>
        <p:blipFill>
          <a:blip r:embed="rId8"/>
          <a:stretch>
            <a:fillRect/>
          </a:stretch>
        </p:blipFill>
        <p:spPr>
          <a:xfrm>
            <a:off x="1342789" y="2305033"/>
            <a:ext cx="2469565" cy="3540284"/>
          </a:xfrm>
          <a:prstGeom prst="rect">
            <a:avLst/>
          </a:prstGeom>
          <a:ln>
            <a:solidFill>
              <a:schemeClr val="tx1"/>
            </a:solidFill>
          </a:ln>
        </p:spPr>
      </p:pic>
      <p:sp>
        <p:nvSpPr>
          <p:cNvPr id="6" name="TextBox 5">
            <a:extLst>
              <a:ext uri="{FF2B5EF4-FFF2-40B4-BE49-F238E27FC236}">
                <a16:creationId xmlns:a16="http://schemas.microsoft.com/office/drawing/2014/main" id="{1B1B1F0F-9DE4-CD13-671C-D85F9279133F}"/>
              </a:ext>
            </a:extLst>
          </p:cNvPr>
          <p:cNvSpPr txBox="1"/>
          <p:nvPr/>
        </p:nvSpPr>
        <p:spPr>
          <a:xfrm>
            <a:off x="5786992" y="2106066"/>
            <a:ext cx="6156960" cy="2846933"/>
          </a:xfrm>
          <a:prstGeom prst="rect">
            <a:avLst/>
          </a:prstGeom>
          <a:noFill/>
        </p:spPr>
        <p:txBody>
          <a:bodyPr wrap="square">
            <a:spAutoFit/>
          </a:bodyPr>
          <a:lstStyle/>
          <a:p>
            <a:pPr>
              <a:spcAft>
                <a:spcPts val="600"/>
              </a:spcAft>
              <a:buFont typeface="Calibri" panose="020F0502020204030204" pitchFamily="34" charset="0"/>
              <a:defRPr/>
            </a:pPr>
            <a:r>
              <a:rPr lang="en-US" sz="2000" b="1" dirty="0">
                <a:solidFill>
                  <a:schemeClr val="tx1">
                    <a:lumMod val="75000"/>
                    <a:lumOff val="25000"/>
                  </a:schemeClr>
                </a:solidFill>
              </a:rPr>
              <a:t>WASH Pledge commitment: </a:t>
            </a:r>
          </a:p>
          <a:p>
            <a:pPr>
              <a:spcAft>
                <a:spcPts val="600"/>
              </a:spcAft>
              <a:buFont typeface="Calibri" panose="020F0502020204030204" pitchFamily="34" charset="0"/>
              <a:defRPr/>
            </a:pPr>
            <a:r>
              <a:rPr lang="en-US" sz="1800" dirty="0">
                <a:solidFill>
                  <a:schemeClr val="tx1">
                    <a:lumMod val="75000"/>
                    <a:lumOff val="25000"/>
                  </a:schemeClr>
                </a:solidFill>
                <a:latin typeface="Avenir Book" panose="02000503020000020003" pitchFamily="2" charset="0"/>
                <a:ea typeface="Roboto" panose="02000000000000000000" pitchFamily="2" charset="0"/>
              </a:rPr>
              <a:t>By signing the Pledge, companies commit to: </a:t>
            </a:r>
          </a:p>
          <a:p>
            <a:pPr marL="380981" indent="-380981">
              <a:spcAft>
                <a:spcPts val="600"/>
              </a:spcAft>
              <a:buFont typeface="Calibri" panose="020F0502020204030204" pitchFamily="34" charset="0"/>
              <a:buChar char="•"/>
              <a:defRPr/>
            </a:pPr>
            <a:r>
              <a:rPr lang="en-US" sz="1800" dirty="0">
                <a:solidFill>
                  <a:schemeClr val="tx1">
                    <a:lumMod val="75000"/>
                    <a:lumOff val="25000"/>
                  </a:schemeClr>
                </a:solidFill>
                <a:latin typeface="Avenir Book" panose="02000503020000020003" pitchFamily="2" charset="0"/>
                <a:ea typeface="Roboto" panose="02000000000000000000" pitchFamily="2" charset="0"/>
              </a:rPr>
              <a:t>Implementing access to safe water, sanitation and hygiene at the workplace at an appropriate level of standard for all their employees in </a:t>
            </a:r>
            <a:r>
              <a:rPr lang="en-US" sz="1800" b="1" u="sng" dirty="0">
                <a:solidFill>
                  <a:schemeClr val="tx1">
                    <a:lumMod val="75000"/>
                    <a:lumOff val="25000"/>
                  </a:schemeClr>
                </a:solidFill>
                <a:latin typeface="Avenir Book" panose="02000503020000020003" pitchFamily="2" charset="0"/>
                <a:ea typeface="Roboto" panose="02000000000000000000" pitchFamily="2" charset="0"/>
              </a:rPr>
              <a:t>all premises under</a:t>
            </a:r>
            <a:r>
              <a:rPr lang="en-US" sz="1800" u="sng" dirty="0">
                <a:solidFill>
                  <a:schemeClr val="tx1">
                    <a:lumMod val="75000"/>
                    <a:lumOff val="25000"/>
                  </a:schemeClr>
                </a:solidFill>
                <a:latin typeface="Avenir Book" panose="02000503020000020003" pitchFamily="2" charset="0"/>
                <a:ea typeface="Roboto" panose="02000000000000000000" pitchFamily="2" charset="0"/>
              </a:rPr>
              <a:t> </a:t>
            </a:r>
            <a:r>
              <a:rPr lang="en-US" sz="1800" b="1" u="sng" dirty="0">
                <a:solidFill>
                  <a:schemeClr val="tx1">
                    <a:lumMod val="75000"/>
                    <a:lumOff val="25000"/>
                  </a:schemeClr>
                </a:solidFill>
                <a:latin typeface="Avenir Book" panose="02000503020000020003" pitchFamily="2" charset="0"/>
                <a:ea typeface="Roboto" panose="02000000000000000000" pitchFamily="2" charset="0"/>
              </a:rPr>
              <a:t>direct company control and </a:t>
            </a:r>
            <a:r>
              <a:rPr lang="en-US" sz="1800" dirty="0">
                <a:solidFill>
                  <a:schemeClr val="tx1">
                    <a:lumMod val="75000"/>
                    <a:lumOff val="25000"/>
                  </a:schemeClr>
                </a:solidFill>
                <a:latin typeface="Avenir Book" panose="02000503020000020003" pitchFamily="2" charset="0"/>
                <a:ea typeface="Roboto" panose="02000000000000000000" pitchFamily="2" charset="0"/>
              </a:rPr>
              <a:t>within  a time-frame of 3 years</a:t>
            </a:r>
            <a:endParaRPr lang="en-US" sz="1800" b="1" u="sng" dirty="0">
              <a:solidFill>
                <a:schemeClr val="tx1">
                  <a:lumMod val="75000"/>
                  <a:lumOff val="25000"/>
                </a:schemeClr>
              </a:solidFill>
              <a:latin typeface="Avenir Book" panose="02000503020000020003" pitchFamily="2" charset="0"/>
              <a:ea typeface="Roboto" panose="02000000000000000000" pitchFamily="2" charset="0"/>
            </a:endParaRPr>
          </a:p>
          <a:p>
            <a:pPr marL="380990" indent="-380990">
              <a:spcAft>
                <a:spcPts val="600"/>
              </a:spcAft>
              <a:buFont typeface="Calibri" panose="020F0502020204030204" pitchFamily="34" charset="0"/>
              <a:buChar char="•"/>
              <a:defRPr/>
            </a:pPr>
            <a:r>
              <a:rPr lang="en-US" sz="1800" b="1" u="sng" dirty="0">
                <a:solidFill>
                  <a:schemeClr val="tx1">
                    <a:lumMod val="75000"/>
                    <a:lumOff val="25000"/>
                  </a:schemeClr>
                </a:solidFill>
                <a:latin typeface="Avenir Book" panose="02000503020000020003" pitchFamily="2" charset="0"/>
                <a:ea typeface="Roboto" panose="02000000000000000000" pitchFamily="2" charset="0"/>
              </a:rPr>
              <a:t>Supporting partners across our value chains and communities that surround our workplaces</a:t>
            </a:r>
            <a:endParaRPr lang="en-US" sz="1800" dirty="0">
              <a:solidFill>
                <a:schemeClr val="tx1">
                  <a:lumMod val="75000"/>
                  <a:lumOff val="25000"/>
                </a:schemeClr>
              </a:solidFill>
              <a:latin typeface="Avenir Book" panose="02000503020000020003" pitchFamily="2" charset="0"/>
              <a:ea typeface="Roboto" panose="02000000000000000000" pitchFamily="2" charset="0"/>
            </a:endParaRPr>
          </a:p>
        </p:txBody>
      </p:sp>
      <p:sp>
        <p:nvSpPr>
          <p:cNvPr id="7" name="TextBox 6">
            <a:extLst>
              <a:ext uri="{FF2B5EF4-FFF2-40B4-BE49-F238E27FC236}">
                <a16:creationId xmlns:a16="http://schemas.microsoft.com/office/drawing/2014/main" id="{B2F9112B-8FD0-64E6-93D8-64FFCE315D30}"/>
              </a:ext>
            </a:extLst>
          </p:cNvPr>
          <p:cNvSpPr txBox="1"/>
          <p:nvPr/>
        </p:nvSpPr>
        <p:spPr>
          <a:xfrm>
            <a:off x="5786992" y="5195672"/>
            <a:ext cx="7191395" cy="666977"/>
          </a:xfrm>
          <a:prstGeom prst="rect">
            <a:avLst/>
          </a:prstGeom>
          <a:noFill/>
        </p:spPr>
        <p:txBody>
          <a:bodyPr wrap="square" rtlCol="0">
            <a:spAutoFit/>
          </a:bodyPr>
          <a:lstStyle/>
          <a:p>
            <a:pPr defTabSz="914354">
              <a:spcAft>
                <a:spcPts val="600"/>
              </a:spcAft>
              <a:defRPr/>
            </a:pPr>
            <a:r>
              <a:rPr lang="en-IN" sz="1867" b="1" dirty="0">
                <a:solidFill>
                  <a:srgbClr val="FE376B"/>
                </a:solidFill>
                <a:ea typeface="Roboto" panose="02000000000000000000" pitchFamily="2" charset="0"/>
              </a:rPr>
              <a:t>The Pledge adheres to access to WASH as per WHO standards and international best </a:t>
            </a:r>
            <a:r>
              <a:rPr lang="en-IN" sz="1867" b="1" dirty="0">
                <a:solidFill>
                  <a:srgbClr val="F54179"/>
                </a:solidFill>
                <a:ea typeface="Roboto" panose="02000000000000000000" pitchFamily="2" charset="0"/>
              </a:rPr>
              <a:t>practices</a:t>
            </a:r>
            <a:r>
              <a:rPr lang="en-IN" sz="1867" b="1" dirty="0">
                <a:solidFill>
                  <a:srgbClr val="FE376B"/>
                </a:solidFill>
                <a:ea typeface="Roboto" panose="02000000000000000000" pitchFamily="2" charset="0"/>
              </a:rPr>
              <a:t>.</a:t>
            </a:r>
          </a:p>
        </p:txBody>
      </p:sp>
      <p:sp>
        <p:nvSpPr>
          <p:cNvPr id="4" name="TextBox 3">
            <a:extLst>
              <a:ext uri="{FF2B5EF4-FFF2-40B4-BE49-F238E27FC236}">
                <a16:creationId xmlns:a16="http://schemas.microsoft.com/office/drawing/2014/main" id="{E799C931-F8F8-5B0A-0F90-92E1008E3558}"/>
              </a:ext>
            </a:extLst>
          </p:cNvPr>
          <p:cNvSpPr txBox="1"/>
          <p:nvPr/>
        </p:nvSpPr>
        <p:spPr>
          <a:xfrm>
            <a:off x="11297652" y="3176"/>
            <a:ext cx="409074"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7237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DFFF2D4B-2328-1982-021C-DE7BFAADD04D}"/>
              </a:ext>
            </a:extLst>
          </p:cNvPr>
          <p:cNvSpPr txBox="1">
            <a:spLocks/>
          </p:cNvSpPr>
          <p:nvPr>
            <p:custDataLst>
              <p:tags r:id="rId1"/>
            </p:custDataLst>
          </p:nvPr>
        </p:nvSpPr>
        <p:spPr>
          <a:xfrm>
            <a:off x="1225296" y="857661"/>
            <a:ext cx="11082528" cy="8863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en-US" sz="4400" i="0" kern="1200" spc="-50" baseline="0" dirty="0">
                <a:solidFill>
                  <a:schemeClr val="tx1">
                    <a:lumMod val="75000"/>
                    <a:lumOff val="25000"/>
                  </a:schemeClr>
                </a:solidFill>
                <a:latin typeface="+mj-lt"/>
                <a:ea typeface="+mj-ea"/>
                <a:cs typeface="+mj-cs"/>
              </a:defRPr>
            </a:lvl1pPr>
          </a:lstStyle>
          <a:p>
            <a:r>
              <a:rPr lang="en-GB" sz="3200" b="1" dirty="0"/>
              <a:t>WASH4Work supports </a:t>
            </a:r>
            <a:br>
              <a:rPr lang="en-GB" sz="3200" b="1" dirty="0"/>
            </a:br>
            <a:r>
              <a:rPr lang="en-GB" sz="3200" b="1" dirty="0">
                <a:latin typeface="+mn-lt"/>
              </a:rPr>
              <a:t>Water Action Hub</a:t>
            </a:r>
          </a:p>
        </p:txBody>
      </p:sp>
      <p:pic>
        <p:nvPicPr>
          <p:cNvPr id="6" name="Picture 5">
            <a:extLst>
              <a:ext uri="{FF2B5EF4-FFF2-40B4-BE49-F238E27FC236}">
                <a16:creationId xmlns:a16="http://schemas.microsoft.com/office/drawing/2014/main" id="{D7217E3F-64FD-FA5F-9296-D0058BF2DAFC}"/>
              </a:ext>
            </a:extLst>
          </p:cNvPr>
          <p:cNvPicPr>
            <a:picLocks noChangeAspect="1"/>
          </p:cNvPicPr>
          <p:nvPr/>
        </p:nvPicPr>
        <p:blipFill>
          <a:blip r:embed="rId3"/>
          <a:stretch>
            <a:fillRect/>
          </a:stretch>
        </p:blipFill>
        <p:spPr>
          <a:xfrm>
            <a:off x="1225296" y="2006771"/>
            <a:ext cx="7769000" cy="3993568"/>
          </a:xfrm>
          <a:prstGeom prst="rect">
            <a:avLst/>
          </a:prstGeom>
        </p:spPr>
      </p:pic>
      <p:sp>
        <p:nvSpPr>
          <p:cNvPr id="7" name="Title 1">
            <a:extLst>
              <a:ext uri="{FF2B5EF4-FFF2-40B4-BE49-F238E27FC236}">
                <a16:creationId xmlns:a16="http://schemas.microsoft.com/office/drawing/2014/main" id="{B594A7BB-C3D2-AFA6-D3C0-56AB3D0D206B}"/>
              </a:ext>
            </a:extLst>
          </p:cNvPr>
          <p:cNvSpPr txBox="1">
            <a:spLocks/>
          </p:cNvSpPr>
          <p:nvPr/>
        </p:nvSpPr>
        <p:spPr>
          <a:xfrm>
            <a:off x="9107424" y="2128142"/>
            <a:ext cx="2813230" cy="3750825"/>
          </a:xfrm>
          <a:prstGeom prst="rect">
            <a:avLst/>
          </a:prstGeom>
          <a:noFill/>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lang="en-US" sz="4400" i="0" kern="1200" spc="-50" baseline="0" dirty="0">
                <a:solidFill>
                  <a:schemeClr val="tx1">
                    <a:lumMod val="75000"/>
                    <a:lumOff val="25000"/>
                  </a:schemeClr>
                </a:solidFill>
                <a:latin typeface="+mj-lt"/>
                <a:ea typeface="+mj-ea"/>
                <a:cs typeface="+mj-cs"/>
              </a:defRPr>
            </a:lvl1pPr>
          </a:lstStyle>
          <a:p>
            <a:r>
              <a:rPr lang="en-GB" sz="2400" b="1" dirty="0">
                <a:solidFill>
                  <a:srgbClr val="0E5772"/>
                </a:solidFill>
                <a:latin typeface="Avenir Book" panose="02000503020000020003"/>
              </a:rPr>
              <a:t>Global WASH projects added by companies and stakeholders as seen on the Water Action Hub interactive mapping tool.</a:t>
            </a:r>
            <a:br>
              <a:rPr lang="en-GB" sz="2000" b="1" dirty="0">
                <a:solidFill>
                  <a:srgbClr val="0E5772"/>
                </a:solidFill>
                <a:latin typeface="Avenir Book" panose="02000503020000020003"/>
              </a:rPr>
            </a:br>
            <a:br>
              <a:rPr lang="en-GB" sz="2000" b="1" dirty="0">
                <a:solidFill>
                  <a:srgbClr val="4CD5EF"/>
                </a:solidFill>
                <a:latin typeface="Avenir Book" panose="02000503020000020003"/>
              </a:rPr>
            </a:br>
            <a:r>
              <a:rPr lang="en-GB" sz="1800" b="1" dirty="0">
                <a:solidFill>
                  <a:srgbClr val="000000"/>
                </a:solidFill>
                <a:latin typeface="Avenir Book" panose="02000503020000020003"/>
                <a:hlinkClick r:id="rId4"/>
              </a:rPr>
              <a:t>https://wateractionhub.org</a:t>
            </a:r>
            <a:br>
              <a:rPr lang="en-GB" sz="2000" b="1" dirty="0">
                <a:solidFill>
                  <a:srgbClr val="000000"/>
                </a:solidFill>
                <a:latin typeface="Avenir Book" panose="02000503020000020003"/>
              </a:rPr>
            </a:br>
            <a:endParaRPr lang="en-GB" sz="2800" b="1" dirty="0">
              <a:latin typeface="Avenir Book" panose="02000503020000020003"/>
            </a:endParaRPr>
          </a:p>
        </p:txBody>
      </p:sp>
      <p:sp>
        <p:nvSpPr>
          <p:cNvPr id="4" name="TextBox 3">
            <a:extLst>
              <a:ext uri="{FF2B5EF4-FFF2-40B4-BE49-F238E27FC236}">
                <a16:creationId xmlns:a16="http://schemas.microsoft.com/office/drawing/2014/main" id="{27630ABB-B188-FAE6-B737-1BFF38C92CE1}"/>
              </a:ext>
            </a:extLst>
          </p:cNvPr>
          <p:cNvSpPr txBox="1"/>
          <p:nvPr/>
        </p:nvSpPr>
        <p:spPr>
          <a:xfrm>
            <a:off x="11297652" y="3176"/>
            <a:ext cx="409074" cy="2031325"/>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pic>
        <p:nvPicPr>
          <p:cNvPr id="3" name="Picture 2" descr="Logo&#10;&#10;Description automatically generated">
            <a:extLst>
              <a:ext uri="{FF2B5EF4-FFF2-40B4-BE49-F238E27FC236}">
                <a16:creationId xmlns:a16="http://schemas.microsoft.com/office/drawing/2014/main" id="{883F631D-C0AC-3062-2268-87BF5611DC2F}"/>
              </a:ext>
            </a:extLst>
          </p:cNvPr>
          <p:cNvPicPr>
            <a:picLocks noChangeAspect="1"/>
          </p:cNvPicPr>
          <p:nvPr/>
        </p:nvPicPr>
        <p:blipFill>
          <a:blip r:embed="rId5"/>
          <a:stretch>
            <a:fillRect/>
          </a:stretch>
        </p:blipFill>
        <p:spPr>
          <a:xfrm>
            <a:off x="9645637" y="579633"/>
            <a:ext cx="2063773" cy="984334"/>
          </a:xfrm>
          <a:prstGeom prst="rect">
            <a:avLst/>
          </a:prstGeom>
        </p:spPr>
      </p:pic>
    </p:spTree>
    <p:extLst>
      <p:ext uri="{BB962C8B-B14F-4D97-AF65-F5344CB8AC3E}">
        <p14:creationId xmlns:p14="http://schemas.microsoft.com/office/powerpoint/2010/main" val="670441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S7DytZ1M06p5ykrCGVg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VsPRF2ghOVadv0gDEDGdg"/>
</p:tagLst>
</file>

<file path=ppt/tags/tag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S7DytZ1M06p5ykrCGVgew"/>
</p:tagLst>
</file>

<file path=ppt/tags/tag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4VsPRF2ghOVadv0gDEDGdg"/>
</p:tagLst>
</file>

<file path=ppt/tags/tag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VsPRF2ghOVadv0gDEDGdg"/>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Sagona Extra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agona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32250</TotalTime>
  <Words>2339</Words>
  <Application>Microsoft Office PowerPoint</Application>
  <PresentationFormat>Widescreen</PresentationFormat>
  <Paragraphs>211</Paragraphs>
  <Slides>21</Slides>
  <Notes>11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40" baseType="lpstr">
      <vt:lpstr>Avenir</vt:lpstr>
      <vt:lpstr>Avenir Black</vt:lpstr>
      <vt:lpstr>Avenir Book</vt:lpstr>
      <vt:lpstr>Avenir Medium</vt:lpstr>
      <vt:lpstr>Flama</vt:lpstr>
      <vt:lpstr>Flama Medium</vt:lpstr>
      <vt:lpstr>Helvetica Neue</vt:lpstr>
      <vt:lpstr>Seravek</vt:lpstr>
      <vt:lpstr>Arial</vt:lpstr>
      <vt:lpstr>Calibri</vt:lpstr>
      <vt:lpstr>Roboto</vt:lpstr>
      <vt:lpstr>Roboto Black</vt:lpstr>
      <vt:lpstr>Roboto Light</vt:lpstr>
      <vt:lpstr>Sagona Book</vt:lpstr>
      <vt:lpstr>Sagona ExtraLight</vt:lpstr>
      <vt:lpstr>Segoe UI</vt:lpstr>
      <vt:lpstr>Wingdings</vt:lpstr>
      <vt:lpstr>RetrospectVTI</vt:lpstr>
      <vt:lpstr>think-cell Slide</vt:lpstr>
      <vt:lpstr>PowerPoint Presentation</vt:lpstr>
      <vt:lpstr>PowerPoint Presentation</vt:lpstr>
      <vt:lpstr>Water, Sanitation &amp; Hygiene Access (WASH) is material to business productivity, continuity, reputation and trust</vt:lpstr>
      <vt:lpstr>Water, Sanitation &amp; Hygiene Access (WASH) creates business value, and climate and water resilience</vt:lpstr>
      <vt:lpstr>PowerPoint Presentation</vt:lpstr>
      <vt:lpstr>WASH4Work is the Water, Sanitation &amp; Hygiene (WASH) Access initiative of the CEO Water Mandate</vt:lpstr>
      <vt:lpstr>WASH4Work supports pledge to  CEO Water Mandate 6 Commitments</vt:lpstr>
      <vt:lpstr>WASH4Work supports  WASH Pledge Commitments</vt:lpstr>
      <vt:lpstr>PowerPoint Presentation</vt:lpstr>
      <vt:lpstr>Member Benefits of the WASH4Work Initiative</vt:lpstr>
      <vt:lpstr>WASH4Work A Business Led Multi-Stakeholder Initiative</vt:lpstr>
      <vt:lpstr>Scaling up WASH Access is achievable through  Sharing knowledge and evolving leading practice </vt:lpstr>
      <vt:lpstr>Our Vision​  &amp; Mission</vt:lpstr>
      <vt:lpstr>Pillars  of Our Work</vt:lpstr>
      <vt:lpstr>Current Projects 2022 </vt:lpstr>
      <vt:lpstr>Standardized Accounting &amp; Reporting Method  for the Co-Benefits of WASH</vt:lpstr>
      <vt:lpstr>Climate-Resilient Water, Sanitation &amp; Hygiene (WASH) Business Framework</vt:lpstr>
      <vt:lpstr>WASH in the Supply Chain</vt:lpstr>
      <vt:lpstr>Governance</vt:lpstr>
      <vt:lpstr>Membership Fee Structure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Hicks</dc:creator>
  <cp:lastModifiedBy>Giuliana Chaves Moreira</cp:lastModifiedBy>
  <cp:revision>100</cp:revision>
  <dcterms:created xsi:type="dcterms:W3CDTF">2021-11-23T15:17:40Z</dcterms:created>
  <dcterms:modified xsi:type="dcterms:W3CDTF">2022-11-29T13:29:40Z</dcterms:modified>
</cp:coreProperties>
</file>