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6224" r:id="rId2"/>
    <p:sldMasterId id="2147485046" r:id="rId3"/>
  </p:sldMasterIdLst>
  <p:notesMasterIdLst>
    <p:notesMasterId r:id="rId31"/>
  </p:notesMasterIdLst>
  <p:sldIdLst>
    <p:sldId id="2145705826" r:id="rId4"/>
    <p:sldId id="2145705819" r:id="rId5"/>
    <p:sldId id="2145705878" r:id="rId6"/>
    <p:sldId id="2145705772" r:id="rId7"/>
    <p:sldId id="2145705862" r:id="rId8"/>
    <p:sldId id="2145705696" r:id="rId9"/>
    <p:sldId id="2145705866" r:id="rId10"/>
    <p:sldId id="2145705869" r:id="rId11"/>
    <p:sldId id="2145705872" r:id="rId12"/>
    <p:sldId id="2145705874" r:id="rId13"/>
    <p:sldId id="2145705873" r:id="rId14"/>
    <p:sldId id="2145705875" r:id="rId15"/>
    <p:sldId id="2145705876" r:id="rId16"/>
    <p:sldId id="2145705868" r:id="rId17"/>
    <p:sldId id="2145705863" r:id="rId18"/>
    <p:sldId id="1238" r:id="rId19"/>
    <p:sldId id="2145705877" r:id="rId20"/>
    <p:sldId id="2145705880" r:id="rId21"/>
    <p:sldId id="2145705881" r:id="rId22"/>
    <p:sldId id="2145705882" r:id="rId23"/>
    <p:sldId id="2145705883" r:id="rId24"/>
    <p:sldId id="2145705884" r:id="rId25"/>
    <p:sldId id="2145705885" r:id="rId26"/>
    <p:sldId id="2145705886" r:id="rId27"/>
    <p:sldId id="2145705824" r:id="rId28"/>
    <p:sldId id="2145705836" r:id="rId29"/>
    <p:sldId id="299" r:id="rId30"/>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52A915-A731-7AD2-EA99-292F5772AC89}" name="Mark Cassalia" initials="MC" userId="S::mcassalia@pacinst.org::ed32aa2b-91ea-430d-a4c7-1ca48816a682" providerId="AD"/>
  <p188:author id="{65508AFB-2AF4-5241-FACB-13D6B6CD6BD1}" name="Giuliana Moreira" initials="GM" userId="06803fc3248e867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27" autoAdjust="0"/>
    <p:restoredTop sz="91654" autoAdjust="0"/>
  </p:normalViewPr>
  <p:slideViewPr>
    <p:cSldViewPr snapToGrid="0" snapToObjects="1">
      <p:cViewPr>
        <p:scale>
          <a:sx n="70" d="100"/>
          <a:sy n="70" d="100"/>
        </p:scale>
        <p:origin x="1308" y="11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69CFB-BB2C-0241-9D01-87C322F1DC7A}"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30146-5328-9B4C-81FD-C8F169288C1F}" type="slidenum">
              <a:rPr lang="en-US" smtClean="0"/>
              <a:t>‹#›</a:t>
            </a:fld>
            <a:endParaRPr lang="en-US"/>
          </a:p>
        </p:txBody>
      </p:sp>
    </p:spTree>
    <p:extLst>
      <p:ext uri="{BB962C8B-B14F-4D97-AF65-F5344CB8AC3E}">
        <p14:creationId xmlns:p14="http://schemas.microsoft.com/office/powerpoint/2010/main" val="241785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WASH4Work was launched on World Water Day 2016 with UNICEF as the champion of the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goal of the initiative is to mobilize businesses to improve access to water, sanitation, and hygiene (WASH) in the workplace, across supply chains, and in the communities where workers live. </a:t>
            </a:r>
          </a:p>
          <a:p>
            <a:endParaRPr lang="en-US" dirty="0"/>
          </a:p>
          <a:p>
            <a:r>
              <a:rPr lang="en-US" dirty="0"/>
              <a:t>The initiative brings together </a:t>
            </a:r>
            <a:r>
              <a:rPr lang="en-GB" sz="1200" dirty="0">
                <a:effectLst/>
                <a:latin typeface="Calibri" panose="020F0502020204030204" pitchFamily="34" charset="0"/>
                <a:ea typeface="Calibri" panose="020F0502020204030204" pitchFamily="34" charset="0"/>
                <a:cs typeface="Times New Roman" panose="02020603050405020304" pitchFamily="18" charset="0"/>
              </a:rPr>
              <a:t>businesses </a:t>
            </a:r>
            <a:r>
              <a:rPr lang="en-US" dirty="0"/>
              <a:t>committing to WASH as a priority in corporate water stewardship with WASH expert stakeholders to advance business actions on WASH and to share leading practice to encourage more businesses to take action on WASH</a:t>
            </a:r>
          </a:p>
          <a:p>
            <a:endParaRPr lang="en-US" dirty="0"/>
          </a:p>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1</a:t>
            </a:fld>
            <a:endParaRPr lang="en-US"/>
          </a:p>
        </p:txBody>
      </p:sp>
    </p:spTree>
    <p:extLst>
      <p:ext uri="{BB962C8B-B14F-4D97-AF65-F5344CB8AC3E}">
        <p14:creationId xmlns:p14="http://schemas.microsoft.com/office/powerpoint/2010/main" val="205377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403b468_0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a33403b468_0_1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6" name="Google Shape;746;ga33403b468_0_15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130412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kern="1200" dirty="0">
                <a:solidFill>
                  <a:schemeClr val="tx1"/>
                </a:solidFill>
                <a:effectLst/>
                <a:latin typeface="+mn-lt"/>
                <a:ea typeface="ヒラギノ角ゴ Pro W3" charset="0"/>
                <a:cs typeface="ヒラギノ角ゴ Pro W3" charset="0"/>
              </a:rPr>
              <a:t>We do not expect that all our suppliers take the same approach we have taken, of course.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So How can we help you have impact in your own communities and value chain? </a:t>
            </a:r>
          </a:p>
          <a:p>
            <a:endParaRPr lang="en-US" sz="1200" kern="1200" dirty="0">
              <a:solidFill>
                <a:schemeClr val="tx1"/>
              </a:solidFill>
              <a:effectLst/>
              <a:latin typeface="+mn-lt"/>
              <a:ea typeface="ヒラギノ角ゴ Pro W3" charset="0"/>
              <a:cs typeface="ヒラギノ角ゴ Pro W3" charset="0"/>
            </a:endParaRPr>
          </a:p>
          <a:p>
            <a:r>
              <a:rPr lang="en-US" sz="1200" b="1" kern="1200" dirty="0">
                <a:solidFill>
                  <a:schemeClr val="tx1"/>
                </a:solidFill>
                <a:effectLst/>
                <a:latin typeface="+mn-lt"/>
                <a:ea typeface="ヒラギノ角ゴ Pro W3" charset="0"/>
                <a:cs typeface="ヒラギノ角ゴ Pro W3" charset="0"/>
              </a:rPr>
              <a:t>Volunteer with us</a:t>
            </a:r>
            <a:r>
              <a:rPr lang="en-US" sz="1200" kern="1200" dirty="0">
                <a:solidFill>
                  <a:schemeClr val="tx1"/>
                </a:solidFill>
                <a:effectLst/>
                <a:latin typeface="+mn-lt"/>
                <a:ea typeface="ヒラギノ角ゴ Pro W3" charset="0"/>
                <a:cs typeface="ヒラギノ角ゴ Pro W3" charset="0"/>
              </a:rPr>
              <a:t>! Participate in global Watermark signature events, like the Month of Service Or Leverage our suggested turn-key volunteer opportunities such as </a:t>
            </a:r>
            <a:r>
              <a:rPr lang="en-US" sz="1200" kern="1200" dirty="0" err="1">
                <a:solidFill>
                  <a:schemeClr val="tx1"/>
                </a:solidFill>
                <a:effectLst/>
                <a:latin typeface="+mn-lt"/>
                <a:ea typeface="ヒラギノ角ゴ Pro W3" charset="0"/>
                <a:cs typeface="ヒラギノ角ゴ Pro W3" charset="0"/>
              </a:rPr>
              <a:t>Plogging</a:t>
            </a:r>
            <a:r>
              <a:rPr lang="en-US" sz="1200" kern="1200" dirty="0">
                <a:solidFill>
                  <a:schemeClr val="tx1"/>
                </a:solidFill>
                <a:effectLst/>
                <a:latin typeface="+mn-lt"/>
                <a:ea typeface="ヒラギノ角ゴ Pro W3" charset="0"/>
                <a:cs typeface="ヒラギノ角ゴ Pro W3" charset="0"/>
              </a:rPr>
              <a:t>, Water Filter Builds, and Missing Maps – these are all available by request or on our website</a:t>
            </a:r>
          </a:p>
          <a:p>
            <a:r>
              <a:rPr lang="en-US" sz="1200" kern="1200" dirty="0">
                <a:solidFill>
                  <a:schemeClr val="tx1"/>
                </a:solidFill>
                <a:effectLst/>
                <a:latin typeface="+mn-lt"/>
                <a:ea typeface="ヒラギノ角ゴ Pro W3" charset="0"/>
                <a:cs typeface="ヒラギノ角ゴ Pro W3" charset="0"/>
              </a:rPr>
              <a:t>Plan collaborative events with your Xylem contacts – we would love to get out in the community alongside you and have employees with a lot of experience in planning activities.</a:t>
            </a:r>
          </a:p>
          <a:p>
            <a:r>
              <a:rPr lang="en-US" sz="1200" kern="1200" dirty="0">
                <a:solidFill>
                  <a:schemeClr val="tx1"/>
                </a:solidFill>
                <a:effectLst/>
                <a:latin typeface="+mn-lt"/>
                <a:ea typeface="ヒラギノ角ゴ Pro W3" charset="0"/>
                <a:cs typeface="ヒラギノ角ゴ Pro W3" charset="0"/>
              </a:rPr>
              <a:t>If you have a project that you’d like to volunteer on which requires funding for the nonprofit involved, we encourage you to leverage our Community Grants program!</a:t>
            </a:r>
          </a:p>
          <a:p>
            <a:r>
              <a:rPr lang="en-US" sz="1200" kern="1200" dirty="0">
                <a:solidFill>
                  <a:schemeClr val="tx1"/>
                </a:solidFill>
                <a:effectLst/>
                <a:latin typeface="+mn-lt"/>
                <a:ea typeface="ヒラギノ角ゴ Pro W3" charset="0"/>
                <a:cs typeface="ヒラギノ角ゴ Pro W3" charset="0"/>
              </a:rPr>
              <a:t>Apply for a Watermark Community Grant up to $10,000 for an NGO that you volunteer with on a water-related project</a:t>
            </a:r>
          </a:p>
          <a:p>
            <a:r>
              <a:rPr lang="en-US" sz="1200" kern="1200" dirty="0">
                <a:solidFill>
                  <a:schemeClr val="tx1"/>
                </a:solidFill>
                <a:effectLst/>
                <a:latin typeface="+mn-lt"/>
                <a:ea typeface="ヒラギノ角ゴ Pro W3" charset="0"/>
                <a:cs typeface="ヒラギノ角ゴ Pro W3" charset="0"/>
              </a:rPr>
              <a:t>It must be aligned with our mission, and meet criteria for volunteer time, # of people involved or # of people impacted through education or WASH access.  This is all outlined on our website as well.</a:t>
            </a:r>
          </a:p>
          <a:p>
            <a:r>
              <a:rPr lang="en-US" sz="1200" kern="1200" dirty="0">
                <a:solidFill>
                  <a:schemeClr val="tx1"/>
                </a:solidFill>
                <a:effectLst/>
                <a:latin typeface="+mn-lt"/>
                <a:ea typeface="ヒラギノ角ゴ Pro W3" charset="0"/>
                <a:cs typeface="ヒラギノ角ゴ Pro W3" charset="0"/>
              </a:rPr>
              <a:t>And finally, if raising funds and making a donation is part of your strategy for making an impact, visit our Community Impact Portal, donate to 1:1 matching campaigns that advance our goals (access, education &amp; disaster response)</a:t>
            </a:r>
          </a:p>
          <a:p>
            <a:r>
              <a:rPr lang="en-US" sz="1200" kern="1200" dirty="0">
                <a:solidFill>
                  <a:schemeClr val="tx1"/>
                </a:solidFill>
                <a:effectLst/>
                <a:latin typeface="+mn-lt"/>
                <a:ea typeface="ヒラギノ角ゴ Pro W3" charset="0"/>
                <a:cs typeface="ヒラギノ角ゴ Pro W3" charset="0"/>
              </a:rPr>
              <a:t>You can also raise funds with us to sponsor an </a:t>
            </a:r>
            <a:r>
              <a:rPr lang="en-US" sz="1200" kern="1200" dirty="0" err="1">
                <a:solidFill>
                  <a:schemeClr val="tx1"/>
                </a:solidFill>
                <a:effectLst/>
                <a:latin typeface="+mn-lt"/>
                <a:ea typeface="ヒラギノ角ゴ Pro W3" charset="0"/>
                <a:cs typeface="ヒラギノ角ゴ Pro W3" charset="0"/>
              </a:rPr>
              <a:t>AquaTower</a:t>
            </a:r>
            <a:r>
              <a:rPr lang="en-US" sz="1200" kern="1200" dirty="0">
                <a:solidFill>
                  <a:schemeClr val="tx1"/>
                </a:solidFill>
                <a:effectLst/>
                <a:latin typeface="+mn-lt"/>
                <a:ea typeface="ヒラギノ角ゴ Pro W3" charset="0"/>
                <a:cs typeface="ヒラギノ角ゴ Pro W3" charset="0"/>
              </a:rPr>
              <a:t> water filtration system, and send colleagues to volunteer on the project.  </a:t>
            </a:r>
          </a:p>
          <a:p>
            <a:r>
              <a:rPr lang="en-US" sz="1200" kern="1200" dirty="0">
                <a:solidFill>
                  <a:schemeClr val="tx1"/>
                </a:solidFill>
                <a:effectLst/>
                <a:latin typeface="+mn-lt"/>
                <a:ea typeface="ヒラギノ角ゴ Pro W3" charset="0"/>
                <a:cs typeface="ヒラギノ角ゴ Pro W3" charset="0"/>
              </a:rPr>
              <a:t> </a:t>
            </a:r>
          </a:p>
          <a:p>
            <a:r>
              <a:rPr lang="en-US" sz="1200" kern="1200" dirty="0">
                <a:solidFill>
                  <a:schemeClr val="tx1"/>
                </a:solidFill>
                <a:effectLst/>
                <a:latin typeface="+mn-lt"/>
                <a:ea typeface="ヒラギノ角ゴ Pro W3" charset="0"/>
                <a:cs typeface="ヒラギノ角ゴ Pro W3" charset="0"/>
              </a:rPr>
              <a:t>Many ways to get involved, and we’d also love to hear your ideas and partner with you in your community.  Any questions?</a:t>
            </a:r>
          </a:p>
          <a:p>
            <a:pPr marL="0" lvl="0" indent="0" algn="l" rtl="0">
              <a:spcBef>
                <a:spcPts val="0"/>
              </a:spcBef>
              <a:spcAft>
                <a:spcPts val="0"/>
              </a:spcAft>
              <a:buNone/>
            </a:pPr>
            <a:endParaRPr dirty="0"/>
          </a:p>
        </p:txBody>
      </p:sp>
      <p:sp>
        <p:nvSpPr>
          <p:cNvPr id="423" name="Google Shape;4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33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25</a:t>
            </a:fld>
            <a:endParaRPr lang="en-US"/>
          </a:p>
        </p:txBody>
      </p:sp>
    </p:spTree>
    <p:extLst>
      <p:ext uri="{BB962C8B-B14F-4D97-AF65-F5344CB8AC3E}">
        <p14:creationId xmlns:p14="http://schemas.microsoft.com/office/powerpoint/2010/main" val="73304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WASH4Work was launched on World Water Day 2016 with UNICEF as the champion of the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goal of the initiative is to mobilize businesses to improve access to water, sanitation, and hygiene (WASH) in the workplace, across supply chains, and in the communities where workers live. </a:t>
            </a:r>
          </a:p>
          <a:p>
            <a:endParaRPr lang="en-US" dirty="0"/>
          </a:p>
          <a:p>
            <a:r>
              <a:rPr lang="en-US" dirty="0"/>
              <a:t>The initiative brings together </a:t>
            </a:r>
            <a:r>
              <a:rPr lang="en-GB" sz="1200" dirty="0">
                <a:effectLst/>
                <a:latin typeface="Calibri" panose="020F0502020204030204" pitchFamily="34" charset="0"/>
                <a:ea typeface="Calibri" panose="020F0502020204030204" pitchFamily="34" charset="0"/>
                <a:cs typeface="Times New Roman" panose="02020603050405020304" pitchFamily="18" charset="0"/>
              </a:rPr>
              <a:t>businesses </a:t>
            </a:r>
            <a:r>
              <a:rPr lang="en-US" dirty="0"/>
              <a:t>committing to WASH as a priority in corporate water stewardship with WASH expert stakeholders to advance business actions on WASH and to share leading practice to encourage more businesses to take action on WASH</a:t>
            </a:r>
          </a:p>
          <a:p>
            <a:endParaRPr lang="en-US" dirty="0"/>
          </a:p>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26</a:t>
            </a:fld>
            <a:endParaRPr lang="en-US"/>
          </a:p>
        </p:txBody>
      </p:sp>
    </p:spTree>
    <p:extLst>
      <p:ext uri="{BB962C8B-B14F-4D97-AF65-F5344CB8AC3E}">
        <p14:creationId xmlns:p14="http://schemas.microsoft.com/office/powerpoint/2010/main" val="79643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WASH4Work was launched on World Water Day 2016 with UNICEF as the champion of the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goal of the initiative is to mobilize businesses to improve access to water, sanitation, and hygiene (WASH) in the workplace, across supply chains, and in the communities where workers live. </a:t>
            </a:r>
          </a:p>
          <a:p>
            <a:endParaRPr lang="en-US" dirty="0"/>
          </a:p>
          <a:p>
            <a:r>
              <a:rPr lang="en-US" dirty="0"/>
              <a:t>The initiative brings together </a:t>
            </a:r>
            <a:r>
              <a:rPr lang="en-GB" sz="1200" dirty="0">
                <a:effectLst/>
                <a:latin typeface="Calibri" panose="020F0502020204030204" pitchFamily="34" charset="0"/>
                <a:ea typeface="Calibri" panose="020F0502020204030204" pitchFamily="34" charset="0"/>
                <a:cs typeface="Times New Roman" panose="02020603050405020304" pitchFamily="18" charset="0"/>
              </a:rPr>
              <a:t>businesses </a:t>
            </a:r>
            <a:r>
              <a:rPr lang="en-US" dirty="0"/>
              <a:t>committing to WASH as a priority in corporate water stewardship with WASH expert stakeholders to advance business actions on WASH and to share leading practice to encourage more businesses to take action on WASH</a:t>
            </a:r>
          </a:p>
          <a:p>
            <a:endParaRPr lang="en-US" dirty="0"/>
          </a:p>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2</a:t>
            </a:fld>
            <a:endParaRPr lang="en-US"/>
          </a:p>
        </p:txBody>
      </p:sp>
    </p:spTree>
    <p:extLst>
      <p:ext uri="{BB962C8B-B14F-4D97-AF65-F5344CB8AC3E}">
        <p14:creationId xmlns:p14="http://schemas.microsoft.com/office/powerpoint/2010/main" val="137235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3</a:t>
            </a:fld>
            <a:endParaRPr lang="en-US"/>
          </a:p>
        </p:txBody>
      </p:sp>
    </p:spTree>
    <p:extLst>
      <p:ext uri="{BB962C8B-B14F-4D97-AF65-F5344CB8AC3E}">
        <p14:creationId xmlns:p14="http://schemas.microsoft.com/office/powerpoint/2010/main" val="305322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venir Black" panose="02000503020000020003" pitchFamily="2" charset="0"/>
              </a:rPr>
              <a:t>Opportunity:</a:t>
            </a:r>
          </a:p>
          <a:p>
            <a:r>
              <a:rPr lang="en-US" sz="1200" dirty="0">
                <a:latin typeface="Avenir Book" panose="02000503020000020003" pitchFamily="2" charset="0"/>
              </a:rPr>
              <a:t>- Develop best practice for engaging suppliers in WASH implementation</a:t>
            </a:r>
          </a:p>
          <a:p>
            <a:r>
              <a:rPr lang="en-US" sz="1200" dirty="0">
                <a:latin typeface="Avenir Book" panose="02000503020000020003" pitchFamily="2" charset="0"/>
              </a:rPr>
              <a:t>- Increasing impact of WASH via SMEs</a:t>
            </a:r>
          </a:p>
          <a:p>
            <a:r>
              <a:rPr lang="en-US" sz="1200" b="1" dirty="0">
                <a:latin typeface="Avenir Black" panose="02000503020000020003" pitchFamily="2" charset="0"/>
              </a:rPr>
              <a:t>Objectives:</a:t>
            </a:r>
          </a:p>
          <a:p>
            <a:r>
              <a:rPr lang="en-US" sz="1200" dirty="0">
                <a:solidFill>
                  <a:srgbClr val="000000"/>
                </a:solidFill>
                <a:latin typeface="Avenir Book" panose="02000503020000020003" pitchFamily="2" charset="0"/>
              </a:rPr>
              <a:t>- </a:t>
            </a:r>
            <a:r>
              <a:rPr lang="en-US" sz="1200" dirty="0">
                <a:latin typeface="Avenir Book" panose="02000503020000020003" pitchFamily="2" charset="0"/>
              </a:rPr>
              <a:t>Define leading practice on how to implement WASH actions across supply chains</a:t>
            </a:r>
          </a:p>
          <a:p>
            <a:r>
              <a:rPr lang="en-US" sz="1200" dirty="0">
                <a:latin typeface="Avenir Book" panose="02000503020000020003" pitchFamily="2" charset="0"/>
              </a:rPr>
              <a:t>- Share learnings on how to engage suppliers via the WASH Pledge mechanism</a:t>
            </a:r>
          </a:p>
          <a:p>
            <a:r>
              <a:rPr lang="en-US" sz="1200" dirty="0">
                <a:latin typeface="Avenir Book" panose="02000503020000020003" pitchFamily="2" charset="0"/>
              </a:rPr>
              <a:t>- Develop support materials for suppliers’ WASH Pledge implementation journey.</a:t>
            </a:r>
            <a:endParaRPr lang="en-CH" sz="1200" dirty="0">
              <a:latin typeface="Avenir Book"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4</a:t>
            </a:fld>
            <a:endParaRPr lang="en-US"/>
          </a:p>
        </p:txBody>
      </p:sp>
    </p:spTree>
    <p:extLst>
      <p:ext uri="{BB962C8B-B14F-4D97-AF65-F5344CB8AC3E}">
        <p14:creationId xmlns:p14="http://schemas.microsoft.com/office/powerpoint/2010/main" val="373187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5</a:t>
            </a:fld>
            <a:endParaRPr lang="en-US"/>
          </a:p>
        </p:txBody>
      </p:sp>
    </p:spTree>
    <p:extLst>
      <p:ext uri="{BB962C8B-B14F-4D97-AF65-F5344CB8AC3E}">
        <p14:creationId xmlns:p14="http://schemas.microsoft.com/office/powerpoint/2010/main" val="170469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13</a:t>
            </a:fld>
            <a:endParaRPr lang="en-US"/>
          </a:p>
        </p:txBody>
      </p:sp>
    </p:spTree>
    <p:extLst>
      <p:ext uri="{BB962C8B-B14F-4D97-AF65-F5344CB8AC3E}">
        <p14:creationId xmlns:p14="http://schemas.microsoft.com/office/powerpoint/2010/main" val="99886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a:latin typeface="Avenir Black" panose="02000503020000020003" pitchFamily="2" charset="0"/>
              </a:rPr>
              <a:t>Co-Conveners:  </a:t>
            </a:r>
          </a:p>
          <a:p>
            <a:pPr>
              <a:spcBef>
                <a:spcPts val="0"/>
              </a:spcBef>
            </a:pPr>
            <a:r>
              <a:rPr lang="en-US" sz="1200" dirty="0">
                <a:latin typeface="Avenir Book" panose="02000503020000020003" pitchFamily="2" charset="0"/>
              </a:rPr>
              <a:t>WASH4Work,  Water Resilience Coalition</a:t>
            </a:r>
          </a:p>
          <a:p>
            <a:pPr>
              <a:spcBef>
                <a:spcPts val="0"/>
              </a:spcBef>
            </a:pPr>
            <a:endParaRPr lang="en-US" sz="1100" b="1" dirty="0">
              <a:latin typeface="Avenir Black" panose="02000503020000020003" pitchFamily="2" charset="0"/>
            </a:endParaRPr>
          </a:p>
          <a:p>
            <a:r>
              <a:rPr lang="en-US" sz="1100" b="1" dirty="0">
                <a:latin typeface="Avenir Black" panose="02000503020000020003" pitchFamily="2" charset="0"/>
              </a:rPr>
              <a:t>Objectives:</a:t>
            </a:r>
          </a:p>
          <a:p>
            <a:pPr>
              <a:buFont typeface="Arial" panose="020B0604020202020204" pitchFamily="34" charset="0"/>
              <a:buChar char="•"/>
            </a:pPr>
            <a:r>
              <a:rPr lang="en-GB" dirty="0">
                <a:latin typeface="Avenir Book" panose="02000503020000020003" pitchFamily="2" charset="0"/>
              </a:rPr>
              <a:t>Develop consensus on new targets for WASH best practice in corporate water stewardship that includes climate resilience.</a:t>
            </a:r>
          </a:p>
          <a:p>
            <a:pPr>
              <a:buFont typeface="Arial" panose="020B0604020202020204" pitchFamily="34" charset="0"/>
              <a:buChar char="•"/>
            </a:pPr>
            <a:r>
              <a:rPr lang="en-GB" dirty="0">
                <a:latin typeface="Avenir Book" panose="02000503020000020003" pitchFamily="2" charset="0"/>
              </a:rPr>
              <a:t>Create a business specific framework and guidance on how to design and implement Resilient WASH strategies into water stewardship action plans - and integrate with global frameworks.</a:t>
            </a:r>
          </a:p>
          <a:p>
            <a:pPr>
              <a:buFont typeface="Arial" panose="020B0604020202020204" pitchFamily="34" charset="0"/>
              <a:buChar char="•"/>
            </a:pPr>
            <a:r>
              <a:rPr lang="en-GB" dirty="0">
                <a:latin typeface="Avenir Book" panose="02000503020000020003" pitchFamily="2" charset="0"/>
              </a:rPr>
              <a:t>Create a database of practical</a:t>
            </a:r>
            <a:r>
              <a:rPr lang="en-GB" u="sng" dirty="0">
                <a:latin typeface="Avenir Book" panose="02000503020000020003" pitchFamily="2" charset="0"/>
              </a:rPr>
              <a:t> </a:t>
            </a:r>
            <a:r>
              <a:rPr lang="en-GB" dirty="0">
                <a:latin typeface="Avenir Book" panose="02000503020000020003" pitchFamily="2" charset="0"/>
              </a:rPr>
              <a:t>solutions for developing and implementing Resilient WASH programming.</a:t>
            </a:r>
          </a:p>
          <a:p>
            <a:pPr>
              <a:buFont typeface="Arial" panose="020B0604020202020204" pitchFamily="34" charset="0"/>
              <a:buChar char="•"/>
            </a:pPr>
            <a:r>
              <a:rPr lang="en-GB" dirty="0">
                <a:latin typeface="Avenir Book" panose="02000503020000020003" pitchFamily="2" charset="0"/>
              </a:rPr>
              <a:t>Produce a position paper outlining a Climate-Resilient WASH Framework for Business to present publicly during the COP27 Climate meetings in November 2022</a:t>
            </a:r>
            <a:endParaRPr lang="en-US" dirty="0">
              <a:latin typeface="Avenir Book" panose="02000503020000020003" pitchFamily="2" charset="0"/>
            </a:endParaRPr>
          </a:p>
          <a:p>
            <a:endParaRPr lang="en-US" dirty="0"/>
          </a:p>
        </p:txBody>
      </p:sp>
      <p:sp>
        <p:nvSpPr>
          <p:cNvPr id="4" name="Slide Number Placeholder 3"/>
          <p:cNvSpPr>
            <a:spLocks noGrp="1"/>
          </p:cNvSpPr>
          <p:nvPr>
            <p:ph type="sldNum" sz="quarter" idx="5"/>
          </p:nvPr>
        </p:nvSpPr>
        <p:spPr/>
        <p:txBody>
          <a:bodyPr/>
          <a:lstStyle/>
          <a:p>
            <a:fld id="{87A30146-5328-9B4C-81FD-C8F169288C1F}" type="slidenum">
              <a:rPr lang="en-US" smtClean="0"/>
              <a:t>17</a:t>
            </a:fld>
            <a:endParaRPr lang="en-US"/>
          </a:p>
        </p:txBody>
      </p:sp>
    </p:spTree>
    <p:extLst>
      <p:ext uri="{BB962C8B-B14F-4D97-AF65-F5344CB8AC3E}">
        <p14:creationId xmlns:p14="http://schemas.microsoft.com/office/powerpoint/2010/main" val="233571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need our suppliers to partner with us if we hope to fulfil our commitments and extend our impact </a:t>
            </a:r>
          </a:p>
        </p:txBody>
      </p:sp>
      <p:sp>
        <p:nvSpPr>
          <p:cNvPr id="4" name="Slide Number Placeholder 3"/>
          <p:cNvSpPr>
            <a:spLocks noGrp="1"/>
          </p:cNvSpPr>
          <p:nvPr>
            <p:ph type="sldNum" sz="quarter" idx="5"/>
          </p:nvPr>
        </p:nvSpPr>
        <p:spPr/>
        <p:txBody>
          <a:bodyPr/>
          <a:lstStyle/>
          <a:p>
            <a:pPr>
              <a:defRPr/>
            </a:pPr>
            <a:fld id="{B71937BF-DD90-4A42-A696-A87EFA3DBD27}" type="slidenum">
              <a:rPr lang="en-US" altLang="en-US" smtClean="0"/>
              <a:pPr>
                <a:defRPr/>
              </a:pPr>
              <a:t>19</a:t>
            </a:fld>
            <a:endParaRPr lang="en-US" altLang="en-US"/>
          </a:p>
        </p:txBody>
      </p:sp>
    </p:spTree>
    <p:extLst>
      <p:ext uri="{BB962C8B-B14F-4D97-AF65-F5344CB8AC3E}">
        <p14:creationId xmlns:p14="http://schemas.microsoft.com/office/powerpoint/2010/main" val="1474608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ヒラギノ角ゴ Pro W3" charset="0"/>
                <a:cs typeface="ヒラギノ角ゴ Pro W3" charset="0"/>
              </a:rPr>
              <a:t>SDG 6 Clean Water &amp; Sanitation</a:t>
            </a:r>
          </a:p>
          <a:p>
            <a:r>
              <a:rPr lang="en-US" sz="1200" b="0" i="0" u="none" strike="noStrike" kern="1200" baseline="0" dirty="0">
                <a:solidFill>
                  <a:schemeClr val="tx1"/>
                </a:solidFill>
                <a:latin typeface="+mn-lt"/>
                <a:ea typeface="ヒラギノ角ゴ Pro W3" charset="0"/>
                <a:cs typeface="ヒラギノ角ゴ Pro W3" charset="0"/>
              </a:rPr>
              <a:t>• Xylem’s innovative solutions solve critical water issues for communities</a:t>
            </a:r>
          </a:p>
          <a:p>
            <a:r>
              <a:rPr lang="en-US" sz="1200" b="0" i="0" u="none" strike="noStrike" kern="1200" baseline="0" dirty="0">
                <a:solidFill>
                  <a:schemeClr val="tx1"/>
                </a:solidFill>
                <a:latin typeface="+mn-lt"/>
                <a:ea typeface="ヒラギノ角ゴ Pro W3" charset="0"/>
                <a:cs typeface="ヒラギノ角ゴ Pro W3" charset="0"/>
              </a:rPr>
              <a:t>around the world, including the millions of people living at the base of the</a:t>
            </a:r>
          </a:p>
          <a:p>
            <a:r>
              <a:rPr lang="en-US" sz="1200" b="0" i="0" u="none" strike="noStrike" kern="1200" baseline="0" dirty="0">
                <a:solidFill>
                  <a:schemeClr val="tx1"/>
                </a:solidFill>
                <a:latin typeface="+mn-lt"/>
                <a:ea typeface="ヒラギノ角ゴ Pro W3" charset="0"/>
                <a:cs typeface="ヒラギノ角ゴ Pro W3" charset="0"/>
              </a:rPr>
              <a:t>global economic pyramid. By developing and bringing to market digital</a:t>
            </a:r>
          </a:p>
          <a:p>
            <a:r>
              <a:rPr lang="en-US" sz="1200" b="0" i="0" u="none" strike="noStrike" kern="1200" baseline="0" dirty="0">
                <a:solidFill>
                  <a:schemeClr val="tx1"/>
                </a:solidFill>
                <a:latin typeface="+mn-lt"/>
                <a:ea typeface="ヒラギノ角ゴ Pro W3" charset="0"/>
                <a:cs typeface="ヒラギノ角ゴ Pro W3" charset="0"/>
              </a:rPr>
              <a:t>technologies in areas such as treatment, water loss and water reuse,</a:t>
            </a:r>
          </a:p>
          <a:p>
            <a:r>
              <a:rPr lang="en-US" sz="1200" b="0" i="0" u="none" strike="noStrike" kern="1200" baseline="0" dirty="0">
                <a:solidFill>
                  <a:schemeClr val="tx1"/>
                </a:solidFill>
                <a:latin typeface="+mn-lt"/>
                <a:ea typeface="ヒラギノ角ゴ Pro W3" charset="0"/>
                <a:cs typeface="ヒラギノ角ゴ Pro W3" charset="0"/>
              </a:rPr>
              <a:t>we benefit the public good by making communities more resilient and</a:t>
            </a:r>
          </a:p>
          <a:p>
            <a:r>
              <a:rPr lang="en-US" sz="1200" b="0" i="0" u="none" strike="noStrike" kern="1200" baseline="0" dirty="0">
                <a:solidFill>
                  <a:schemeClr val="tx1"/>
                </a:solidFill>
                <a:latin typeface="+mn-lt"/>
                <a:ea typeface="ヒラギノ角ゴ Pro W3" charset="0"/>
                <a:cs typeface="ヒラギノ角ゴ Pro W3" charset="0"/>
              </a:rPr>
              <a:t>sustainable. Our holistic watershed management practices create water,</a:t>
            </a:r>
          </a:p>
          <a:p>
            <a:r>
              <a:rPr lang="en-US" sz="1200" b="0" i="0" u="none" strike="noStrike" kern="1200" baseline="0" dirty="0">
                <a:solidFill>
                  <a:schemeClr val="tx1"/>
                </a:solidFill>
                <a:latin typeface="+mn-lt"/>
                <a:ea typeface="ヒラギノ角ゴ Pro W3" charset="0"/>
                <a:cs typeface="ヒラギノ角ゴ Pro W3" charset="0"/>
              </a:rPr>
              <a:t>energy and cost efficiencies that support health and well-being in those</a:t>
            </a:r>
          </a:p>
          <a:p>
            <a:r>
              <a:rPr lang="en-US" sz="1200" b="0" i="0" u="none" strike="noStrike" kern="1200" baseline="0" dirty="0">
                <a:solidFill>
                  <a:schemeClr val="tx1"/>
                </a:solidFill>
                <a:latin typeface="+mn-lt"/>
                <a:ea typeface="ヒラギノ角ゴ Pro W3" charset="0"/>
                <a:cs typeface="ヒラギノ角ゴ Pro W3" charset="0"/>
              </a:rPr>
              <a:t>communities that are in greatest need.</a:t>
            </a:r>
          </a:p>
          <a:p>
            <a:r>
              <a:rPr lang="en-US" sz="1200" b="0" i="0" u="none" strike="noStrike" kern="1200" baseline="0" dirty="0">
                <a:solidFill>
                  <a:schemeClr val="tx1"/>
                </a:solidFill>
                <a:latin typeface="+mn-lt"/>
                <a:ea typeface="ヒラギノ角ゴ Pro W3" charset="0"/>
                <a:cs typeface="ヒラギノ角ゴ Pro W3" charset="0"/>
              </a:rPr>
              <a:t>• Our corporate social responsibility programs, including Watermark, in</a:t>
            </a:r>
          </a:p>
          <a:p>
            <a:r>
              <a:rPr lang="en-US" sz="1200" b="0" i="0" u="none" strike="noStrike" kern="1200" baseline="0" dirty="0">
                <a:solidFill>
                  <a:schemeClr val="tx1"/>
                </a:solidFill>
                <a:latin typeface="+mn-lt"/>
                <a:ea typeface="ヒラギノ角ゴ Pro W3" charset="0"/>
                <a:cs typeface="ヒラギノ角ゴ Pro W3" charset="0"/>
              </a:rPr>
              <a:t>collaboration with its non-profit partners, work to make sanitation and</a:t>
            </a:r>
          </a:p>
          <a:p>
            <a:r>
              <a:rPr lang="en-US" sz="1200" b="0" i="0" u="none" strike="noStrike" kern="1200" baseline="0" dirty="0">
                <a:solidFill>
                  <a:schemeClr val="tx1"/>
                </a:solidFill>
                <a:latin typeface="+mn-lt"/>
                <a:ea typeface="ヒラギノ角ゴ Pro W3" charset="0"/>
                <a:cs typeface="ヒラギノ角ゴ Pro W3" charset="0"/>
              </a:rPr>
              <a:t>safe affordable drinking water accessible to all by restoring water-related</a:t>
            </a:r>
          </a:p>
          <a:p>
            <a:r>
              <a:rPr lang="en-US" sz="1200" b="0" i="0" u="none" strike="noStrike" kern="1200" baseline="0" dirty="0">
                <a:solidFill>
                  <a:schemeClr val="tx1"/>
                </a:solidFill>
                <a:latin typeface="+mn-lt"/>
                <a:ea typeface="ヒラギノ角ゴ Pro W3" charset="0"/>
                <a:cs typeface="ヒラギノ角ゴ Pro W3" charset="0"/>
              </a:rPr>
              <a:t>ecosystems and protecting them for future generations.</a:t>
            </a:r>
          </a:p>
          <a:p>
            <a:r>
              <a:rPr lang="en-US" sz="1200" b="0" i="0" u="none" strike="noStrike" kern="1200" baseline="0" dirty="0">
                <a:solidFill>
                  <a:schemeClr val="tx1"/>
                </a:solidFill>
                <a:latin typeface="+mn-lt"/>
                <a:ea typeface="ヒラギノ角ゴ Pro W3" charset="0"/>
                <a:cs typeface="ヒラギノ角ゴ Pro W3" charset="0"/>
              </a:rPr>
              <a:t>• We help our customers improve water quality by reducing pollution,</a:t>
            </a:r>
          </a:p>
          <a:p>
            <a:r>
              <a:rPr lang="en-US" sz="1200" b="0" i="0" u="none" strike="noStrike" kern="1200" baseline="0" dirty="0">
                <a:solidFill>
                  <a:schemeClr val="tx1"/>
                </a:solidFill>
                <a:latin typeface="+mn-lt"/>
                <a:ea typeface="ヒラギノ角ゴ Pro W3" charset="0"/>
                <a:cs typeface="ヒラギノ角ゴ Pro W3" charset="0"/>
              </a:rPr>
              <a:t>reducing the proportion of untreated wastewater and substantially</a:t>
            </a:r>
          </a:p>
          <a:p>
            <a:r>
              <a:rPr lang="en-US" sz="1200" b="0" i="0" u="none" strike="noStrike" kern="1200" baseline="0" dirty="0">
                <a:solidFill>
                  <a:schemeClr val="tx1"/>
                </a:solidFill>
                <a:latin typeface="+mn-lt"/>
                <a:ea typeface="ヒラギノ角ゴ Pro W3" charset="0"/>
                <a:cs typeface="ヒラギノ角ゴ Pro W3" charset="0"/>
              </a:rPr>
              <a:t>increasing recycling and safe water reuse globally.</a:t>
            </a:r>
          </a:p>
          <a:p>
            <a:r>
              <a:rPr lang="en-US" sz="1200" b="0" i="0" u="none" strike="noStrike" kern="1200" baseline="0" dirty="0">
                <a:solidFill>
                  <a:schemeClr val="tx1"/>
                </a:solidFill>
                <a:latin typeface="+mn-lt"/>
                <a:ea typeface="ヒラギノ角ゴ Pro W3" charset="0"/>
                <a:cs typeface="ヒラギノ角ゴ Pro W3" charset="0"/>
              </a:rPr>
              <a:t>• Based on company estimates,</a:t>
            </a:r>
            <a:r>
              <a:rPr lang="en-CH" sz="1200" b="0" i="0" u="none" strike="noStrike" kern="1200" baseline="0" dirty="0">
                <a:solidFill>
                  <a:schemeClr val="tx1"/>
                </a:solidFill>
                <a:latin typeface="+mn-lt"/>
                <a:ea typeface="ヒラギノ角ゴ Pro W3" charset="0"/>
                <a:cs typeface="ヒラギノ角ゴ Pro W3" charset="0"/>
              </a:rPr>
              <a:t> </a:t>
            </a:r>
            <a:r>
              <a:rPr lang="en-US" sz="1200" b="0" i="0" u="none" strike="noStrike" kern="1200" baseline="0" dirty="0">
                <a:solidFill>
                  <a:schemeClr val="tx1"/>
                </a:solidFill>
                <a:latin typeface="+mn-lt"/>
                <a:ea typeface="ヒラギノ角ゴ Pro W3" charset="0"/>
                <a:cs typeface="ヒラギノ角ゴ Pro W3" charset="0"/>
              </a:rPr>
              <a:t>approximately 90 percent of Xylem revenue</a:t>
            </a:r>
          </a:p>
          <a:p>
            <a:r>
              <a:rPr lang="en-US" sz="1200" b="0" i="0" u="none" strike="noStrike" kern="1200" baseline="0" dirty="0">
                <a:solidFill>
                  <a:schemeClr val="tx1"/>
                </a:solidFill>
                <a:latin typeface="+mn-lt"/>
                <a:ea typeface="ヒラギノ角ゴ Pro W3" charset="0"/>
                <a:cs typeface="ヒラギノ角ゴ Pro W3" charset="0"/>
              </a:rPr>
              <a:t>addresses SDG 6.</a:t>
            </a:r>
            <a:endParaRPr lang="en-CH" sz="1200" b="0" i="0" u="none" strike="noStrike" kern="1200" baseline="0" dirty="0">
              <a:solidFill>
                <a:schemeClr val="tx1"/>
              </a:solidFill>
              <a:latin typeface="+mn-lt"/>
              <a:ea typeface="ヒラギノ角ゴ Pro W3" charset="0"/>
              <a:cs typeface="ヒラギノ角ゴ Pro W3" charset="0"/>
            </a:endParaRPr>
          </a:p>
          <a:p>
            <a:r>
              <a:rPr lang="en-CH" sz="1200" b="0" i="0" u="none" strike="noStrike" kern="1200" baseline="0" dirty="0">
                <a:solidFill>
                  <a:schemeClr val="tx1"/>
                </a:solidFill>
                <a:latin typeface="+mn-lt"/>
                <a:ea typeface="ヒラギノ角ゴ Pro W3" charset="0"/>
              </a:rPr>
              <a:t>This is why we are uniquely positioned to addressing WASH and SDG no. 6</a:t>
            </a:r>
            <a:endParaRPr lang="en-US" dirty="0"/>
          </a:p>
        </p:txBody>
      </p:sp>
      <p:sp>
        <p:nvSpPr>
          <p:cNvPr id="4" name="Slide Number Placeholder 3"/>
          <p:cNvSpPr>
            <a:spLocks noGrp="1"/>
          </p:cNvSpPr>
          <p:nvPr>
            <p:ph type="sldNum" sz="quarter" idx="10"/>
          </p:nvPr>
        </p:nvSpPr>
        <p:spPr/>
        <p:txBody>
          <a:bodyPr/>
          <a:lstStyle/>
          <a:p>
            <a:pPr>
              <a:defRPr/>
            </a:pPr>
            <a:fld id="{B71937BF-DD90-4A42-A696-A87EFA3DBD27}" type="slidenum">
              <a:rPr lang="en-US" altLang="en-US" smtClean="0"/>
              <a:pPr>
                <a:defRPr/>
              </a:pPr>
              <a:t>20</a:t>
            </a:fld>
            <a:endParaRPr lang="en-US" altLang="en-US"/>
          </a:p>
        </p:txBody>
      </p:sp>
    </p:spTree>
    <p:extLst>
      <p:ext uri="{BB962C8B-B14F-4D97-AF65-F5344CB8AC3E}">
        <p14:creationId xmlns:p14="http://schemas.microsoft.com/office/powerpoint/2010/main" val="10542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11/28/2022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6194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11/28/2022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094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11/28/2022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4799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5724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Flama" pitchFamily="50" charset="0"/>
              <a:ea typeface="+mj-ea"/>
              <a:cs typeface="+mj-cs"/>
              <a:sym typeface="Flama" pitchFamily="50"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346712"/>
            <a:ext cx="11082528" cy="384721"/>
          </a:xfrm>
        </p:spPr>
        <p:txBody>
          <a:bodyPr vert="horz" wrap="square" lIns="0" tIns="0" rIns="0" bIns="0" rtlCol="0" anchor="t"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766857"/>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41597"/>
            <a:ext cx="325501" cy="123111"/>
          </a:xfrm>
          <a:prstGeom prst="rect">
            <a:avLst/>
          </a:prstGeom>
          <a:noFill/>
          <a:ln w="9525" algn="ctr">
            <a:noFill/>
            <a:miter lim="800000"/>
            <a:headEnd/>
            <a:tailEnd/>
          </a:ln>
          <a:effectLst/>
        </p:spPr>
        <p:txBody>
          <a:bodyPr wrap="square" lIns="0" tIns="0" rIns="0" bIns="0" anchor="b">
            <a:spAutoFit/>
          </a:bodyPr>
          <a:lstStyle/>
          <a:p>
            <a:pPr lvl="0" algn="r" defTabSz="610744" fontAlgn="auto">
              <a:spcBef>
                <a:spcPts val="0"/>
              </a:spcBef>
              <a:spcAft>
                <a:spcPts val="0"/>
              </a:spcAft>
            </a:pPr>
            <a:fld id="{4ABDCABE-3F10-B64C-92F1-862014417034}" type="slidenum">
              <a:rPr lang="en-US" sz="800" b="1" smtClean="0">
                <a:solidFill>
                  <a:schemeClr val="accent1"/>
                </a:solidFill>
                <a:cs typeface="Arial" panose="020B0604020202020204" pitchFamily="34" charset="0"/>
              </a:rPr>
              <a:pPr lvl="0" algn="r" defTabSz="610744" fontAlgn="auto">
                <a:spcBef>
                  <a:spcPts val="0"/>
                </a:spcBef>
                <a:spcAft>
                  <a:spcPts val="0"/>
                </a:spcAft>
              </a:pPr>
              <a:t>‹#›</a:t>
            </a:fld>
            <a:endParaRPr lang="en-US" sz="800" b="1">
              <a:solidFill>
                <a:schemeClr val="accent1"/>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2160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552527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vider Xyl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296" y="2514604"/>
            <a:ext cx="10363200" cy="1362075"/>
          </a:xfrm>
        </p:spPr>
        <p:txBody>
          <a:bodyPr rtlCol="0" anchor="t">
            <a:noAutofit/>
          </a:bodyPr>
          <a:lstStyle>
            <a:lvl1pPr>
              <a:lnSpc>
                <a:spcPts val="6500"/>
              </a:lnSpc>
              <a:defRPr lang="en-US" sz="4600" b="0" dirty="0">
                <a:solidFill>
                  <a:schemeClr val="bg1"/>
                </a:solidFill>
              </a:defRPr>
            </a:lvl1pPr>
          </a:lstStyle>
          <a:p>
            <a:pPr lvl="0"/>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solidFill>
                  <a:schemeClr val="bg1"/>
                </a:solidFill>
              </a:defRPr>
            </a:lvl1pPr>
          </a:lstStyle>
          <a:p>
            <a:pPr>
              <a:defRPr/>
            </a:pPr>
            <a:fld id="{0B794A29-044F-E14A-A963-CC3F05D56890}" type="slidenum">
              <a:rPr lang="en-US" altLang="en-US"/>
              <a:pPr>
                <a:defRPr/>
              </a:pPr>
              <a:t>‹#›</a:t>
            </a:fld>
            <a:endParaRPr lang="en-US" altLang="en-US"/>
          </a:p>
        </p:txBody>
      </p:sp>
      <p:pic>
        <p:nvPicPr>
          <p:cNvPr id="5" name="Picture 4" descr="logo title blue.png"/>
          <p:cNvPicPr>
            <a:picLocks noChangeAspect="1"/>
          </p:cNvPicPr>
          <p:nvPr userDrawn="1"/>
        </p:nvPicPr>
        <p:blipFill>
          <a:blip r:embed="rId3"/>
          <a:stretch>
            <a:fillRect/>
          </a:stretch>
        </p:blipFill>
        <p:spPr>
          <a:xfrm>
            <a:off x="458437" y="502921"/>
            <a:ext cx="2085859" cy="746979"/>
          </a:xfrm>
          <a:prstGeom prst="rect">
            <a:avLst/>
          </a:prstGeom>
        </p:spPr>
      </p:pic>
    </p:spTree>
    <p:extLst>
      <p:ext uri="{BB962C8B-B14F-4D97-AF65-F5344CB8AC3E}">
        <p14:creationId xmlns:p14="http://schemas.microsoft.com/office/powerpoint/2010/main" val="1259826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Xyl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4114799"/>
            <a:ext cx="12192000" cy="2743200"/>
          </a:xfrm>
          <a:solidFill>
            <a:srgbClr val="0089B1"/>
          </a:solidFill>
          <a:ln>
            <a:noFill/>
          </a:ln>
        </p:spPr>
        <p:txBody>
          <a:bodyPr rtlCol="0">
            <a:normAutofit/>
          </a:bodyPr>
          <a:lstStyle>
            <a:lvl1pPr>
              <a:defRPr>
                <a:solidFill>
                  <a:srgbClr val="FFFFFF"/>
                </a:solidFill>
              </a:defRPr>
            </a:lvl1pPr>
          </a:lstStyle>
          <a:p>
            <a:pPr lvl="0"/>
            <a:r>
              <a:rPr lang="en-US" noProof="0"/>
              <a:t>Click icon to add picture</a:t>
            </a:r>
            <a:endParaRPr lang="en-US" noProof="0" dirty="0"/>
          </a:p>
        </p:txBody>
      </p:sp>
      <p:sp>
        <p:nvSpPr>
          <p:cNvPr id="2" name="Title 1"/>
          <p:cNvSpPr>
            <a:spLocks noGrp="1"/>
          </p:cNvSpPr>
          <p:nvPr>
            <p:ph type="ctrTitle"/>
          </p:nvPr>
        </p:nvSpPr>
        <p:spPr>
          <a:xfrm>
            <a:off x="463296" y="1658680"/>
            <a:ext cx="10826495" cy="1456661"/>
          </a:xfrm>
        </p:spPr>
        <p:txBody>
          <a:bodyPr/>
          <a:lstStyle>
            <a:lvl1pPr>
              <a:lnSpc>
                <a:spcPts val="5000"/>
              </a:lnSpc>
              <a:defRPr sz="4600"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63296" y="3749042"/>
            <a:ext cx="5632704" cy="422029"/>
          </a:xfrm>
        </p:spPr>
        <p:txBody>
          <a:bodyPr/>
          <a:lstStyle>
            <a:lvl1pPr marL="0" indent="0" algn="l">
              <a:buNone/>
              <a:defRPr sz="1400" cap="all">
                <a:solidFill>
                  <a:srgbClr val="FFFFFF"/>
                </a:solidFill>
              </a:defRPr>
            </a:lvl1pPr>
            <a:lvl2pPr marL="609458" indent="0" algn="ctr">
              <a:buNone/>
              <a:defRPr>
                <a:solidFill>
                  <a:schemeClr val="tx1">
                    <a:tint val="75000"/>
                  </a:schemeClr>
                </a:solidFill>
              </a:defRPr>
            </a:lvl2pPr>
            <a:lvl3pPr marL="1218915" indent="0" algn="ctr">
              <a:buNone/>
              <a:defRPr>
                <a:solidFill>
                  <a:schemeClr val="tx1">
                    <a:tint val="75000"/>
                  </a:schemeClr>
                </a:solidFill>
              </a:defRPr>
            </a:lvl3pPr>
            <a:lvl4pPr marL="1828373" indent="0" algn="ctr">
              <a:buNone/>
              <a:defRPr>
                <a:solidFill>
                  <a:schemeClr val="tx1">
                    <a:tint val="75000"/>
                  </a:schemeClr>
                </a:solidFill>
              </a:defRPr>
            </a:lvl4pPr>
            <a:lvl5pPr marL="2437830" indent="0" algn="ctr">
              <a:buNone/>
              <a:defRPr>
                <a:solidFill>
                  <a:schemeClr val="tx1">
                    <a:tint val="75000"/>
                  </a:schemeClr>
                </a:solidFill>
              </a:defRPr>
            </a:lvl5pPr>
            <a:lvl6pPr marL="3047289" indent="0" algn="ctr">
              <a:buNone/>
              <a:defRPr>
                <a:solidFill>
                  <a:schemeClr val="tx1">
                    <a:tint val="75000"/>
                  </a:schemeClr>
                </a:solidFill>
              </a:defRPr>
            </a:lvl6pPr>
            <a:lvl7pPr marL="3656747" indent="0" algn="ctr">
              <a:buNone/>
              <a:defRPr>
                <a:solidFill>
                  <a:schemeClr val="tx1">
                    <a:tint val="75000"/>
                  </a:schemeClr>
                </a:solidFill>
              </a:defRPr>
            </a:lvl7pPr>
            <a:lvl8pPr marL="4266204" indent="0" algn="ctr">
              <a:buNone/>
              <a:defRPr>
                <a:solidFill>
                  <a:schemeClr val="tx1">
                    <a:tint val="75000"/>
                  </a:schemeClr>
                </a:solidFill>
              </a:defRPr>
            </a:lvl8pPr>
            <a:lvl9pPr marL="4875662" indent="0" algn="ctr">
              <a:buNone/>
              <a:defRPr>
                <a:solidFill>
                  <a:schemeClr val="tx1">
                    <a:tint val="75000"/>
                  </a:schemeClr>
                </a:solidFill>
              </a:defRPr>
            </a:lvl9pPr>
          </a:lstStyle>
          <a:p>
            <a:r>
              <a:rPr lang="en-US"/>
              <a:t>Click to edit Master subtitle style</a:t>
            </a:r>
            <a:endParaRPr lang="en-US" dirty="0"/>
          </a:p>
        </p:txBody>
      </p:sp>
      <p:sp>
        <p:nvSpPr>
          <p:cNvPr id="13" name="Content Placeholder 12"/>
          <p:cNvSpPr>
            <a:spLocks noGrp="1"/>
          </p:cNvSpPr>
          <p:nvPr>
            <p:ph sz="quarter" idx="11"/>
          </p:nvPr>
        </p:nvSpPr>
        <p:spPr>
          <a:xfrm>
            <a:off x="463296" y="234708"/>
            <a:ext cx="4233333" cy="390525"/>
          </a:xfrm>
        </p:spPr>
        <p:txBody>
          <a:bodyPr/>
          <a:lstStyle>
            <a:lvl1pPr>
              <a:defRPr sz="1400">
                <a:solidFill>
                  <a:schemeClr val="tx1"/>
                </a:solidFill>
              </a:defRPr>
            </a:lvl1pPr>
            <a:lvl2pPr>
              <a:defRPr sz="1866">
                <a:solidFill>
                  <a:schemeClr val="tx1"/>
                </a:solidFill>
              </a:defRPr>
            </a:lvl2pPr>
            <a:lvl3pPr>
              <a:defRPr sz="1866">
                <a:solidFill>
                  <a:schemeClr val="tx1"/>
                </a:solidFill>
              </a:defRPr>
            </a:lvl3pPr>
            <a:lvl4pPr>
              <a:defRPr sz="1866">
                <a:solidFill>
                  <a:schemeClr val="tx1"/>
                </a:solidFill>
              </a:defRPr>
            </a:lvl4pPr>
            <a:lvl5pPr>
              <a:defRPr sz="1866">
                <a:solidFill>
                  <a:schemeClr val="tx1"/>
                </a:solidFill>
              </a:defRPr>
            </a:lvl5pPr>
          </a:lstStyle>
          <a:p>
            <a:pPr lvl="0"/>
            <a:r>
              <a:rPr lang="en-US"/>
              <a:t>Click to edit Master text styles</a:t>
            </a:r>
          </a:p>
        </p:txBody>
      </p:sp>
      <p:pic>
        <p:nvPicPr>
          <p:cNvPr id="7" name="Picture 6" descr="logo title blue.png"/>
          <p:cNvPicPr>
            <a:picLocks noChangeAspect="1"/>
          </p:cNvPicPr>
          <p:nvPr userDrawn="1"/>
        </p:nvPicPr>
        <p:blipFill>
          <a:blip r:embed="rId3"/>
          <a:stretch>
            <a:fillRect/>
          </a:stretch>
        </p:blipFill>
        <p:spPr>
          <a:xfrm>
            <a:off x="9638027" y="502921"/>
            <a:ext cx="2085859" cy="746979"/>
          </a:xfrm>
          <a:prstGeom prst="rect">
            <a:avLst/>
          </a:prstGeom>
        </p:spPr>
      </p:pic>
    </p:spTree>
    <p:extLst>
      <p:ext uri="{BB962C8B-B14F-4D97-AF65-F5344CB8AC3E}">
        <p14:creationId xmlns:p14="http://schemas.microsoft.com/office/powerpoint/2010/main" val="20451991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Title Only">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1"/>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2" name="Object 11"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11" name="Rectangle 10" hidden="1"/>
          <p:cNvSpPr/>
          <p:nvPr userDrawn="1">
            <p:custDataLst>
              <p:tags r:id="rId2"/>
            </p:custDataLst>
          </p:nvPr>
        </p:nvSpPr>
        <p:spPr>
          <a:xfrm>
            <a:off x="0" y="0"/>
            <a:ext cx="158791"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0">
              <a:lnSpc>
                <a:spcPts val="2900"/>
              </a:lnSpc>
              <a:spcBef>
                <a:spcPct val="0"/>
              </a:spcBef>
              <a:spcAft>
                <a:spcPct val="0"/>
              </a:spcAft>
            </a:pPr>
            <a:endParaRPr lang="en-US" sz="2800" b="0" i="0" baseline="0" dirty="0">
              <a:latin typeface="Arial"/>
              <a:ea typeface="ヒラギノ角ゴ Pro W3"/>
              <a:cs typeface="Arial"/>
              <a:sym typeface="Arial"/>
            </a:endParaRPr>
          </a:p>
        </p:txBody>
      </p:sp>
      <p:sp>
        <p:nvSpPr>
          <p:cNvPr id="2" name="Title 1"/>
          <p:cNvSpPr>
            <a:spLocks noGrp="1"/>
          </p:cNvSpPr>
          <p:nvPr>
            <p:ph type="title"/>
          </p:nvPr>
        </p:nvSpPr>
        <p:spPr>
          <a:xfrm>
            <a:off x="457319" y="1"/>
            <a:ext cx="11274186" cy="989013"/>
          </a:xfrm>
        </p:spPr>
        <p:txBody>
          <a:bodyPr/>
          <a:lstStyle>
            <a:lvl1pPr>
              <a:defRPr>
                <a:solidFill>
                  <a:schemeClr val="bg2"/>
                </a:solidFill>
              </a:defRPr>
            </a:lvl1pPr>
          </a:lstStyle>
          <a:p>
            <a:r>
              <a:rPr lang="en-US"/>
              <a:t>Click to edit Master title style</a:t>
            </a:r>
            <a:endParaRPr lang="en-US" dirty="0"/>
          </a:p>
        </p:txBody>
      </p:sp>
      <p:sp>
        <p:nvSpPr>
          <p:cNvPr id="4" name="Slide Number Placeholder 5"/>
          <p:cNvSpPr>
            <a:spLocks noGrp="1"/>
          </p:cNvSpPr>
          <p:nvPr>
            <p:ph type="sldNum" sz="quarter" idx="10"/>
          </p:nvPr>
        </p:nvSpPr>
        <p:spPr>
          <a:xfrm>
            <a:off x="457319" y="6545234"/>
            <a:ext cx="952748" cy="312766"/>
          </a:xfrm>
        </p:spPr>
        <p:txBody>
          <a:bodyPr/>
          <a:lstStyle>
            <a:lvl1pPr>
              <a:defRPr/>
            </a:lvl1pPr>
          </a:lstStyle>
          <a:p>
            <a:pPr>
              <a:defRPr/>
            </a:pPr>
            <a:fld id="{F1E9BC33-2470-E74D-8B2C-3018BEDBEC8C}" type="slidenum">
              <a:rPr lang="en-US" altLang="en-US"/>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6"/>
          <a:srcRect l="6633"/>
          <a:stretch/>
        </p:blipFill>
        <p:spPr>
          <a:xfrm>
            <a:off x="789478" y="6099659"/>
            <a:ext cx="11113522" cy="647700"/>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7"/>
          <a:stretch>
            <a:fillRect/>
          </a:stretch>
        </p:blipFill>
        <p:spPr>
          <a:xfrm>
            <a:off x="10531043" y="6263439"/>
            <a:ext cx="1371957" cy="483920"/>
          </a:xfrm>
          <a:prstGeom prst="rect">
            <a:avLst/>
          </a:prstGeom>
        </p:spPr>
      </p:pic>
      <p:sp>
        <p:nvSpPr>
          <p:cNvPr id="7" name="TextBox 3">
            <a:extLst>
              <a:ext uri="{FF2B5EF4-FFF2-40B4-BE49-F238E27FC236}">
                <a16:creationId xmlns:a16="http://schemas.microsoft.com/office/drawing/2014/main" id="{697E240B-4177-0540-8C18-F66BFD0E1104}"/>
              </a:ext>
            </a:extLst>
          </p:cNvPr>
          <p:cNvSpPr txBox="1"/>
          <p:nvPr userDrawn="1"/>
        </p:nvSpPr>
        <p:spPr>
          <a:xfrm>
            <a:off x="4573128" y="6437920"/>
            <a:ext cx="3045745" cy="310896"/>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XYLEM PROPRIETARY / CONFIDENTIAL</a:t>
            </a:r>
          </a:p>
        </p:txBody>
      </p:sp>
      <p:sp>
        <p:nvSpPr>
          <p:cNvPr id="8" name="Text Placeholder 7"/>
          <p:cNvSpPr>
            <a:spLocks noGrp="1"/>
          </p:cNvSpPr>
          <p:nvPr>
            <p:ph type="body" sz="quarter" idx="11"/>
          </p:nvPr>
        </p:nvSpPr>
        <p:spPr>
          <a:xfrm>
            <a:off x="457319" y="6118225"/>
            <a:ext cx="9713797" cy="38735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p:txBody>
      </p:sp>
      <p:sp>
        <p:nvSpPr>
          <p:cNvPr id="10" name="Text Placeholder 9"/>
          <p:cNvSpPr>
            <a:spLocks noGrp="1"/>
          </p:cNvSpPr>
          <p:nvPr>
            <p:ph type="body" sz="quarter" idx="12"/>
          </p:nvPr>
        </p:nvSpPr>
        <p:spPr>
          <a:xfrm>
            <a:off x="457319" y="1276351"/>
            <a:ext cx="11274186" cy="4692650"/>
          </a:xfrm>
        </p:spPr>
        <p:txBody>
          <a:bodyPr/>
          <a:lstStyle>
            <a:lvl1pPr marL="342900" indent="-342900">
              <a:buFont typeface="Arial" panose="020B0604020202020204" pitchFamily="34" charset="0"/>
              <a:buChar char="•"/>
              <a:defRPr sz="2000"/>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67863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Xylem (photo)">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63296" y="1600200"/>
            <a:ext cx="11277598" cy="469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4FF9FE7-F917-804D-97B0-E22942320C40}" type="slidenum">
              <a:rPr lang="en-US" altLang="en-US"/>
              <a:pPr>
                <a:defRPr/>
              </a:pPr>
              <a:t>‹#›</a:t>
            </a:fld>
            <a:endParaRPr lang="en-US" altLang="en-US"/>
          </a:p>
        </p:txBody>
      </p:sp>
    </p:spTree>
    <p:extLst>
      <p:ext uri="{BB962C8B-B14F-4D97-AF65-F5344CB8AC3E}">
        <p14:creationId xmlns:p14="http://schemas.microsoft.com/office/powerpoint/2010/main" val="52350314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Xylem (photo)">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63297" y="1600200"/>
            <a:ext cx="6254913" cy="469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3"/>
          </p:nvPr>
        </p:nvSpPr>
        <p:spPr>
          <a:xfrm>
            <a:off x="7168895" y="1600204"/>
            <a:ext cx="4572000" cy="3778873"/>
          </a:xfrm>
          <a:solidFill>
            <a:schemeClr val="bg2">
              <a:lumMod val="20000"/>
              <a:lumOff val="80000"/>
            </a:schemeClr>
          </a:solidFill>
        </p:spPr>
        <p:txBody>
          <a:bodyPr rtlCol="0">
            <a:normAutofit/>
          </a:bodyPr>
          <a:lstStyle/>
          <a:p>
            <a:pPr lvl="0"/>
            <a:r>
              <a:rPr lang="en-US" noProof="0"/>
              <a:t>Click icon to add picture</a:t>
            </a:r>
          </a:p>
        </p:txBody>
      </p:sp>
      <p:sp>
        <p:nvSpPr>
          <p:cNvPr id="6" name="Slide Number Placeholder 5"/>
          <p:cNvSpPr>
            <a:spLocks noGrp="1"/>
          </p:cNvSpPr>
          <p:nvPr>
            <p:ph type="sldNum" sz="quarter" idx="14"/>
          </p:nvPr>
        </p:nvSpPr>
        <p:spPr/>
        <p:txBody>
          <a:bodyPr/>
          <a:lstStyle>
            <a:lvl1pPr>
              <a:defRPr/>
            </a:lvl1pPr>
          </a:lstStyle>
          <a:p>
            <a:pPr>
              <a:defRPr/>
            </a:pPr>
            <a:fld id="{2B9A8D85-29EA-4B4B-A883-F0DEF9497F32}" type="slidenum">
              <a:rPr lang="en-US" altLang="en-US"/>
              <a:pPr>
                <a:defRPr/>
              </a:pPr>
              <a:t>‹#›</a:t>
            </a:fld>
            <a:endParaRPr lang="en-US" altLang="en-US"/>
          </a:p>
        </p:txBody>
      </p:sp>
    </p:spTree>
    <p:extLst>
      <p:ext uri="{BB962C8B-B14F-4D97-AF65-F5344CB8AC3E}">
        <p14:creationId xmlns:p14="http://schemas.microsoft.com/office/powerpoint/2010/main" val="27682264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Xylem (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F1E9BC33-2470-E74D-8B2C-3018BEDBEC8C}" type="slidenum">
              <a:rPr lang="en-US" altLang="en-US"/>
              <a:pPr>
                <a:defRPr/>
              </a:pPr>
              <a:t>‹#›</a:t>
            </a:fld>
            <a:endParaRPr lang="en-US" altLang="en-US"/>
          </a:p>
        </p:txBody>
      </p:sp>
    </p:spTree>
    <p:extLst>
      <p:ext uri="{BB962C8B-B14F-4D97-AF65-F5344CB8AC3E}">
        <p14:creationId xmlns:p14="http://schemas.microsoft.com/office/powerpoint/2010/main" val="128696619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11/28/2022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922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11/28/2022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834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11/28/2022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2684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11/28/2022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606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11/28/2022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619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11/28/2022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850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11/28/2022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2018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11/28/2022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86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11/28/2022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7830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4" r:id="rId12"/>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63671" y="1"/>
            <a:ext cx="8703354"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63671" y="1600200"/>
            <a:ext cx="11277362"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63671" y="6403976"/>
            <a:ext cx="952748" cy="454025"/>
          </a:xfrm>
          <a:prstGeom prst="rect">
            <a:avLst/>
          </a:prstGeom>
        </p:spPr>
        <p:txBody>
          <a:bodyPr vert="horz" wrap="square" lIns="0" tIns="0" rIns="0" bIns="0" numCol="1" anchor="ctr" anchorCtr="0" compatLnSpc="1">
            <a:prstTxWarp prst="textNoShape">
              <a:avLst/>
            </a:prstTxWarp>
          </a:bodyPr>
          <a:lstStyle>
            <a:lvl1pPr eaLnBrk="1" hangingPunct="1">
              <a:defRPr sz="1200"/>
            </a:lvl1pPr>
          </a:lstStyle>
          <a:p>
            <a:pPr>
              <a:defRPr/>
            </a:pPr>
            <a:fld id="{9F7766CE-0A70-654D-80AC-6AFE8957A8DF}" type="slidenum">
              <a:rPr lang="en-US" altLang="en-US"/>
              <a:pPr>
                <a:defRPr/>
              </a:pPr>
              <a:t>‹#›</a:t>
            </a:fld>
            <a:endParaRPr lang="en-US" altLang="en-US"/>
          </a:p>
        </p:txBody>
      </p:sp>
      <p:pic>
        <p:nvPicPr>
          <p:cNvPr id="7" name="Picture 6" descr="logo title blue.png"/>
          <p:cNvPicPr>
            <a:picLocks noChangeAspect="1"/>
          </p:cNvPicPr>
          <p:nvPr userDrawn="1"/>
        </p:nvPicPr>
        <p:blipFill>
          <a:blip r:embed="rId4"/>
          <a:stretch>
            <a:fillRect/>
          </a:stretch>
        </p:blipFill>
        <p:spPr>
          <a:xfrm>
            <a:off x="10672556" y="6348829"/>
            <a:ext cx="1064611" cy="381254"/>
          </a:xfrm>
          <a:prstGeom prst="rect">
            <a:avLst/>
          </a:prstGeom>
        </p:spPr>
      </p:pic>
    </p:spTree>
  </p:cSld>
  <p:clrMap bg1="lt1" tx1="dk1" bg2="lt2" tx2="dk2" accent1="accent1" accent2="accent2" accent3="accent3" accent4="accent4" accent5="accent5" accent6="accent6" hlink="hlink" folHlink="folHlink"/>
  <p:sldLayoutIdLst>
    <p:sldLayoutId id="2147486306" r:id="rId1"/>
    <p:sldLayoutId id="2147486298" r:id="rId2"/>
  </p:sldLayoutIdLst>
  <p:hf hdr="0" ftr="0" dt="0"/>
  <p:txStyles>
    <p:titleStyle>
      <a:lvl1pPr algn="l" defTabSz="608013" rtl="0" eaLnBrk="0" fontAlgn="base" hangingPunct="0">
        <a:lnSpc>
          <a:spcPts val="2900"/>
        </a:lnSpc>
        <a:spcBef>
          <a:spcPct val="0"/>
        </a:spcBef>
        <a:spcAft>
          <a:spcPct val="0"/>
        </a:spcAft>
        <a:defRPr sz="2800" kern="1200">
          <a:solidFill>
            <a:schemeClr val="bg1"/>
          </a:solidFill>
          <a:latin typeface="Arial"/>
          <a:ea typeface="ヒラギノ角ゴ Pro W3" charset="0"/>
          <a:cs typeface="Arial"/>
        </a:defRPr>
      </a:lvl1pPr>
      <a:lvl2pPr algn="l" defTabSz="608013" rtl="0" eaLnBrk="0" fontAlgn="base" hangingPunct="0">
        <a:lnSpc>
          <a:spcPts val="2900"/>
        </a:lnSpc>
        <a:spcBef>
          <a:spcPct val="0"/>
        </a:spcBef>
        <a:spcAft>
          <a:spcPct val="0"/>
        </a:spcAft>
        <a:defRPr sz="2800">
          <a:solidFill>
            <a:schemeClr val="bg1"/>
          </a:solidFill>
          <a:latin typeface="Arial" pitchFamily="34" charset="0"/>
          <a:ea typeface="ヒラギノ角ゴ Pro W3" charset="0"/>
          <a:cs typeface="Arial" pitchFamily="34" charset="0"/>
        </a:defRPr>
      </a:lvl2pPr>
      <a:lvl3pPr algn="l" defTabSz="608013" rtl="0" eaLnBrk="0" fontAlgn="base" hangingPunct="0">
        <a:lnSpc>
          <a:spcPts val="2900"/>
        </a:lnSpc>
        <a:spcBef>
          <a:spcPct val="0"/>
        </a:spcBef>
        <a:spcAft>
          <a:spcPct val="0"/>
        </a:spcAft>
        <a:defRPr sz="2800">
          <a:solidFill>
            <a:schemeClr val="bg1"/>
          </a:solidFill>
          <a:latin typeface="Arial" pitchFamily="34" charset="0"/>
          <a:ea typeface="ヒラギノ角ゴ Pro W3" charset="0"/>
          <a:cs typeface="Arial" pitchFamily="34" charset="0"/>
        </a:defRPr>
      </a:lvl3pPr>
      <a:lvl4pPr algn="l" defTabSz="608013" rtl="0" eaLnBrk="0" fontAlgn="base" hangingPunct="0">
        <a:lnSpc>
          <a:spcPts val="2900"/>
        </a:lnSpc>
        <a:spcBef>
          <a:spcPct val="0"/>
        </a:spcBef>
        <a:spcAft>
          <a:spcPct val="0"/>
        </a:spcAft>
        <a:defRPr sz="2800">
          <a:solidFill>
            <a:schemeClr val="bg1"/>
          </a:solidFill>
          <a:latin typeface="Arial" pitchFamily="34" charset="0"/>
          <a:ea typeface="ヒラギノ角ゴ Pro W3" charset="0"/>
          <a:cs typeface="Arial" pitchFamily="34" charset="0"/>
        </a:defRPr>
      </a:lvl4pPr>
      <a:lvl5pPr algn="l" defTabSz="608013" rtl="0" eaLnBrk="0" fontAlgn="base" hangingPunct="0">
        <a:lnSpc>
          <a:spcPts val="2900"/>
        </a:lnSpc>
        <a:spcBef>
          <a:spcPct val="0"/>
        </a:spcBef>
        <a:spcAft>
          <a:spcPct val="0"/>
        </a:spcAft>
        <a:defRPr sz="2800">
          <a:solidFill>
            <a:schemeClr val="bg1"/>
          </a:solidFill>
          <a:latin typeface="Arial" pitchFamily="34" charset="0"/>
          <a:ea typeface="ヒラギノ角ゴ Pro W3" charset="0"/>
          <a:cs typeface="Arial" pitchFamily="34" charset="0"/>
        </a:defRPr>
      </a:lvl5pPr>
      <a:lvl6pPr marL="609458"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6pPr>
      <a:lvl7pPr marL="1218915"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7pPr>
      <a:lvl8pPr marL="1828373"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8pPr>
      <a:lvl9pPr marL="2437830"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9pPr>
    </p:titleStyle>
    <p:bodyStyle>
      <a:lvl1pPr marL="455613" indent="-455613" algn="l" defTabSz="608013" rtl="0" eaLnBrk="0" fontAlgn="base" hangingPunct="0">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0" fontAlgn="base" hangingPunct="0">
        <a:spcBef>
          <a:spcPct val="0"/>
        </a:spcBef>
        <a:spcAft>
          <a:spcPts val="538"/>
        </a:spcAft>
        <a:buClr>
          <a:schemeClr val="tx1"/>
        </a:buClr>
        <a:buSzPct val="100000"/>
        <a:buFont typeface="Arial" charset="0"/>
        <a:buChar char="•"/>
        <a:defRPr sz="2000" kern="1200">
          <a:solidFill>
            <a:schemeClr val="tx1"/>
          </a:solidFill>
          <a:latin typeface="Arial"/>
          <a:ea typeface="Arial" charset="0"/>
          <a:cs typeface="Arial"/>
        </a:defRPr>
      </a:lvl2pPr>
      <a:lvl3pPr marL="363538" indent="-180975" algn="l" defTabSz="608013" rtl="0" eaLnBrk="0" fontAlgn="base" hangingPunct="0">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0" fontAlgn="base" hangingPunct="0">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0" fontAlgn="base" hangingPunct="0">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58" rtl="0" eaLnBrk="1" latinLnBrk="0" hangingPunct="1">
        <a:defRPr sz="2399" kern="1200">
          <a:solidFill>
            <a:schemeClr val="tx1"/>
          </a:solidFill>
          <a:latin typeface="+mn-lt"/>
          <a:ea typeface="+mn-ea"/>
          <a:cs typeface="+mn-cs"/>
        </a:defRPr>
      </a:lvl1pPr>
      <a:lvl2pPr marL="609458" algn="l" defTabSz="609458" rtl="0" eaLnBrk="1" latinLnBrk="0" hangingPunct="1">
        <a:defRPr sz="2399" kern="1200">
          <a:solidFill>
            <a:schemeClr val="tx1"/>
          </a:solidFill>
          <a:latin typeface="+mn-lt"/>
          <a:ea typeface="+mn-ea"/>
          <a:cs typeface="+mn-cs"/>
        </a:defRPr>
      </a:lvl2pPr>
      <a:lvl3pPr marL="1218915" algn="l" defTabSz="609458" rtl="0" eaLnBrk="1" latinLnBrk="0" hangingPunct="1">
        <a:defRPr sz="2399" kern="1200">
          <a:solidFill>
            <a:schemeClr val="tx1"/>
          </a:solidFill>
          <a:latin typeface="+mn-lt"/>
          <a:ea typeface="+mn-ea"/>
          <a:cs typeface="+mn-cs"/>
        </a:defRPr>
      </a:lvl3pPr>
      <a:lvl4pPr marL="1828373" algn="l" defTabSz="609458" rtl="0" eaLnBrk="1" latinLnBrk="0" hangingPunct="1">
        <a:defRPr sz="2399" kern="1200">
          <a:solidFill>
            <a:schemeClr val="tx1"/>
          </a:solidFill>
          <a:latin typeface="+mn-lt"/>
          <a:ea typeface="+mn-ea"/>
          <a:cs typeface="+mn-cs"/>
        </a:defRPr>
      </a:lvl4pPr>
      <a:lvl5pPr marL="2437830" algn="l" defTabSz="609458" rtl="0" eaLnBrk="1" latinLnBrk="0" hangingPunct="1">
        <a:defRPr sz="2399" kern="1200">
          <a:solidFill>
            <a:schemeClr val="tx1"/>
          </a:solidFill>
          <a:latin typeface="+mn-lt"/>
          <a:ea typeface="+mn-ea"/>
          <a:cs typeface="+mn-cs"/>
        </a:defRPr>
      </a:lvl5pPr>
      <a:lvl6pPr marL="3047289" algn="l" defTabSz="609458" rtl="0" eaLnBrk="1" latinLnBrk="0" hangingPunct="1">
        <a:defRPr sz="2399" kern="1200">
          <a:solidFill>
            <a:schemeClr val="tx1"/>
          </a:solidFill>
          <a:latin typeface="+mn-lt"/>
          <a:ea typeface="+mn-ea"/>
          <a:cs typeface="+mn-cs"/>
        </a:defRPr>
      </a:lvl6pPr>
      <a:lvl7pPr marL="3656747" algn="l" defTabSz="609458" rtl="0" eaLnBrk="1" latinLnBrk="0" hangingPunct="1">
        <a:defRPr sz="2399" kern="1200">
          <a:solidFill>
            <a:schemeClr val="tx1"/>
          </a:solidFill>
          <a:latin typeface="+mn-lt"/>
          <a:ea typeface="+mn-ea"/>
          <a:cs typeface="+mn-cs"/>
        </a:defRPr>
      </a:lvl7pPr>
      <a:lvl8pPr marL="4266204" algn="l" defTabSz="609458" rtl="0" eaLnBrk="1" latinLnBrk="0" hangingPunct="1">
        <a:defRPr sz="2399" kern="1200">
          <a:solidFill>
            <a:schemeClr val="tx1"/>
          </a:solidFill>
          <a:latin typeface="+mn-lt"/>
          <a:ea typeface="+mn-ea"/>
          <a:cs typeface="+mn-cs"/>
        </a:defRPr>
      </a:lvl8pPr>
      <a:lvl9pPr marL="4875662" algn="l" defTabSz="609458"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3671" y="1"/>
            <a:ext cx="8703354"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63671" y="1600200"/>
            <a:ext cx="11277362"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63671" y="6403976"/>
            <a:ext cx="952748" cy="454025"/>
          </a:xfrm>
          <a:prstGeom prst="rect">
            <a:avLst/>
          </a:prstGeom>
        </p:spPr>
        <p:txBody>
          <a:bodyPr vert="horz" wrap="square" lIns="0" tIns="0" rIns="0" bIns="0" numCol="1" anchor="ctr" anchorCtr="0" compatLnSpc="1">
            <a:prstTxWarp prst="textNoShape">
              <a:avLst/>
            </a:prstTxWarp>
          </a:bodyPr>
          <a:lstStyle>
            <a:lvl1pPr eaLnBrk="1" hangingPunct="1">
              <a:defRPr sz="1200"/>
            </a:lvl1pPr>
          </a:lstStyle>
          <a:p>
            <a:pPr>
              <a:defRPr/>
            </a:pPr>
            <a:fld id="{AB00301F-9BDF-5C41-9C68-3496D81A1D29}" type="slidenum">
              <a:rPr lang="en-US" altLang="en-US"/>
              <a:pPr>
                <a:defRPr/>
              </a:pPr>
              <a:t>‹#›</a:t>
            </a:fld>
            <a:endParaRPr lang="en-US" altLang="en-US"/>
          </a:p>
        </p:txBody>
      </p:sp>
      <p:pic>
        <p:nvPicPr>
          <p:cNvPr id="7" name="Picture 6" descr="logo title blue.png"/>
          <p:cNvPicPr>
            <a:picLocks noChangeAspect="1"/>
          </p:cNvPicPr>
          <p:nvPr userDrawn="1"/>
        </p:nvPicPr>
        <p:blipFill>
          <a:blip r:embed="rId6"/>
          <a:stretch>
            <a:fillRect/>
          </a:stretch>
        </p:blipFill>
        <p:spPr>
          <a:xfrm>
            <a:off x="10672556" y="6348829"/>
            <a:ext cx="1064611" cy="381254"/>
          </a:xfrm>
          <a:prstGeom prst="rect">
            <a:avLst/>
          </a:prstGeom>
        </p:spPr>
      </p:pic>
    </p:spTree>
  </p:cSld>
  <p:clrMap bg1="lt1" tx1="dk1" bg2="lt2" tx2="dk2" accent1="accent1" accent2="accent2" accent3="accent3" accent4="accent4" accent5="accent5" accent6="accent6" hlink="hlink" folHlink="folHlink"/>
  <p:sldLayoutIdLst>
    <p:sldLayoutId id="2147486339" r:id="rId1"/>
    <p:sldLayoutId id="2147486290" r:id="rId2"/>
    <p:sldLayoutId id="2147486291" r:id="rId3"/>
    <p:sldLayoutId id="2147486294" r:id="rId4"/>
  </p:sldLayoutIdLst>
  <p:hf hdr="0" ftr="0" dt="0"/>
  <p:txStyles>
    <p:titleStyle>
      <a:lvl1pPr algn="l" defTabSz="608013" rtl="0" eaLnBrk="0" fontAlgn="base" hangingPunct="0">
        <a:lnSpc>
          <a:spcPts val="2900"/>
        </a:lnSpc>
        <a:spcBef>
          <a:spcPct val="0"/>
        </a:spcBef>
        <a:spcAft>
          <a:spcPct val="0"/>
        </a:spcAft>
        <a:defRPr sz="2800" kern="1200">
          <a:solidFill>
            <a:srgbClr val="53565A"/>
          </a:solidFill>
          <a:latin typeface="Arial"/>
          <a:ea typeface="ヒラギノ角ゴ Pro W3" charset="0"/>
          <a:cs typeface="Arial"/>
        </a:defRPr>
      </a:lvl1pPr>
      <a:lvl2pPr algn="l" defTabSz="608013" rtl="0" eaLnBrk="0" fontAlgn="base" hangingPunct="0">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2pPr>
      <a:lvl3pPr algn="l" defTabSz="608013" rtl="0" eaLnBrk="0" fontAlgn="base" hangingPunct="0">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3pPr>
      <a:lvl4pPr algn="l" defTabSz="608013" rtl="0" eaLnBrk="0" fontAlgn="base" hangingPunct="0">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4pPr>
      <a:lvl5pPr algn="l" defTabSz="608013" rtl="0" eaLnBrk="0" fontAlgn="base" hangingPunct="0">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5pPr>
      <a:lvl6pPr marL="609458"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6pPr>
      <a:lvl7pPr marL="1218915"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7pPr>
      <a:lvl8pPr marL="1828373"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8pPr>
      <a:lvl9pPr marL="2437830"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9pPr>
    </p:titleStyle>
    <p:bodyStyle>
      <a:lvl1pPr marL="455613" indent="-455613" algn="l" defTabSz="608013" rtl="0" eaLnBrk="0" fontAlgn="base" hangingPunct="0">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0" fontAlgn="base" hangingPunct="0">
        <a:spcBef>
          <a:spcPct val="0"/>
        </a:spcBef>
        <a:spcAft>
          <a:spcPts val="538"/>
        </a:spcAft>
        <a:buClr>
          <a:schemeClr val="tx1"/>
        </a:buClr>
        <a:buSzPct val="100000"/>
        <a:buFont typeface="Arial" charset="0"/>
        <a:buChar char="•"/>
        <a:defRPr sz="2000" kern="1200">
          <a:solidFill>
            <a:schemeClr val="tx1"/>
          </a:solidFill>
          <a:latin typeface="Arial"/>
          <a:ea typeface="Arial" charset="0"/>
          <a:cs typeface="Arial"/>
        </a:defRPr>
      </a:lvl2pPr>
      <a:lvl3pPr marL="363538" indent="-180975" algn="l" defTabSz="608013" rtl="0" eaLnBrk="0" fontAlgn="base" hangingPunct="0">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0" fontAlgn="base" hangingPunct="0">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0" fontAlgn="base" hangingPunct="0">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58" rtl="0" eaLnBrk="1" latinLnBrk="0" hangingPunct="1">
        <a:defRPr sz="2399" kern="1200">
          <a:solidFill>
            <a:schemeClr val="tx1"/>
          </a:solidFill>
          <a:latin typeface="+mn-lt"/>
          <a:ea typeface="+mn-ea"/>
          <a:cs typeface="+mn-cs"/>
        </a:defRPr>
      </a:lvl1pPr>
      <a:lvl2pPr marL="609458" algn="l" defTabSz="609458" rtl="0" eaLnBrk="1" latinLnBrk="0" hangingPunct="1">
        <a:defRPr sz="2399" kern="1200">
          <a:solidFill>
            <a:schemeClr val="tx1"/>
          </a:solidFill>
          <a:latin typeface="+mn-lt"/>
          <a:ea typeface="+mn-ea"/>
          <a:cs typeface="+mn-cs"/>
        </a:defRPr>
      </a:lvl2pPr>
      <a:lvl3pPr marL="1218915" algn="l" defTabSz="609458" rtl="0" eaLnBrk="1" latinLnBrk="0" hangingPunct="1">
        <a:defRPr sz="2399" kern="1200">
          <a:solidFill>
            <a:schemeClr val="tx1"/>
          </a:solidFill>
          <a:latin typeface="+mn-lt"/>
          <a:ea typeface="+mn-ea"/>
          <a:cs typeface="+mn-cs"/>
        </a:defRPr>
      </a:lvl3pPr>
      <a:lvl4pPr marL="1828373" algn="l" defTabSz="609458" rtl="0" eaLnBrk="1" latinLnBrk="0" hangingPunct="1">
        <a:defRPr sz="2399" kern="1200">
          <a:solidFill>
            <a:schemeClr val="tx1"/>
          </a:solidFill>
          <a:latin typeface="+mn-lt"/>
          <a:ea typeface="+mn-ea"/>
          <a:cs typeface="+mn-cs"/>
        </a:defRPr>
      </a:lvl4pPr>
      <a:lvl5pPr marL="2437830" algn="l" defTabSz="609458" rtl="0" eaLnBrk="1" latinLnBrk="0" hangingPunct="1">
        <a:defRPr sz="2399" kern="1200">
          <a:solidFill>
            <a:schemeClr val="tx1"/>
          </a:solidFill>
          <a:latin typeface="+mn-lt"/>
          <a:ea typeface="+mn-ea"/>
          <a:cs typeface="+mn-cs"/>
        </a:defRPr>
      </a:lvl5pPr>
      <a:lvl6pPr marL="3047289" algn="l" defTabSz="609458" rtl="0" eaLnBrk="1" latinLnBrk="0" hangingPunct="1">
        <a:defRPr sz="2399" kern="1200">
          <a:solidFill>
            <a:schemeClr val="tx1"/>
          </a:solidFill>
          <a:latin typeface="+mn-lt"/>
          <a:ea typeface="+mn-ea"/>
          <a:cs typeface="+mn-cs"/>
        </a:defRPr>
      </a:lvl6pPr>
      <a:lvl7pPr marL="3656747" algn="l" defTabSz="609458" rtl="0" eaLnBrk="1" latinLnBrk="0" hangingPunct="1">
        <a:defRPr sz="2399" kern="1200">
          <a:solidFill>
            <a:schemeClr val="tx1"/>
          </a:solidFill>
          <a:latin typeface="+mn-lt"/>
          <a:ea typeface="+mn-ea"/>
          <a:cs typeface="+mn-cs"/>
        </a:defRPr>
      </a:lvl7pPr>
      <a:lvl8pPr marL="4266204" algn="l" defTabSz="609458" rtl="0" eaLnBrk="1" latinLnBrk="0" hangingPunct="1">
        <a:defRPr sz="2399" kern="1200">
          <a:solidFill>
            <a:schemeClr val="tx1"/>
          </a:solidFill>
          <a:latin typeface="+mn-lt"/>
          <a:ea typeface="+mn-ea"/>
          <a:cs typeface="+mn-cs"/>
        </a:defRPr>
      </a:lvl8pPr>
      <a:lvl9pPr marL="4875662" algn="l" defTabSz="60945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hyperlink" Target="https://wateractionhub.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6.xml"/><Relationship Id="rId7" Type="http://schemas.openxmlformats.org/officeDocument/2006/relationships/image" Target="../media/image33.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slideLayout" Target="../slideLayouts/slideLayout17.xml"/><Relationship Id="rId1" Type="http://schemas.openxmlformats.org/officeDocument/2006/relationships/tags" Target="../tags/tag17.xml"/><Relationship Id="rId6" Type="http://schemas.openxmlformats.org/officeDocument/2006/relationships/hyperlink" Target="https://www.xylem.com/siteassets/sustainability/2020/xylem-sustainability-report-2020.pdf" TargetMode="External"/><Relationship Id="rId11" Type="http://schemas.openxmlformats.org/officeDocument/2006/relationships/image" Target="../media/image45.emf"/><Relationship Id="rId5" Type="http://schemas.openxmlformats.org/officeDocument/2006/relationships/image" Target="../media/image5.emf"/><Relationship Id="rId10" Type="http://schemas.openxmlformats.org/officeDocument/2006/relationships/image" Target="../media/image44.png"/><Relationship Id="rId4" Type="http://schemas.openxmlformats.org/officeDocument/2006/relationships/oleObject" Target="../embeddings/oleObject4.bin"/><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https://www.xylem.com/en-bg/watermark/engage-with-us/"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3.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3.bin"/><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5F25DE9-5116-7EE8-C47B-8111A31554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0" r="-3"/>
          <a:stretch/>
        </p:blipFill>
        <p:spPr>
          <a:xfrm>
            <a:off x="5203371" y="407452"/>
            <a:ext cx="4550666" cy="1841336"/>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0" name="Picture 2" descr="203,199+ Best Free Drinking water Stock Photos &amp; Images ...">
            <a:extLst>
              <a:ext uri="{FF2B5EF4-FFF2-40B4-BE49-F238E27FC236}">
                <a16:creationId xmlns:a16="http://schemas.microsoft.com/office/drawing/2014/main" id="{968F0F5E-C84A-C1CC-B756-AD068D52564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b="-4"/>
          <a:stretch/>
        </p:blipFill>
        <p:spPr bwMode="auto">
          <a:xfrm>
            <a:off x="8966694" y="418213"/>
            <a:ext cx="3225285" cy="1841336"/>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Top workplace bathroom pet peeves | by SWNS | Medium">
            <a:extLst>
              <a:ext uri="{FF2B5EF4-FFF2-40B4-BE49-F238E27FC236}">
                <a16:creationId xmlns:a16="http://schemas.microsoft.com/office/drawing/2014/main" id="{F8EEE1AF-4473-A1B4-8114-D1CAC16294B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78369" y="2338902"/>
            <a:ext cx="3913632" cy="1451175"/>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descr="A picture containing text, clipart&#10;&#10;Description automatically generated">
            <a:extLst>
              <a:ext uri="{FF2B5EF4-FFF2-40B4-BE49-F238E27FC236}">
                <a16:creationId xmlns:a16="http://schemas.microsoft.com/office/drawing/2014/main" id="{31D3AD71-28BF-209A-8548-DA487651A4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8846" y="515292"/>
            <a:ext cx="2019498" cy="1043407"/>
          </a:xfrm>
          <a:prstGeom prst="rect">
            <a:avLst/>
          </a:prstGeom>
        </p:spPr>
      </p:pic>
      <p:sp>
        <p:nvSpPr>
          <p:cNvPr id="3" name="TextBox 2">
            <a:extLst>
              <a:ext uri="{FF2B5EF4-FFF2-40B4-BE49-F238E27FC236}">
                <a16:creationId xmlns:a16="http://schemas.microsoft.com/office/drawing/2014/main" id="{8AAEAAA7-A97E-6BDF-EB21-ECB06B55D7AA}"/>
              </a:ext>
            </a:extLst>
          </p:cNvPr>
          <p:cNvSpPr txBox="1"/>
          <p:nvPr/>
        </p:nvSpPr>
        <p:spPr>
          <a:xfrm>
            <a:off x="4408714" y="321911"/>
            <a:ext cx="2449285" cy="2031325"/>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DEA38D11-59FB-B2DA-1359-27C91570452C}"/>
              </a:ext>
            </a:extLst>
          </p:cNvPr>
          <p:cNvSpPr txBox="1"/>
          <p:nvPr/>
        </p:nvSpPr>
        <p:spPr>
          <a:xfrm>
            <a:off x="878753" y="2130019"/>
            <a:ext cx="4858125" cy="1692771"/>
          </a:xfrm>
          <a:prstGeom prst="rect">
            <a:avLst/>
          </a:prstGeom>
          <a:noFill/>
        </p:spPr>
        <p:txBody>
          <a:bodyPr wrap="none" rtlCol="0">
            <a:spAutoFit/>
          </a:bodyPr>
          <a:lstStyle/>
          <a:p>
            <a:r>
              <a:rPr lang="en-US" sz="2800" b="1" dirty="0"/>
              <a:t>WASH in the Supply Chain</a:t>
            </a:r>
          </a:p>
          <a:p>
            <a:r>
              <a:rPr lang="en-US" sz="2800" b="1" dirty="0"/>
              <a:t>Leading Practice</a:t>
            </a:r>
          </a:p>
          <a:p>
            <a:endParaRPr lang="en-US" sz="2800" b="1" dirty="0">
              <a:latin typeface="Avenir Book" panose="02000503020000020003" pitchFamily="2" charset="0"/>
            </a:endParaRPr>
          </a:p>
          <a:p>
            <a:r>
              <a:rPr lang="en-US" sz="2000" b="1" dirty="0">
                <a:latin typeface="Avenir Book" panose="02000503020000020003" pitchFamily="2" charset="0"/>
              </a:rPr>
              <a:t>November 2022</a:t>
            </a:r>
          </a:p>
        </p:txBody>
      </p:sp>
      <p:pic>
        <p:nvPicPr>
          <p:cNvPr id="6" name="Picture 5" descr="A picture containing text&#10;&#10;Description automatically generated">
            <a:extLst>
              <a:ext uri="{FF2B5EF4-FFF2-40B4-BE49-F238E27FC236}">
                <a16:creationId xmlns:a16="http://schemas.microsoft.com/office/drawing/2014/main" id="{866035CC-82F6-8B23-5609-2597DECC4FC1}"/>
              </a:ext>
            </a:extLst>
          </p:cNvPr>
          <p:cNvPicPr>
            <a:picLocks noChangeAspect="1"/>
          </p:cNvPicPr>
          <p:nvPr/>
        </p:nvPicPr>
        <p:blipFill rotWithShape="1">
          <a:blip r:embed="rId7"/>
          <a:srcRect t="38732" b="23256"/>
          <a:stretch/>
        </p:blipFill>
        <p:spPr>
          <a:xfrm>
            <a:off x="22" y="4256505"/>
            <a:ext cx="12191979" cy="2606876"/>
          </a:xfrm>
          <a:prstGeom prst="rect">
            <a:avLst/>
          </a:prstGeom>
        </p:spPr>
      </p:pic>
    </p:spTree>
    <p:extLst>
      <p:ext uri="{BB962C8B-B14F-4D97-AF65-F5344CB8AC3E}">
        <p14:creationId xmlns:p14="http://schemas.microsoft.com/office/powerpoint/2010/main" val="2002237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6038BA-191A-51FD-1A6B-E8F5D565BB05}"/>
              </a:ext>
            </a:extLst>
          </p:cNvPr>
          <p:cNvPicPr>
            <a:picLocks noChangeAspect="1"/>
          </p:cNvPicPr>
          <p:nvPr/>
        </p:nvPicPr>
        <p:blipFill>
          <a:blip r:embed="rId2"/>
          <a:stretch>
            <a:fillRect/>
          </a:stretch>
        </p:blipFill>
        <p:spPr>
          <a:xfrm>
            <a:off x="1070134" y="2396963"/>
            <a:ext cx="10051731" cy="3699037"/>
          </a:xfrm>
          <a:prstGeom prst="rect">
            <a:avLst/>
          </a:prstGeom>
        </p:spPr>
      </p:pic>
      <p:sp>
        <p:nvSpPr>
          <p:cNvPr id="6" name="Title 1">
            <a:extLst>
              <a:ext uri="{FF2B5EF4-FFF2-40B4-BE49-F238E27FC236}">
                <a16:creationId xmlns:a16="http://schemas.microsoft.com/office/drawing/2014/main" id="{45D708C3-3B1A-5080-5CCE-DCA36B851350}"/>
              </a:ext>
            </a:extLst>
          </p:cNvPr>
          <p:cNvSpPr txBox="1">
            <a:spLocks/>
          </p:cNvSpPr>
          <p:nvPr/>
        </p:nvSpPr>
        <p:spPr>
          <a:xfrm>
            <a:off x="859535" y="396625"/>
            <a:ext cx="10472929" cy="1450757"/>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r>
              <a:rPr lang="en-GB" sz="3600" b="1" dirty="0">
                <a:latin typeface="+mn-lt"/>
              </a:rPr>
              <a:t>Sanitation Access – Supply Chain Risk</a:t>
            </a:r>
            <a:br>
              <a:rPr lang="en-GB" sz="3600" b="1" dirty="0">
                <a:latin typeface="+mn-lt"/>
              </a:rPr>
            </a:br>
            <a:r>
              <a:rPr lang="en-GB" sz="3600" dirty="0">
                <a:latin typeface="+mn-lt"/>
              </a:rPr>
              <a:t>Size of the Global Gap (2020)</a:t>
            </a:r>
            <a:endParaRPr lang="en-GB" sz="4000" dirty="0">
              <a:latin typeface="+mn-lt"/>
            </a:endParaRPr>
          </a:p>
        </p:txBody>
      </p:sp>
      <p:sp>
        <p:nvSpPr>
          <p:cNvPr id="7" name="TextBox 6">
            <a:extLst>
              <a:ext uri="{FF2B5EF4-FFF2-40B4-BE49-F238E27FC236}">
                <a16:creationId xmlns:a16="http://schemas.microsoft.com/office/drawing/2014/main" id="{57C7C295-5CDE-4131-7041-E95B964E552B}"/>
              </a:ext>
            </a:extLst>
          </p:cNvPr>
          <p:cNvSpPr txBox="1"/>
          <p:nvPr/>
        </p:nvSpPr>
        <p:spPr>
          <a:xfrm>
            <a:off x="8855914" y="6028155"/>
            <a:ext cx="3234732" cy="369332"/>
          </a:xfrm>
          <a:prstGeom prst="rect">
            <a:avLst/>
          </a:prstGeom>
          <a:noFill/>
        </p:spPr>
        <p:txBody>
          <a:bodyPr wrap="none" rtlCol="0">
            <a:spAutoFit/>
          </a:bodyPr>
          <a:lstStyle/>
          <a:p>
            <a:r>
              <a:rPr lang="en-US" dirty="0"/>
              <a:t>Source:  WHO/UNICEF JMP</a:t>
            </a:r>
          </a:p>
        </p:txBody>
      </p:sp>
    </p:spTree>
    <p:extLst>
      <p:ext uri="{BB962C8B-B14F-4D97-AF65-F5344CB8AC3E}">
        <p14:creationId xmlns:p14="http://schemas.microsoft.com/office/powerpoint/2010/main" val="943354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824B23-ABB5-680B-34C2-143183B3E8F5}"/>
              </a:ext>
            </a:extLst>
          </p:cNvPr>
          <p:cNvPicPr>
            <a:picLocks noChangeAspect="1"/>
          </p:cNvPicPr>
          <p:nvPr/>
        </p:nvPicPr>
        <p:blipFill>
          <a:blip r:embed="rId2"/>
          <a:stretch>
            <a:fillRect/>
          </a:stretch>
        </p:blipFill>
        <p:spPr>
          <a:xfrm>
            <a:off x="1040760" y="2178050"/>
            <a:ext cx="10110479" cy="3913093"/>
          </a:xfrm>
          <a:prstGeom prst="rect">
            <a:avLst/>
          </a:prstGeom>
        </p:spPr>
      </p:pic>
      <p:sp>
        <p:nvSpPr>
          <p:cNvPr id="6" name="Title 1">
            <a:extLst>
              <a:ext uri="{FF2B5EF4-FFF2-40B4-BE49-F238E27FC236}">
                <a16:creationId xmlns:a16="http://schemas.microsoft.com/office/drawing/2014/main" id="{0FC22FCA-B5D0-7E10-40DE-A8B07A0A56DA}"/>
              </a:ext>
            </a:extLst>
          </p:cNvPr>
          <p:cNvSpPr txBox="1">
            <a:spLocks/>
          </p:cNvSpPr>
          <p:nvPr/>
        </p:nvSpPr>
        <p:spPr>
          <a:xfrm>
            <a:off x="859535" y="396625"/>
            <a:ext cx="10472929" cy="1450757"/>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r>
              <a:rPr lang="en-GB" sz="3600" b="1" dirty="0">
                <a:latin typeface="+mn-lt"/>
              </a:rPr>
              <a:t>Hygiene Access – Supply Chain Risk</a:t>
            </a:r>
            <a:br>
              <a:rPr lang="en-GB" sz="3600" b="1" dirty="0">
                <a:latin typeface="+mn-lt"/>
              </a:rPr>
            </a:br>
            <a:r>
              <a:rPr lang="en-GB" sz="3600" dirty="0">
                <a:latin typeface="+mn-lt"/>
              </a:rPr>
              <a:t>Size of the Global Gap (2020)</a:t>
            </a:r>
            <a:endParaRPr lang="en-GB" sz="4000" dirty="0">
              <a:latin typeface="+mn-lt"/>
            </a:endParaRPr>
          </a:p>
        </p:txBody>
      </p:sp>
      <p:sp>
        <p:nvSpPr>
          <p:cNvPr id="7" name="TextBox 6">
            <a:extLst>
              <a:ext uri="{FF2B5EF4-FFF2-40B4-BE49-F238E27FC236}">
                <a16:creationId xmlns:a16="http://schemas.microsoft.com/office/drawing/2014/main" id="{082C1E8E-E905-CAEE-2989-C8AA9E7DC9E7}"/>
              </a:ext>
            </a:extLst>
          </p:cNvPr>
          <p:cNvSpPr txBox="1"/>
          <p:nvPr/>
        </p:nvSpPr>
        <p:spPr>
          <a:xfrm>
            <a:off x="8855914" y="6028155"/>
            <a:ext cx="3234732" cy="369332"/>
          </a:xfrm>
          <a:prstGeom prst="rect">
            <a:avLst/>
          </a:prstGeom>
          <a:noFill/>
        </p:spPr>
        <p:txBody>
          <a:bodyPr wrap="none" rtlCol="0">
            <a:spAutoFit/>
          </a:bodyPr>
          <a:lstStyle/>
          <a:p>
            <a:r>
              <a:rPr lang="en-US" dirty="0"/>
              <a:t>Source:  WHO/UNICEF JMP</a:t>
            </a:r>
          </a:p>
        </p:txBody>
      </p:sp>
    </p:spTree>
    <p:extLst>
      <p:ext uri="{BB962C8B-B14F-4D97-AF65-F5344CB8AC3E}">
        <p14:creationId xmlns:p14="http://schemas.microsoft.com/office/powerpoint/2010/main" val="381014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9A6D1C-2699-8699-73F7-2732C89820B9}"/>
              </a:ext>
            </a:extLst>
          </p:cNvPr>
          <p:cNvPicPr>
            <a:picLocks noChangeAspect="1"/>
          </p:cNvPicPr>
          <p:nvPr/>
        </p:nvPicPr>
        <p:blipFill>
          <a:blip r:embed="rId2"/>
          <a:stretch>
            <a:fillRect/>
          </a:stretch>
        </p:blipFill>
        <p:spPr>
          <a:xfrm>
            <a:off x="1330458" y="2116595"/>
            <a:ext cx="9867905" cy="4080565"/>
          </a:xfrm>
          <a:prstGeom prst="rect">
            <a:avLst/>
          </a:prstGeom>
        </p:spPr>
      </p:pic>
      <p:sp>
        <p:nvSpPr>
          <p:cNvPr id="6" name="Title 1">
            <a:extLst>
              <a:ext uri="{FF2B5EF4-FFF2-40B4-BE49-F238E27FC236}">
                <a16:creationId xmlns:a16="http://schemas.microsoft.com/office/drawing/2014/main" id="{22DE3C75-DD86-8245-E9EF-F249179965EC}"/>
              </a:ext>
            </a:extLst>
          </p:cNvPr>
          <p:cNvSpPr txBox="1">
            <a:spLocks/>
          </p:cNvSpPr>
          <p:nvPr/>
        </p:nvSpPr>
        <p:spPr>
          <a:xfrm>
            <a:off x="859535" y="396625"/>
            <a:ext cx="10472929" cy="1450757"/>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r>
              <a:rPr lang="en-GB" sz="3600" b="1" dirty="0">
                <a:latin typeface="+mn-lt"/>
              </a:rPr>
              <a:t>Menstrual Heath Access – Supply Chain Risk</a:t>
            </a:r>
            <a:br>
              <a:rPr lang="en-GB" sz="3600" b="1" dirty="0">
                <a:latin typeface="+mn-lt"/>
              </a:rPr>
            </a:br>
            <a:r>
              <a:rPr lang="en-GB" sz="3600" dirty="0">
                <a:latin typeface="+mn-lt"/>
              </a:rPr>
              <a:t>Size of the Global Gap (2020)</a:t>
            </a:r>
            <a:endParaRPr lang="en-GB" sz="4000" dirty="0">
              <a:latin typeface="+mn-lt"/>
            </a:endParaRPr>
          </a:p>
        </p:txBody>
      </p:sp>
      <p:sp>
        <p:nvSpPr>
          <p:cNvPr id="7" name="TextBox 6">
            <a:extLst>
              <a:ext uri="{FF2B5EF4-FFF2-40B4-BE49-F238E27FC236}">
                <a16:creationId xmlns:a16="http://schemas.microsoft.com/office/drawing/2014/main" id="{33D91215-99E2-B4AE-234B-CDD2C5454252}"/>
              </a:ext>
            </a:extLst>
          </p:cNvPr>
          <p:cNvSpPr txBox="1"/>
          <p:nvPr/>
        </p:nvSpPr>
        <p:spPr>
          <a:xfrm>
            <a:off x="8855914" y="6028155"/>
            <a:ext cx="3234732" cy="369332"/>
          </a:xfrm>
          <a:prstGeom prst="rect">
            <a:avLst/>
          </a:prstGeom>
          <a:noFill/>
        </p:spPr>
        <p:txBody>
          <a:bodyPr wrap="none" rtlCol="0">
            <a:spAutoFit/>
          </a:bodyPr>
          <a:lstStyle/>
          <a:p>
            <a:r>
              <a:rPr lang="en-US" dirty="0"/>
              <a:t>Source:  WHO/UNICEF JMP</a:t>
            </a:r>
          </a:p>
        </p:txBody>
      </p:sp>
    </p:spTree>
    <p:extLst>
      <p:ext uri="{BB962C8B-B14F-4D97-AF65-F5344CB8AC3E}">
        <p14:creationId xmlns:p14="http://schemas.microsoft.com/office/powerpoint/2010/main" val="227590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203,199+ Best Free Drinking water Stock Photos &amp; Images ...">
            <a:extLst>
              <a:ext uri="{FF2B5EF4-FFF2-40B4-BE49-F238E27FC236}">
                <a16:creationId xmlns:a16="http://schemas.microsoft.com/office/drawing/2014/main" id="{968F0F5E-C84A-C1CC-B756-AD068D5256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bwMode="auto">
          <a:xfrm>
            <a:off x="3422361"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5F25DE9-5116-7EE8-C47B-8111A31554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2869"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Top workplace bathroom pet peeves | by SWNS | Medium">
            <a:extLst>
              <a:ext uri="{FF2B5EF4-FFF2-40B4-BE49-F238E27FC236}">
                <a16:creationId xmlns:a16="http://schemas.microsoft.com/office/drawing/2014/main" id="{F8EEE1AF-4473-A1B4-8114-D1CAC16294B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643377"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ack and white logo&#10;&#10;Description automatically generated with low confidence">
            <a:extLst>
              <a:ext uri="{FF2B5EF4-FFF2-40B4-BE49-F238E27FC236}">
                <a16:creationId xmlns:a16="http://schemas.microsoft.com/office/drawing/2014/main" id="{FD3E608F-2C02-9890-CFD2-9679DA5FFB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8425" y="4868101"/>
            <a:ext cx="1082890" cy="559988"/>
          </a:xfrm>
          <a:prstGeom prst="rect">
            <a:avLst/>
          </a:prstGeom>
          <a:ln>
            <a:noFill/>
          </a:ln>
        </p:spPr>
      </p:pic>
      <p:sp>
        <p:nvSpPr>
          <p:cNvPr id="12" name="Title 1">
            <a:extLst>
              <a:ext uri="{FF2B5EF4-FFF2-40B4-BE49-F238E27FC236}">
                <a16:creationId xmlns:a16="http://schemas.microsoft.com/office/drawing/2014/main" id="{A5CDC82D-A47C-CC25-17D1-B50436D8212E}"/>
              </a:ext>
            </a:extLst>
          </p:cNvPr>
          <p:cNvSpPr>
            <a:spLocks noGrp="1"/>
          </p:cNvSpPr>
          <p:nvPr>
            <p:ph type="title"/>
          </p:nvPr>
        </p:nvSpPr>
        <p:spPr>
          <a:xfrm>
            <a:off x="901933" y="766414"/>
            <a:ext cx="3517567" cy="2093975"/>
          </a:xfrm>
        </p:spPr>
        <p:txBody>
          <a:bodyPr/>
          <a:lstStyle/>
          <a:p>
            <a:r>
              <a:rPr lang="en-US" dirty="0"/>
              <a:t>WASH</a:t>
            </a:r>
            <a:br>
              <a:rPr lang="en-US" dirty="0"/>
            </a:br>
            <a:r>
              <a:rPr lang="en-US" dirty="0"/>
              <a:t>in the</a:t>
            </a:r>
            <a:br>
              <a:rPr lang="en-US" dirty="0"/>
            </a:br>
            <a:r>
              <a:rPr lang="en-US" dirty="0"/>
              <a:t>Supply Chain</a:t>
            </a:r>
          </a:p>
        </p:txBody>
      </p:sp>
      <p:sp>
        <p:nvSpPr>
          <p:cNvPr id="13" name="TextBox 12">
            <a:extLst>
              <a:ext uri="{FF2B5EF4-FFF2-40B4-BE49-F238E27FC236}">
                <a16:creationId xmlns:a16="http://schemas.microsoft.com/office/drawing/2014/main" id="{9A5A94AE-15C0-6987-FFCC-B1931C8F4CE4}"/>
              </a:ext>
            </a:extLst>
          </p:cNvPr>
          <p:cNvSpPr txBox="1"/>
          <p:nvPr/>
        </p:nvSpPr>
        <p:spPr>
          <a:xfrm>
            <a:off x="4910321" y="739435"/>
            <a:ext cx="7065491" cy="2554545"/>
          </a:xfrm>
          <a:prstGeom prst="rect">
            <a:avLst/>
          </a:prstGeom>
          <a:noFill/>
        </p:spPr>
        <p:txBody>
          <a:bodyPr wrap="square" rtlCol="0">
            <a:spAutoFit/>
          </a:bodyPr>
          <a:lstStyle/>
          <a:p>
            <a:pPr>
              <a:spcAft>
                <a:spcPts val="1200"/>
              </a:spcAft>
            </a:pPr>
            <a:r>
              <a:rPr lang="en-US" sz="2400" b="1" dirty="0">
                <a:latin typeface="Avenir Black" panose="02000503020000020003" pitchFamily="2" charset="0"/>
              </a:rPr>
              <a:t>SUPPORT TOOLS</a:t>
            </a:r>
          </a:p>
          <a:p>
            <a:pPr marL="342900" indent="-342900">
              <a:spcAft>
                <a:spcPts val="1200"/>
              </a:spcAft>
              <a:buFont typeface="+mj-lt"/>
              <a:buAutoNum type="arabicPeriod"/>
            </a:pPr>
            <a:r>
              <a:rPr lang="en-US" sz="2400" dirty="0">
                <a:latin typeface="Avenir Book" panose="02000503020000020003" pitchFamily="2" charset="0"/>
              </a:rPr>
              <a:t>Water Action Hub – Mapping WASH Actions</a:t>
            </a:r>
          </a:p>
          <a:p>
            <a:pPr marL="342900" indent="-342900">
              <a:spcAft>
                <a:spcPts val="1200"/>
              </a:spcAft>
              <a:buFont typeface="+mj-lt"/>
              <a:buAutoNum type="arabicPeriod"/>
            </a:pPr>
            <a:r>
              <a:rPr lang="en-US" sz="2400" dirty="0">
                <a:latin typeface="Avenir Book" panose="02000503020000020003" pitchFamily="2" charset="0"/>
              </a:rPr>
              <a:t>WASH Pledge - Implementation Guidance</a:t>
            </a:r>
          </a:p>
          <a:p>
            <a:pPr marL="342900" indent="-342900">
              <a:spcAft>
                <a:spcPts val="1200"/>
              </a:spcAft>
              <a:buFont typeface="+mj-lt"/>
              <a:buAutoNum type="arabicPeriod"/>
            </a:pPr>
            <a:r>
              <a:rPr lang="en-US" sz="2400" dirty="0">
                <a:latin typeface="Avenir Book" panose="02000503020000020003" pitchFamily="2" charset="0"/>
              </a:rPr>
              <a:t>Standardized Accounting/Reporting for WASH</a:t>
            </a:r>
          </a:p>
          <a:p>
            <a:pPr marL="342900" indent="-342900">
              <a:spcAft>
                <a:spcPts val="1200"/>
              </a:spcAft>
              <a:buFont typeface="+mj-lt"/>
              <a:buAutoNum type="arabicPeriod"/>
            </a:pPr>
            <a:r>
              <a:rPr lang="en-US" sz="2400" dirty="0">
                <a:latin typeface="Avenir Book" panose="02000503020000020003" pitchFamily="2" charset="0"/>
              </a:rPr>
              <a:t>Climate-resilient WASH Business Framework</a:t>
            </a:r>
          </a:p>
        </p:txBody>
      </p:sp>
    </p:spTree>
    <p:extLst>
      <p:ext uri="{BB962C8B-B14F-4D97-AF65-F5344CB8AC3E}">
        <p14:creationId xmlns:p14="http://schemas.microsoft.com/office/powerpoint/2010/main" val="94907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lide Title">
            <a:extLst>
              <a:ext uri="{FF2B5EF4-FFF2-40B4-BE49-F238E27FC236}">
                <a16:creationId xmlns:a16="http://schemas.microsoft.com/office/drawing/2014/main" id="{DFFF2D4B-2328-1982-021C-DE7BFAADD04D}"/>
              </a:ext>
            </a:extLst>
          </p:cNvPr>
          <p:cNvSpPr txBox="1">
            <a:spLocks/>
          </p:cNvSpPr>
          <p:nvPr>
            <p:custDataLst>
              <p:tags r:id="rId1"/>
            </p:custDataLst>
          </p:nvPr>
        </p:nvSpPr>
        <p:spPr>
          <a:xfrm>
            <a:off x="1225296" y="857661"/>
            <a:ext cx="11082528" cy="8863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r>
              <a:rPr lang="en-GB" sz="3200" b="1" dirty="0"/>
              <a:t>Mapping Supply Chain WASH Actions</a:t>
            </a:r>
            <a:br>
              <a:rPr lang="en-GB" sz="3200" b="1" dirty="0"/>
            </a:br>
            <a:r>
              <a:rPr lang="en-GB" sz="3200" b="1" dirty="0">
                <a:latin typeface="+mn-lt"/>
              </a:rPr>
              <a:t>Water Action Hub</a:t>
            </a:r>
          </a:p>
        </p:txBody>
      </p:sp>
      <p:pic>
        <p:nvPicPr>
          <p:cNvPr id="6" name="Picture 5">
            <a:extLst>
              <a:ext uri="{FF2B5EF4-FFF2-40B4-BE49-F238E27FC236}">
                <a16:creationId xmlns:a16="http://schemas.microsoft.com/office/drawing/2014/main" id="{D7217E3F-64FD-FA5F-9296-D0058BF2DAFC}"/>
              </a:ext>
            </a:extLst>
          </p:cNvPr>
          <p:cNvPicPr>
            <a:picLocks noChangeAspect="1"/>
          </p:cNvPicPr>
          <p:nvPr/>
        </p:nvPicPr>
        <p:blipFill>
          <a:blip r:embed="rId3"/>
          <a:stretch>
            <a:fillRect/>
          </a:stretch>
        </p:blipFill>
        <p:spPr>
          <a:xfrm>
            <a:off x="1225296" y="2006771"/>
            <a:ext cx="7769000" cy="3993568"/>
          </a:xfrm>
          <a:prstGeom prst="rect">
            <a:avLst/>
          </a:prstGeom>
        </p:spPr>
      </p:pic>
      <p:sp>
        <p:nvSpPr>
          <p:cNvPr id="7" name="Title 1">
            <a:extLst>
              <a:ext uri="{FF2B5EF4-FFF2-40B4-BE49-F238E27FC236}">
                <a16:creationId xmlns:a16="http://schemas.microsoft.com/office/drawing/2014/main" id="{B594A7BB-C3D2-AFA6-D3C0-56AB3D0D206B}"/>
              </a:ext>
            </a:extLst>
          </p:cNvPr>
          <p:cNvSpPr txBox="1">
            <a:spLocks/>
          </p:cNvSpPr>
          <p:nvPr/>
        </p:nvSpPr>
        <p:spPr>
          <a:xfrm>
            <a:off x="1225296" y="5482430"/>
            <a:ext cx="3326578" cy="1300858"/>
          </a:xfrm>
          <a:prstGeom prst="rect">
            <a:avLst/>
          </a:prstGeom>
          <a:noFill/>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br>
              <a:rPr lang="en-GB" sz="2000" b="1" dirty="0">
                <a:solidFill>
                  <a:srgbClr val="0E5772"/>
                </a:solidFill>
                <a:latin typeface="Avenir Book" panose="02000503020000020003"/>
              </a:rPr>
            </a:br>
            <a:br>
              <a:rPr lang="en-GB" sz="2000" b="1" dirty="0">
                <a:solidFill>
                  <a:srgbClr val="4CD5EF"/>
                </a:solidFill>
                <a:latin typeface="Avenir Book" panose="02000503020000020003"/>
              </a:rPr>
            </a:br>
            <a:r>
              <a:rPr lang="en-GB" sz="2000" b="1" dirty="0">
                <a:solidFill>
                  <a:srgbClr val="000000"/>
                </a:solidFill>
                <a:latin typeface="Avenir Book" panose="02000503020000020003"/>
                <a:hlinkClick r:id="rId4"/>
              </a:rPr>
              <a:t>https://wateractionhub.org</a:t>
            </a:r>
            <a:br>
              <a:rPr lang="en-GB" sz="2000" b="1" dirty="0">
                <a:solidFill>
                  <a:srgbClr val="000000"/>
                </a:solidFill>
                <a:latin typeface="Avenir Book" panose="02000503020000020003"/>
              </a:rPr>
            </a:br>
            <a:endParaRPr lang="en-GB" sz="2800" b="1" dirty="0">
              <a:latin typeface="Avenir Book" panose="02000503020000020003"/>
            </a:endParaRPr>
          </a:p>
        </p:txBody>
      </p:sp>
      <p:sp>
        <p:nvSpPr>
          <p:cNvPr id="2" name="TextBox 1">
            <a:extLst>
              <a:ext uri="{FF2B5EF4-FFF2-40B4-BE49-F238E27FC236}">
                <a16:creationId xmlns:a16="http://schemas.microsoft.com/office/drawing/2014/main" id="{7B001415-4C66-3EB4-DC15-73CB66CD9E3A}"/>
              </a:ext>
            </a:extLst>
          </p:cNvPr>
          <p:cNvSpPr txBox="1"/>
          <p:nvPr/>
        </p:nvSpPr>
        <p:spPr>
          <a:xfrm>
            <a:off x="9094475" y="2875459"/>
            <a:ext cx="2961542" cy="1815882"/>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Opportunity </a:t>
            </a:r>
            <a:r>
              <a:rPr lang="en-US" sz="2800" dirty="0">
                <a:solidFill>
                  <a:schemeClr val="bg1"/>
                </a:solidFill>
                <a:highlight>
                  <a:srgbClr val="699CC6"/>
                </a:highlight>
                <a:latin typeface="Roboto Light" pitchFamily="2" charset="0"/>
                <a:ea typeface="Roboto Light" pitchFamily="2" charset="0"/>
              </a:rPr>
              <a:t>to link up supply chain actions for maximum impact</a:t>
            </a:r>
          </a:p>
        </p:txBody>
      </p:sp>
    </p:spTree>
    <p:extLst>
      <p:ext uri="{BB962C8B-B14F-4D97-AF65-F5344CB8AC3E}">
        <p14:creationId xmlns:p14="http://schemas.microsoft.com/office/powerpoint/2010/main" val="67044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263234CB-A7F7-4E11-B963-F966E0BE28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5" name="Object 24" hidden="1">
                        <a:extLst>
                          <a:ext uri="{FF2B5EF4-FFF2-40B4-BE49-F238E27FC236}">
                            <a16:creationId xmlns:a16="http://schemas.microsoft.com/office/drawing/2014/main" id="{263234CB-A7F7-4E11-B963-F966E0BE28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hidden="1">
            <a:extLst>
              <a:ext uri="{FF2B5EF4-FFF2-40B4-BE49-F238E27FC236}">
                <a16:creationId xmlns:a16="http://schemas.microsoft.com/office/drawing/2014/main" id="{020B4BF2-73EE-4F6D-97F4-84AF92080876}"/>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err="1">
              <a:ln>
                <a:noFill/>
              </a:ln>
              <a:solidFill>
                <a:srgbClr val="FFFFFF"/>
              </a:solidFill>
              <a:effectLst/>
              <a:uLnTx/>
              <a:uFillTx/>
              <a:latin typeface="Flama" charset="0"/>
              <a:ea typeface="+mn-ea"/>
              <a:cs typeface="+mn-cs"/>
              <a:sym typeface="Flama" charset="0"/>
            </a:endParaRPr>
          </a:p>
        </p:txBody>
      </p:sp>
      <p:sp>
        <p:nvSpPr>
          <p:cNvPr id="2" name="2. Slide Title">
            <a:extLst>
              <a:ext uri="{FF2B5EF4-FFF2-40B4-BE49-F238E27FC236}">
                <a16:creationId xmlns:a16="http://schemas.microsoft.com/office/drawing/2014/main" id="{4C3C5AB3-CDF9-4EDD-AC91-23F7266B0D0F}"/>
              </a:ext>
            </a:extLst>
          </p:cNvPr>
          <p:cNvSpPr>
            <a:spLocks noGrp="1"/>
          </p:cNvSpPr>
          <p:nvPr>
            <p:ph type="title"/>
            <p:custDataLst>
              <p:tags r:id="rId3"/>
            </p:custDataLst>
          </p:nvPr>
        </p:nvSpPr>
        <p:spPr>
          <a:xfrm>
            <a:off x="554736" y="634748"/>
            <a:ext cx="11082528" cy="886397"/>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sz="3200" b="1" dirty="0"/>
              <a:t>WASH Implementation Support Tools for Suppliers</a:t>
            </a:r>
            <a:br>
              <a:rPr lang="en-US" sz="3200" b="1" dirty="0"/>
            </a:br>
            <a:r>
              <a:rPr lang="en-US" sz="3200" b="1" dirty="0">
                <a:latin typeface="+mn-lt"/>
              </a:rPr>
              <a:t>WASH Pledge Guidance &amp; WaterAid Capacity Training</a:t>
            </a:r>
          </a:p>
        </p:txBody>
      </p:sp>
      <p:cxnSp>
        <p:nvCxnSpPr>
          <p:cNvPr id="45" name="Straight Connector 44">
            <a:extLst>
              <a:ext uri="{FF2B5EF4-FFF2-40B4-BE49-F238E27FC236}">
                <a16:creationId xmlns:a16="http://schemas.microsoft.com/office/drawing/2014/main" id="{D69C9B15-F062-4BF6-B4F5-E36ABA87E4B1}"/>
              </a:ext>
            </a:extLst>
          </p:cNvPr>
          <p:cNvCxnSpPr>
            <a:cxnSpLocks/>
          </p:cNvCxnSpPr>
          <p:nvPr/>
        </p:nvCxnSpPr>
        <p:spPr bwMode="gray">
          <a:xfrm>
            <a:off x="5570683" y="2105662"/>
            <a:ext cx="0" cy="1107996"/>
          </a:xfrm>
          <a:prstGeom prst="line">
            <a:avLst/>
          </a:prstGeom>
          <a:noFill/>
          <a:ln w="6350" cap="flat" cmpd="sng" algn="ctr">
            <a:solidFill>
              <a:srgbClr val="000000"/>
            </a:solidFill>
            <a:prstDash val="solid"/>
            <a:headEnd type="none" w="med" len="med"/>
            <a:tailEnd type="none" w="med" len="med"/>
          </a:ln>
          <a:effectLst/>
        </p:spPr>
      </p:cxnSp>
      <p:cxnSp>
        <p:nvCxnSpPr>
          <p:cNvPr id="49" name="Straight Connector 48">
            <a:extLst>
              <a:ext uri="{FF2B5EF4-FFF2-40B4-BE49-F238E27FC236}">
                <a16:creationId xmlns:a16="http://schemas.microsoft.com/office/drawing/2014/main" id="{6942840C-84E9-42A3-B2C8-8A447C29E38F}"/>
              </a:ext>
            </a:extLst>
          </p:cNvPr>
          <p:cNvCxnSpPr>
            <a:cxnSpLocks/>
          </p:cNvCxnSpPr>
          <p:nvPr/>
        </p:nvCxnSpPr>
        <p:spPr bwMode="gray">
          <a:xfrm>
            <a:off x="5570683" y="5075191"/>
            <a:ext cx="0" cy="907941"/>
          </a:xfrm>
          <a:prstGeom prst="line">
            <a:avLst/>
          </a:prstGeom>
          <a:noFill/>
          <a:ln w="6350" cap="flat" cmpd="sng" algn="ctr">
            <a:solidFill>
              <a:srgbClr val="000000"/>
            </a:solidFill>
            <a:prstDash val="solid"/>
            <a:headEnd type="none" w="med" len="med"/>
            <a:tailEnd type="none" w="med" len="med"/>
          </a:ln>
          <a:effectLst/>
        </p:spPr>
      </p:cxnSp>
      <p:sp>
        <p:nvSpPr>
          <p:cNvPr id="50" name="TextBox 49">
            <a:extLst>
              <a:ext uri="{FF2B5EF4-FFF2-40B4-BE49-F238E27FC236}">
                <a16:creationId xmlns:a16="http://schemas.microsoft.com/office/drawing/2014/main" id="{85B312B7-701C-4CEB-B9D1-5D633D2AF742}"/>
              </a:ext>
            </a:extLst>
          </p:cNvPr>
          <p:cNvSpPr txBox="1"/>
          <p:nvPr/>
        </p:nvSpPr>
        <p:spPr>
          <a:xfrm>
            <a:off x="1958737" y="4513670"/>
            <a:ext cx="1940403" cy="230832"/>
          </a:xfrm>
          <a:prstGeom prst="rect">
            <a:avLst/>
          </a:prstGeom>
        </p:spPr>
        <p:txBody>
          <a:bodyPr vert="horz" wrap="square" lIns="0" tIns="0" rIns="0" bIns="0" rtlCol="0">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tx2"/>
              </a:buClr>
              <a:buSzPct val="125000"/>
              <a:buFont typeface="Arial" panose="020B0604020202020204" pitchFamily="34" charset="0"/>
              <a:buChar char="▪"/>
              <a:defRPr lang="x-none" sz="1600" baseline="0">
                <a:latin typeface="+mn-lt"/>
              </a:defRPr>
            </a:lvl2pPr>
            <a:lvl3pPr marL="457200" lvl="2" indent="-265176" defTabSz="1218026" eaLnBrk="1" latinLnBrk="0" hangingPunct="1">
              <a:buClr>
                <a:schemeClr val="tx2"/>
              </a:buClr>
              <a:buSzPct val="120000"/>
              <a:buFont typeface="Arial" panose="020B0604020202020204" pitchFamily="34" charset="0"/>
              <a:buChar char="–"/>
              <a:defRPr lang="x-none" sz="1600" baseline="0">
                <a:latin typeface="+mn-lt"/>
              </a:defRPr>
            </a:lvl3pPr>
            <a:lvl4pPr marL="612648" lvl="3" indent="-155448" defTabSz="1218026" eaLnBrk="1" latinLnBrk="0" hangingPunct="1">
              <a:buClr>
                <a:schemeClr val="tx2"/>
              </a:buClr>
              <a:buSzPct val="120000"/>
              <a:buFont typeface="Arial" panose="020B0604020202020204" pitchFamily="34" charset="0"/>
              <a:buChar char="▫"/>
              <a:defRPr lang="x-none" sz="1600" baseline="0">
                <a:latin typeface="+mn-lt"/>
              </a:defRPr>
            </a:lvl4pPr>
            <a:lvl5pPr marL="749808" lvl="4" indent="-128016" defTabSz="1218026" eaLnBrk="1" latinLnBrk="0" hangingPunct="1">
              <a:buClr>
                <a:schemeClr val="tx2"/>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algn="ctr" defTabSz="914377" fontAlgn="base">
              <a:spcBef>
                <a:spcPct val="0"/>
              </a:spcBef>
              <a:spcAft>
                <a:spcPct val="0"/>
              </a:spcAft>
              <a:buClr>
                <a:srgbClr val="FFFFFF"/>
              </a:buClr>
              <a:defRPr/>
            </a:pPr>
            <a:r>
              <a:rPr lang="en-US" sz="1500" cap="small">
                <a:solidFill>
                  <a:srgbClr val="FFFFFF"/>
                </a:solidFill>
                <a:latin typeface="Flama Medium" panose="02000503000000020004" pitchFamily="2" charset="0"/>
              </a:rPr>
              <a:t>GLOBAL LEADERSHIP</a:t>
            </a:r>
            <a:endParaRPr lang="en-CA" sz="1500" cap="small">
              <a:solidFill>
                <a:srgbClr val="FFFFFF"/>
              </a:solidFill>
              <a:latin typeface="Flama Medium" panose="02000503000000020004" pitchFamily="2" charset="0"/>
            </a:endParaRPr>
          </a:p>
        </p:txBody>
      </p:sp>
      <p:cxnSp>
        <p:nvCxnSpPr>
          <p:cNvPr id="56" name="Straight Connector 55">
            <a:extLst>
              <a:ext uri="{FF2B5EF4-FFF2-40B4-BE49-F238E27FC236}">
                <a16:creationId xmlns:a16="http://schemas.microsoft.com/office/drawing/2014/main" id="{9EB61484-0889-4F32-9DCE-D54BB32FD94B}"/>
              </a:ext>
            </a:extLst>
          </p:cNvPr>
          <p:cNvCxnSpPr>
            <a:cxnSpLocks/>
          </p:cNvCxnSpPr>
          <p:nvPr/>
        </p:nvCxnSpPr>
        <p:spPr bwMode="gray">
          <a:xfrm>
            <a:off x="5570683" y="3659677"/>
            <a:ext cx="0" cy="830997"/>
          </a:xfrm>
          <a:prstGeom prst="line">
            <a:avLst/>
          </a:prstGeom>
          <a:noFill/>
          <a:ln w="6350" cap="flat" cmpd="sng" algn="ctr">
            <a:solidFill>
              <a:srgbClr val="000000"/>
            </a:solidFill>
            <a:prstDash val="solid"/>
            <a:headEnd type="none" w="med" len="med"/>
            <a:tailEnd type="none" w="med" len="med"/>
          </a:ln>
          <a:effectLst/>
        </p:spPr>
      </p:cxnSp>
      <p:pic>
        <p:nvPicPr>
          <p:cNvPr id="4" name="Picture 3">
            <a:extLst>
              <a:ext uri="{FF2B5EF4-FFF2-40B4-BE49-F238E27FC236}">
                <a16:creationId xmlns:a16="http://schemas.microsoft.com/office/drawing/2014/main" id="{DC345DB1-98EC-8D02-7F23-181F69F186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7724" y="2305033"/>
            <a:ext cx="4204247" cy="2104381"/>
          </a:xfrm>
          <a:prstGeom prst="rect">
            <a:avLst/>
          </a:prstGeom>
          <a:ln>
            <a:solidFill>
              <a:srgbClr val="002060"/>
            </a:solidFill>
          </a:ln>
        </p:spPr>
      </p:pic>
      <p:pic>
        <p:nvPicPr>
          <p:cNvPr id="5" name="Picture 4">
            <a:extLst>
              <a:ext uri="{FF2B5EF4-FFF2-40B4-BE49-F238E27FC236}">
                <a16:creationId xmlns:a16="http://schemas.microsoft.com/office/drawing/2014/main" id="{13894819-D4B3-21BA-79CD-81A4E2740093}"/>
              </a:ext>
            </a:extLst>
          </p:cNvPr>
          <p:cNvPicPr>
            <a:picLocks noChangeAspect="1"/>
          </p:cNvPicPr>
          <p:nvPr/>
        </p:nvPicPr>
        <p:blipFill>
          <a:blip r:embed="rId8"/>
          <a:stretch>
            <a:fillRect/>
          </a:stretch>
        </p:blipFill>
        <p:spPr>
          <a:xfrm>
            <a:off x="1740029" y="2305033"/>
            <a:ext cx="2469565" cy="3540284"/>
          </a:xfrm>
          <a:prstGeom prst="rect">
            <a:avLst/>
          </a:prstGeom>
          <a:ln>
            <a:solidFill>
              <a:schemeClr val="tx1"/>
            </a:solidFill>
          </a:ln>
        </p:spPr>
      </p:pic>
      <p:sp>
        <p:nvSpPr>
          <p:cNvPr id="8" name="TextBox 7">
            <a:extLst>
              <a:ext uri="{FF2B5EF4-FFF2-40B4-BE49-F238E27FC236}">
                <a16:creationId xmlns:a16="http://schemas.microsoft.com/office/drawing/2014/main" id="{8F6F3919-343C-79DF-E7E2-0C86070FC712}"/>
              </a:ext>
            </a:extLst>
          </p:cNvPr>
          <p:cNvSpPr txBox="1"/>
          <p:nvPr/>
        </p:nvSpPr>
        <p:spPr>
          <a:xfrm>
            <a:off x="4896001" y="4836663"/>
            <a:ext cx="5555965" cy="1384995"/>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Opportunity </a:t>
            </a:r>
            <a:r>
              <a:rPr lang="en-US" sz="2800" dirty="0">
                <a:solidFill>
                  <a:schemeClr val="bg1"/>
                </a:solidFill>
                <a:highlight>
                  <a:srgbClr val="699CC6"/>
                </a:highlight>
                <a:latin typeface="Roboto Light" pitchFamily="2" charset="0"/>
                <a:ea typeface="Roboto Light" pitchFamily="2" charset="0"/>
              </a:rPr>
              <a:t>for suppliers to access leading practice support tools and networks</a:t>
            </a:r>
          </a:p>
        </p:txBody>
      </p:sp>
    </p:spTree>
    <p:extLst>
      <p:ext uri="{BB962C8B-B14F-4D97-AF65-F5344CB8AC3E}">
        <p14:creationId xmlns:p14="http://schemas.microsoft.com/office/powerpoint/2010/main" val="2072372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C9AF-3590-1E48-92CE-7A701E75CBC8}"/>
              </a:ext>
            </a:extLst>
          </p:cNvPr>
          <p:cNvSpPr>
            <a:spLocks noGrp="1"/>
          </p:cNvSpPr>
          <p:nvPr>
            <p:ph type="title"/>
          </p:nvPr>
        </p:nvSpPr>
        <p:spPr>
          <a:xfrm>
            <a:off x="461312" y="182111"/>
            <a:ext cx="10058400" cy="1450757"/>
          </a:xfrm>
        </p:spPr>
        <p:txBody>
          <a:bodyPr>
            <a:normAutofit/>
          </a:bodyPr>
          <a:lstStyle/>
          <a:p>
            <a:r>
              <a:rPr lang="en-US" sz="3200" b="1" dirty="0">
                <a:solidFill>
                  <a:srgbClr val="002060"/>
                </a:solidFill>
                <a:latin typeface="+mn-lt"/>
              </a:rPr>
              <a:t>Standardized Accounting &amp; Reporting Method </a:t>
            </a:r>
            <a:br>
              <a:rPr lang="en-US" sz="3200" b="1" dirty="0">
                <a:solidFill>
                  <a:srgbClr val="002060"/>
                </a:solidFill>
                <a:latin typeface="+mn-lt"/>
              </a:rPr>
            </a:br>
            <a:r>
              <a:rPr lang="en-US" sz="3200" b="1" dirty="0">
                <a:solidFill>
                  <a:srgbClr val="002060"/>
                </a:solidFill>
                <a:latin typeface="+mn-lt"/>
              </a:rPr>
              <a:t>for the Co-Benefits of WASH</a:t>
            </a:r>
          </a:p>
        </p:txBody>
      </p:sp>
      <p:pic>
        <p:nvPicPr>
          <p:cNvPr id="8" name="Picture 7" descr="A picture containing text, clipart&#10;&#10;Description automatically generated">
            <a:extLst>
              <a:ext uri="{FF2B5EF4-FFF2-40B4-BE49-F238E27FC236}">
                <a16:creationId xmlns:a16="http://schemas.microsoft.com/office/drawing/2014/main" id="{DDF56A53-DBC8-0B13-CE0E-123B33EE7C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3243" y="907489"/>
            <a:ext cx="1227445" cy="634180"/>
          </a:xfrm>
          <a:prstGeom prst="rect">
            <a:avLst/>
          </a:prstGeom>
        </p:spPr>
      </p:pic>
      <p:pic>
        <p:nvPicPr>
          <p:cNvPr id="9" name="Picture 8">
            <a:extLst>
              <a:ext uri="{FF2B5EF4-FFF2-40B4-BE49-F238E27FC236}">
                <a16:creationId xmlns:a16="http://schemas.microsoft.com/office/drawing/2014/main" id="{FEA847B0-F583-EBBA-BA4D-26DEB054E9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801"/>
          <a:stretch/>
        </p:blipFill>
        <p:spPr>
          <a:xfrm>
            <a:off x="886842" y="3286564"/>
            <a:ext cx="9909681" cy="3133969"/>
          </a:xfrm>
          <a:prstGeom prst="rect">
            <a:avLst/>
          </a:prstGeom>
        </p:spPr>
      </p:pic>
      <p:sp>
        <p:nvSpPr>
          <p:cNvPr id="11" name="TextBox 10">
            <a:extLst>
              <a:ext uri="{FF2B5EF4-FFF2-40B4-BE49-F238E27FC236}">
                <a16:creationId xmlns:a16="http://schemas.microsoft.com/office/drawing/2014/main" id="{EF2CF189-493E-DE77-900E-54DFD6D902AB}"/>
              </a:ext>
            </a:extLst>
          </p:cNvPr>
          <p:cNvSpPr txBox="1"/>
          <p:nvPr/>
        </p:nvSpPr>
        <p:spPr>
          <a:xfrm>
            <a:off x="1395477" y="3028890"/>
            <a:ext cx="6096000" cy="400110"/>
          </a:xfrm>
          <a:prstGeom prst="rect">
            <a:avLst/>
          </a:prstGeom>
          <a:noFill/>
        </p:spPr>
        <p:txBody>
          <a:bodyPr wrap="square">
            <a:spAutoFit/>
          </a:bodyPr>
          <a:lstStyle/>
          <a:p>
            <a:r>
              <a:rPr lang="en-US" sz="2000" b="1" dirty="0">
                <a:ln>
                  <a:noFill/>
                </a:ln>
                <a:solidFill>
                  <a:srgbClr val="005493"/>
                </a:solidFill>
                <a:effectLst/>
                <a:latin typeface="Calibri" panose="020F0502020204030204" pitchFamily="34" charset="0"/>
                <a:ea typeface="Arial Unicode MS" panose="020B0604020202020204" pitchFamily="34" charset="-128"/>
                <a:cs typeface="Arial Unicode MS" panose="020B0604020202020204" pitchFamily="34" charset="-128"/>
              </a:rPr>
              <a:t>WASH Impact Pathway</a:t>
            </a:r>
            <a:endParaRPr lang="en-US" sz="2000" dirty="0"/>
          </a:p>
        </p:txBody>
      </p:sp>
      <p:sp>
        <p:nvSpPr>
          <p:cNvPr id="14" name="TextBox 13">
            <a:extLst>
              <a:ext uri="{FF2B5EF4-FFF2-40B4-BE49-F238E27FC236}">
                <a16:creationId xmlns:a16="http://schemas.microsoft.com/office/drawing/2014/main" id="{0F32F8B6-D6B3-8795-F094-3DC1C35E06C1}"/>
              </a:ext>
            </a:extLst>
          </p:cNvPr>
          <p:cNvSpPr txBox="1"/>
          <p:nvPr/>
        </p:nvSpPr>
        <p:spPr>
          <a:xfrm>
            <a:off x="5561000" y="1992768"/>
            <a:ext cx="5555965" cy="1384995"/>
          </a:xfrm>
          <a:prstGeom prst="rect">
            <a:avLst/>
          </a:prstGeom>
          <a:noFill/>
        </p:spPr>
        <p:txBody>
          <a:bodyPr wrap="square">
            <a:spAutoFit/>
          </a:bodyPr>
          <a:lstStyle/>
          <a:p>
            <a:pPr algn="r" defTabSz="914354"/>
            <a:r>
              <a:rPr lang="en-US" sz="2800" b="1" dirty="0">
                <a:solidFill>
                  <a:schemeClr val="bg1"/>
                </a:solidFill>
                <a:highlight>
                  <a:srgbClr val="699CC6"/>
                </a:highlight>
                <a:latin typeface="Roboto" panose="02000000000000000000" pitchFamily="2" charset="0"/>
                <a:ea typeface="Roboto" panose="02000000000000000000" pitchFamily="2" charset="0"/>
              </a:rPr>
              <a:t>Opportunity </a:t>
            </a:r>
            <a:r>
              <a:rPr lang="en-US" sz="2800" dirty="0">
                <a:solidFill>
                  <a:schemeClr val="bg1"/>
                </a:solidFill>
                <a:highlight>
                  <a:srgbClr val="699CC6"/>
                </a:highlight>
                <a:latin typeface="Roboto Light" pitchFamily="2" charset="0"/>
                <a:ea typeface="Roboto Light" pitchFamily="2" charset="0"/>
              </a:rPr>
              <a:t>to capture consistent data on supplier WASH actions and impacts</a:t>
            </a:r>
          </a:p>
        </p:txBody>
      </p:sp>
    </p:spTree>
    <p:extLst>
      <p:ext uri="{BB962C8B-B14F-4D97-AF65-F5344CB8AC3E}">
        <p14:creationId xmlns:p14="http://schemas.microsoft.com/office/powerpoint/2010/main" val="355223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C9AF-3590-1E48-92CE-7A701E75CBC8}"/>
              </a:ext>
            </a:extLst>
          </p:cNvPr>
          <p:cNvSpPr>
            <a:spLocks noGrp="1"/>
          </p:cNvSpPr>
          <p:nvPr>
            <p:ph type="title"/>
          </p:nvPr>
        </p:nvSpPr>
        <p:spPr>
          <a:xfrm>
            <a:off x="508271" y="181785"/>
            <a:ext cx="10058400" cy="1450757"/>
          </a:xfrm>
        </p:spPr>
        <p:txBody>
          <a:bodyPr>
            <a:normAutofit/>
          </a:bodyPr>
          <a:lstStyle/>
          <a:p>
            <a:r>
              <a:rPr lang="en-US" sz="3200" b="1" dirty="0">
                <a:solidFill>
                  <a:srgbClr val="002060"/>
                </a:solidFill>
                <a:latin typeface="+mn-lt"/>
              </a:rPr>
              <a:t>Climate-Resilient Water, Sanitation &amp; Hygiene</a:t>
            </a:r>
            <a:br>
              <a:rPr lang="en-US" sz="3200" b="1" dirty="0">
                <a:solidFill>
                  <a:srgbClr val="002060"/>
                </a:solidFill>
                <a:latin typeface="+mn-lt"/>
              </a:rPr>
            </a:br>
            <a:r>
              <a:rPr lang="en-US" sz="3200" b="1" dirty="0">
                <a:solidFill>
                  <a:srgbClr val="002060"/>
                </a:solidFill>
                <a:latin typeface="+mn-lt"/>
              </a:rPr>
              <a:t>(WASH) Business Framework</a:t>
            </a:r>
          </a:p>
        </p:txBody>
      </p:sp>
      <p:pic>
        <p:nvPicPr>
          <p:cNvPr id="5" name="Picture 4" descr="A picture containing text, clipart&#10;&#10;Description automatically generated">
            <a:extLst>
              <a:ext uri="{FF2B5EF4-FFF2-40B4-BE49-F238E27FC236}">
                <a16:creationId xmlns:a16="http://schemas.microsoft.com/office/drawing/2014/main" id="{F279216F-CD91-D1F2-06E7-73367C903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31265" y="907163"/>
            <a:ext cx="1227445" cy="634180"/>
          </a:xfrm>
          <a:prstGeom prst="rect">
            <a:avLst/>
          </a:prstGeom>
        </p:spPr>
      </p:pic>
      <p:pic>
        <p:nvPicPr>
          <p:cNvPr id="3" name="Picture 2">
            <a:extLst>
              <a:ext uri="{FF2B5EF4-FFF2-40B4-BE49-F238E27FC236}">
                <a16:creationId xmlns:a16="http://schemas.microsoft.com/office/drawing/2014/main" id="{11041564-A460-A3F5-392F-8C6B7632A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698" y="2194560"/>
            <a:ext cx="2977876" cy="3993975"/>
          </a:xfrm>
          <a:prstGeom prst="rect">
            <a:avLst/>
          </a:prstGeom>
          <a:solidFill>
            <a:schemeClr val="bg1"/>
          </a:solidFill>
          <a:ln>
            <a:solidFill>
              <a:srgbClr val="002060"/>
            </a:solidFill>
          </a:ln>
        </p:spPr>
      </p:pic>
      <p:sp>
        <p:nvSpPr>
          <p:cNvPr id="12" name="TextBox 11">
            <a:extLst>
              <a:ext uri="{FF2B5EF4-FFF2-40B4-BE49-F238E27FC236}">
                <a16:creationId xmlns:a16="http://schemas.microsoft.com/office/drawing/2014/main" id="{37E56A7A-8C99-1083-A372-D4F67010F409}"/>
              </a:ext>
            </a:extLst>
          </p:cNvPr>
          <p:cNvSpPr txBox="1"/>
          <p:nvPr/>
        </p:nvSpPr>
        <p:spPr>
          <a:xfrm>
            <a:off x="3906401" y="1954093"/>
            <a:ext cx="8053951" cy="4596130"/>
          </a:xfrm>
          <a:prstGeom prst="rect">
            <a:avLst/>
          </a:prstGeom>
          <a:noFill/>
        </p:spPr>
        <p:txBody>
          <a:bodyPr wrap="square" rtlCol="0">
            <a:spAutoFit/>
          </a:bodyPr>
          <a:lstStyle/>
          <a:p>
            <a:pPr>
              <a:lnSpc>
                <a:spcPct val="120000"/>
              </a:lnSpc>
              <a:spcAft>
                <a:spcPts val="1000"/>
              </a:spcAft>
            </a:pPr>
            <a:r>
              <a:rPr lang="en-US" sz="1500" b="1" dirty="0">
                <a:ln>
                  <a:noFill/>
                </a:ln>
                <a:solidFill>
                  <a:srgbClr val="005493"/>
                </a:solidFill>
                <a:effectLst/>
                <a:latin typeface="Calibri" panose="020F0502020204030204" pitchFamily="34" charset="0"/>
                <a:ea typeface="Arial Unicode MS" panose="020B0604020202020204" pitchFamily="34" charset="-128"/>
                <a:cs typeface="Arial Unicode MS" panose="020B0604020202020204" pitchFamily="34" charset="-128"/>
              </a:rPr>
              <a:t>Going forward we join global and local stakeholders in developing and applying a</a:t>
            </a:r>
            <a:r>
              <a:rPr lang="en-US" sz="1500" b="1" u="sng" dirty="0">
                <a:ln>
                  <a:noFill/>
                </a:ln>
                <a:solidFill>
                  <a:srgbClr val="005493"/>
                </a:solidFill>
                <a:effectLst/>
                <a:latin typeface="Calibri" panose="020F0502020204030204" pitchFamily="34" charset="0"/>
                <a:ea typeface="Arial Unicode MS" panose="020B0604020202020204" pitchFamily="34" charset="-128"/>
                <a:cs typeface="Arial Unicode MS" panose="020B0604020202020204" pitchFamily="34" charset="-128"/>
              </a:rPr>
              <a:t> climate-resilient WASH framework</a:t>
            </a:r>
            <a:r>
              <a:rPr lang="en-US" sz="1500" b="1" dirty="0">
                <a:ln>
                  <a:noFill/>
                </a:ln>
                <a:solidFill>
                  <a:srgbClr val="005493"/>
                </a:solidFill>
                <a:effectLst/>
                <a:latin typeface="Calibri" panose="020F0502020204030204" pitchFamily="34" charset="0"/>
                <a:ea typeface="Arial Unicode MS" panose="020B0604020202020204" pitchFamily="34" charset="-128"/>
                <a:cs typeface="Arial Unicode MS" panose="020B0604020202020204" pitchFamily="34" charset="-128"/>
              </a:rPr>
              <a:t> to our water, sanitation and hygiene access programs and investments. </a:t>
            </a:r>
            <a:endParaRPr lang="en-CH" sz="150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a:spcAft>
                <a:spcPts val="400"/>
              </a:spcAft>
            </a:pPr>
            <a:r>
              <a:rPr lang="en-US" sz="1500" b="1" dirty="0">
                <a:ln>
                  <a:noFill/>
                </a:ln>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The framework for action will include the following considerations:</a:t>
            </a:r>
            <a:endParaRPr lang="en-CH" sz="150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Assessment of climate risk:</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Understanding the local context of climate change, water systems and water resources: Hazards, exposure, and vulnerability</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I</a:t>
            </a: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mpacts of climate risks on WASH:</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Understanding the impacts of climate change on water, sanitation and hygiene access, services continuity and reliability</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Preparedness and adaptation:</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Planning for the timely response to expected climate impacts and potential adaptation of water supply, sanitation and hygiene services </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Solutions and implementation</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Identifying opportunities to improve water, sanitation and hygiene services with climate-smart low carbon infrastructure, technologies, and capacity building in communities</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Testing and monitoring: </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Identifying opportunities to continuously improve the continuity and reliability of services through benchmarking, evaluation, and validation</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lvl="0" indent="-342900" fontAlgn="base">
              <a:spcAft>
                <a:spcPts val="400"/>
              </a:spcAft>
              <a:buFont typeface="Arial" panose="020B0604020202020204" pitchFamily="34" charset="0"/>
              <a:buChar char="•"/>
            </a:pP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Reporting &amp; disclosure:  </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Contributing to advancements in leading practice by sharing learnings, findings, and impacts</a:t>
            </a:r>
            <a:r>
              <a:rPr lang="en-US" sz="1500" b="1"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 </a:t>
            </a:r>
            <a:r>
              <a:rPr lang="en-US" sz="1500" u="none" strike="noStrike" kern="0" spc="0" dirty="0">
                <a:ln>
                  <a:noFill/>
                </a:ln>
                <a:solidFill>
                  <a:srgbClr val="404040"/>
                </a:solidFill>
                <a:effectLst/>
                <a:latin typeface="Calibri" panose="020F0502020204030204" pitchFamily="34" charset="0"/>
                <a:ea typeface="Arial Unicode MS" panose="020B0604020202020204" pitchFamily="34" charset="-128"/>
                <a:cs typeface="Arial Unicode MS" panose="020B0604020202020204" pitchFamily="34" charset="-128"/>
              </a:rPr>
              <a:t>in collaboration with our stakeholders</a:t>
            </a:r>
            <a:endParaRPr lang="en-CH" sz="1500" u="none" strike="noStrike" kern="0" spc="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a:spcAft>
                <a:spcPts val="400"/>
              </a:spcAft>
            </a:pPr>
            <a:endParaRPr lang="en-US" sz="1500" dirty="0"/>
          </a:p>
        </p:txBody>
      </p:sp>
      <p:sp>
        <p:nvSpPr>
          <p:cNvPr id="4" name="TextBox 3">
            <a:extLst>
              <a:ext uri="{FF2B5EF4-FFF2-40B4-BE49-F238E27FC236}">
                <a16:creationId xmlns:a16="http://schemas.microsoft.com/office/drawing/2014/main" id="{D88009B0-7E86-9773-3D2F-C56233B76A80}"/>
              </a:ext>
            </a:extLst>
          </p:cNvPr>
          <p:cNvSpPr txBox="1"/>
          <p:nvPr/>
        </p:nvSpPr>
        <p:spPr>
          <a:xfrm>
            <a:off x="6202745" y="4803540"/>
            <a:ext cx="5555965" cy="1384995"/>
          </a:xfrm>
          <a:prstGeom prst="rect">
            <a:avLst/>
          </a:prstGeom>
          <a:noFill/>
        </p:spPr>
        <p:txBody>
          <a:bodyPr wrap="square">
            <a:spAutoFit/>
          </a:bodyPr>
          <a:lstStyle/>
          <a:p>
            <a:pPr algn="r" defTabSz="914354"/>
            <a:r>
              <a:rPr lang="en-US" sz="2800" b="1" dirty="0">
                <a:solidFill>
                  <a:schemeClr val="bg1"/>
                </a:solidFill>
                <a:highlight>
                  <a:srgbClr val="699CC6"/>
                </a:highlight>
                <a:latin typeface="Roboto" panose="02000000000000000000" pitchFamily="2" charset="0"/>
                <a:ea typeface="Roboto" panose="02000000000000000000" pitchFamily="2" charset="0"/>
              </a:rPr>
              <a:t>Opportunity </a:t>
            </a:r>
            <a:r>
              <a:rPr lang="en-US" sz="2800" dirty="0">
                <a:solidFill>
                  <a:schemeClr val="bg1"/>
                </a:solidFill>
                <a:highlight>
                  <a:srgbClr val="699CC6"/>
                </a:highlight>
                <a:latin typeface="Roboto Light" pitchFamily="2" charset="0"/>
                <a:ea typeface="Roboto Light" pitchFamily="2" charset="0"/>
              </a:rPr>
              <a:t>to build climate resilience into supply chain WASH requirements and guidance</a:t>
            </a:r>
          </a:p>
        </p:txBody>
      </p:sp>
    </p:spTree>
    <p:extLst>
      <p:ext uri="{BB962C8B-B14F-4D97-AF65-F5344CB8AC3E}">
        <p14:creationId xmlns:p14="http://schemas.microsoft.com/office/powerpoint/2010/main" val="3391668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sp>
      <p:sp>
        <p:nvSpPr>
          <p:cNvPr id="2" name="Title 1"/>
          <p:cNvSpPr>
            <a:spLocks noGrp="1"/>
          </p:cNvSpPr>
          <p:nvPr>
            <p:ph type="ctrTitle"/>
          </p:nvPr>
        </p:nvSpPr>
        <p:spPr/>
        <p:txBody>
          <a:bodyPr/>
          <a:lstStyle/>
          <a:p>
            <a:r>
              <a:rPr lang="en-CH" dirty="0"/>
              <a:t>WASH Pledge</a:t>
            </a:r>
            <a:r>
              <a:rPr lang="en-US" dirty="0"/>
              <a:t> in the Supply Chain</a:t>
            </a:r>
          </a:p>
        </p:txBody>
      </p:sp>
      <p:sp>
        <p:nvSpPr>
          <p:cNvPr id="3" name="Subtitle 2"/>
          <p:cNvSpPr>
            <a:spLocks noGrp="1"/>
          </p:cNvSpPr>
          <p:nvPr>
            <p:ph type="subTitle" idx="1"/>
          </p:nvPr>
        </p:nvSpPr>
        <p:spPr>
          <a:xfrm>
            <a:off x="464763" y="2714470"/>
            <a:ext cx="8618681" cy="422029"/>
          </a:xfrm>
        </p:spPr>
        <p:txBody>
          <a:bodyPr/>
          <a:lstStyle/>
          <a:p>
            <a:r>
              <a:rPr lang="en-CH" dirty="0"/>
              <a:t>Addressing Safe water, sanitation and Hygiene in Xylem’s supply chain</a:t>
            </a:r>
            <a:endParaRPr lang="en-US" dirty="0"/>
          </a:p>
        </p:txBody>
      </p:sp>
      <p:sp>
        <p:nvSpPr>
          <p:cNvPr id="4" name="Content Placeholder 3"/>
          <p:cNvSpPr>
            <a:spLocks noGrp="1"/>
          </p:cNvSpPr>
          <p:nvPr>
            <p:ph sz="quarter" idx="11"/>
          </p:nvPr>
        </p:nvSpPr>
        <p:spPr/>
        <p:txBody>
          <a:bodyPr/>
          <a:lstStyle/>
          <a:p>
            <a:r>
              <a:rPr lang="en-US" dirty="0"/>
              <a:t>Nov</a:t>
            </a:r>
            <a:r>
              <a:rPr lang="en-CH" dirty="0"/>
              <a:t> 2022</a:t>
            </a:r>
            <a:endParaRPr lang="en-US" dirty="0"/>
          </a:p>
        </p:txBody>
      </p:sp>
    </p:spTree>
    <p:extLst>
      <p:ext uri="{BB962C8B-B14F-4D97-AF65-F5344CB8AC3E}">
        <p14:creationId xmlns:p14="http://schemas.microsoft.com/office/powerpoint/2010/main" val="309317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0079-5B0D-4CA9-95BC-3463860C1DEC}"/>
              </a:ext>
            </a:extLst>
          </p:cNvPr>
          <p:cNvSpPr>
            <a:spLocks noGrp="1"/>
          </p:cNvSpPr>
          <p:nvPr>
            <p:ph type="title"/>
          </p:nvPr>
        </p:nvSpPr>
        <p:spPr>
          <a:xfrm>
            <a:off x="465138" y="1"/>
            <a:ext cx="9973541" cy="9890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r>
              <a:rPr lang="en-CH" dirty="0">
                <a:solidFill>
                  <a:schemeClr val="bg2"/>
                </a:solidFill>
              </a:rPr>
              <a:t>Xylem committed to champion Water Stewardship and WASH</a:t>
            </a:r>
            <a:endParaRPr lang="en-US" dirty="0">
              <a:solidFill>
                <a:schemeClr val="bg2"/>
              </a:solidFill>
            </a:endParaRPr>
          </a:p>
        </p:txBody>
      </p:sp>
      <p:sp>
        <p:nvSpPr>
          <p:cNvPr id="3" name="Slide Number Placeholder 2">
            <a:extLst>
              <a:ext uri="{FF2B5EF4-FFF2-40B4-BE49-F238E27FC236}">
                <a16:creationId xmlns:a16="http://schemas.microsoft.com/office/drawing/2014/main" id="{A79171D8-D9F7-4E7C-A241-22EA9BD399EB}"/>
              </a:ext>
            </a:extLst>
          </p:cNvPr>
          <p:cNvSpPr>
            <a:spLocks noGrp="1"/>
          </p:cNvSpPr>
          <p:nvPr>
            <p:ph type="sldNum" sz="quarter" idx="10"/>
          </p:nvPr>
        </p:nvSpPr>
        <p:spPr/>
        <p:txBody>
          <a:bodyPr/>
          <a:lstStyle/>
          <a:p>
            <a:pPr>
              <a:defRPr/>
            </a:pPr>
            <a:fld id="{F1E9BC33-2470-E74D-8B2C-3018BEDBEC8C}" type="slidenum">
              <a:rPr lang="en-US" altLang="en-US" smtClean="0"/>
              <a:pPr>
                <a:defRPr/>
              </a:pPr>
              <a:t>19</a:t>
            </a:fld>
            <a:endParaRPr lang="en-US" altLang="en-US"/>
          </a:p>
        </p:txBody>
      </p:sp>
      <p:pic>
        <p:nvPicPr>
          <p:cNvPr id="6" name="Picture 5">
            <a:extLst>
              <a:ext uri="{FF2B5EF4-FFF2-40B4-BE49-F238E27FC236}">
                <a16:creationId xmlns:a16="http://schemas.microsoft.com/office/drawing/2014/main" id="{5658AE7F-DCE6-4280-AE25-06F45B00CE85}"/>
              </a:ext>
            </a:extLst>
          </p:cNvPr>
          <p:cNvPicPr>
            <a:picLocks noChangeAspect="1"/>
          </p:cNvPicPr>
          <p:nvPr/>
        </p:nvPicPr>
        <p:blipFill>
          <a:blip r:embed="rId3"/>
          <a:stretch>
            <a:fillRect/>
          </a:stretch>
        </p:blipFill>
        <p:spPr>
          <a:xfrm>
            <a:off x="458788" y="1276351"/>
            <a:ext cx="3638550" cy="1257300"/>
          </a:xfrm>
          <a:prstGeom prst="rect">
            <a:avLst/>
          </a:prstGeom>
        </p:spPr>
      </p:pic>
      <p:pic>
        <p:nvPicPr>
          <p:cNvPr id="7" name="Picture 6">
            <a:extLst>
              <a:ext uri="{FF2B5EF4-FFF2-40B4-BE49-F238E27FC236}">
                <a16:creationId xmlns:a16="http://schemas.microsoft.com/office/drawing/2014/main" id="{DDBBCB19-5213-4D70-8B1E-00AF619BED12}"/>
              </a:ext>
            </a:extLst>
          </p:cNvPr>
          <p:cNvPicPr>
            <a:picLocks noChangeAspect="1"/>
          </p:cNvPicPr>
          <p:nvPr/>
        </p:nvPicPr>
        <p:blipFill>
          <a:blip r:embed="rId4"/>
          <a:stretch>
            <a:fillRect/>
          </a:stretch>
        </p:blipFill>
        <p:spPr>
          <a:xfrm>
            <a:off x="4097961" y="1276352"/>
            <a:ext cx="1958090" cy="1257300"/>
          </a:xfrm>
          <a:prstGeom prst="rect">
            <a:avLst/>
          </a:prstGeom>
        </p:spPr>
      </p:pic>
      <p:pic>
        <p:nvPicPr>
          <p:cNvPr id="1026" name="Picture 2" descr="Water Action Hub | CEO Water Mandate">
            <a:extLst>
              <a:ext uri="{FF2B5EF4-FFF2-40B4-BE49-F238E27FC236}">
                <a16:creationId xmlns:a16="http://schemas.microsoft.com/office/drawing/2014/main" id="{D3E8008C-86A3-4FA5-801F-6C4CF8BD2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32" y="3059684"/>
            <a:ext cx="2738761" cy="114443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9FFB57BC-DCFC-4335-B33E-523EEEDBA44F}"/>
              </a:ext>
            </a:extLst>
          </p:cNvPr>
          <p:cNvSpPr/>
          <p:nvPr/>
        </p:nvSpPr>
        <p:spPr>
          <a:xfrm rot="5400000">
            <a:off x="3040594" y="93891"/>
            <a:ext cx="424881" cy="5304406"/>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ACEE052F-0D78-40AF-8AA1-89A6E0CA1F1C}"/>
              </a:ext>
            </a:extLst>
          </p:cNvPr>
          <p:cNvSpPr/>
          <p:nvPr/>
        </p:nvSpPr>
        <p:spPr>
          <a:xfrm rot="5400000">
            <a:off x="3127152" y="1868673"/>
            <a:ext cx="424881" cy="5304406"/>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28" name="Picture 4" descr="The CEO Water Mandate Brochure | UN Global Compact">
            <a:extLst>
              <a:ext uri="{FF2B5EF4-FFF2-40B4-BE49-F238E27FC236}">
                <a16:creationId xmlns:a16="http://schemas.microsoft.com/office/drawing/2014/main" id="{42C138EA-7209-43B8-A374-635F00536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176" y="3013949"/>
            <a:ext cx="972166" cy="125809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D23191-6550-4DC4-8C92-D9DAF2D8CFC0}"/>
              </a:ext>
            </a:extLst>
          </p:cNvPr>
          <p:cNvSpPr txBox="1"/>
          <p:nvPr/>
        </p:nvSpPr>
        <p:spPr>
          <a:xfrm>
            <a:off x="4520323" y="3122324"/>
            <a:ext cx="1471473" cy="1169551"/>
          </a:xfrm>
          <a:prstGeom prst="rect">
            <a:avLst/>
          </a:prstGeom>
          <a:noFill/>
        </p:spPr>
        <p:txBody>
          <a:bodyPr wrap="square" rtlCol="0">
            <a:spAutoFit/>
          </a:bodyPr>
          <a:lstStyle/>
          <a:p>
            <a:pPr algn="ctr"/>
            <a:r>
              <a:rPr lang="en-CH" sz="1400" dirty="0"/>
              <a:t>Defining business  commitments on Water Stewardship</a:t>
            </a:r>
            <a:endParaRPr lang="en-US" sz="1400" dirty="0"/>
          </a:p>
        </p:txBody>
      </p:sp>
      <p:pic>
        <p:nvPicPr>
          <p:cNvPr id="13" name="Picture 12">
            <a:extLst>
              <a:ext uri="{FF2B5EF4-FFF2-40B4-BE49-F238E27FC236}">
                <a16:creationId xmlns:a16="http://schemas.microsoft.com/office/drawing/2014/main" id="{962B1D1B-AEAE-46C4-AC61-A964ACB06149}"/>
              </a:ext>
            </a:extLst>
          </p:cNvPr>
          <p:cNvPicPr>
            <a:picLocks noChangeAspect="1"/>
          </p:cNvPicPr>
          <p:nvPr/>
        </p:nvPicPr>
        <p:blipFill>
          <a:blip r:embed="rId7"/>
          <a:stretch>
            <a:fillRect/>
          </a:stretch>
        </p:blipFill>
        <p:spPr>
          <a:xfrm>
            <a:off x="802798" y="4846840"/>
            <a:ext cx="1860170" cy="1007934"/>
          </a:xfrm>
          <a:prstGeom prst="rect">
            <a:avLst/>
          </a:prstGeom>
        </p:spPr>
      </p:pic>
      <p:sp>
        <p:nvSpPr>
          <p:cNvPr id="14" name="TextBox 13">
            <a:extLst>
              <a:ext uri="{FF2B5EF4-FFF2-40B4-BE49-F238E27FC236}">
                <a16:creationId xmlns:a16="http://schemas.microsoft.com/office/drawing/2014/main" id="{9B1F2E89-FF85-41E3-AD90-FB2D2391D3A9}"/>
              </a:ext>
            </a:extLst>
          </p:cNvPr>
          <p:cNvSpPr txBox="1"/>
          <p:nvPr/>
        </p:nvSpPr>
        <p:spPr>
          <a:xfrm>
            <a:off x="2859059" y="4960370"/>
            <a:ext cx="2634448" cy="738664"/>
          </a:xfrm>
          <a:prstGeom prst="rect">
            <a:avLst/>
          </a:prstGeom>
          <a:noFill/>
        </p:spPr>
        <p:txBody>
          <a:bodyPr wrap="square" rtlCol="0">
            <a:spAutoFit/>
          </a:bodyPr>
          <a:lstStyle/>
          <a:p>
            <a:pPr algn="ctr"/>
            <a:r>
              <a:rPr lang="en-CH" sz="1400" dirty="0"/>
              <a:t>Defining business  commitments on Water, Sanitation and Hygiene </a:t>
            </a:r>
            <a:endParaRPr lang="en-US" sz="1400" dirty="0"/>
          </a:p>
        </p:txBody>
      </p:sp>
      <p:sp>
        <p:nvSpPr>
          <p:cNvPr id="11" name="TextBox 10">
            <a:extLst>
              <a:ext uri="{FF2B5EF4-FFF2-40B4-BE49-F238E27FC236}">
                <a16:creationId xmlns:a16="http://schemas.microsoft.com/office/drawing/2014/main" id="{FB3393C1-1071-4120-BAED-8F1F5954003B}"/>
              </a:ext>
            </a:extLst>
          </p:cNvPr>
          <p:cNvSpPr txBox="1"/>
          <p:nvPr/>
        </p:nvSpPr>
        <p:spPr>
          <a:xfrm>
            <a:off x="6402469" y="1528273"/>
            <a:ext cx="5107708" cy="923330"/>
          </a:xfrm>
          <a:prstGeom prst="rect">
            <a:avLst/>
          </a:prstGeom>
          <a:noFill/>
        </p:spPr>
        <p:txBody>
          <a:bodyPr wrap="square" rtlCol="0">
            <a:spAutoFit/>
          </a:bodyPr>
          <a:lstStyle/>
          <a:p>
            <a:r>
              <a:rPr lang="en-CH" dirty="0"/>
              <a:t>Xylem is </a:t>
            </a:r>
            <a:r>
              <a:rPr lang="en-US" dirty="0"/>
              <a:t>a signatory</a:t>
            </a:r>
            <a:r>
              <a:rPr lang="en-CH" dirty="0"/>
              <a:t> of the UN Global Compact, committed to taking action on the UN Sustainable Development Goals (SDGs)</a:t>
            </a:r>
            <a:endParaRPr lang="en-US" dirty="0"/>
          </a:p>
        </p:txBody>
      </p:sp>
      <p:sp>
        <p:nvSpPr>
          <p:cNvPr id="16" name="TextBox 15">
            <a:extLst>
              <a:ext uri="{FF2B5EF4-FFF2-40B4-BE49-F238E27FC236}">
                <a16:creationId xmlns:a16="http://schemas.microsoft.com/office/drawing/2014/main" id="{314FBD80-859F-4908-8174-F09257FE5B04}"/>
              </a:ext>
            </a:extLst>
          </p:cNvPr>
          <p:cNvSpPr txBox="1"/>
          <p:nvPr/>
        </p:nvSpPr>
        <p:spPr>
          <a:xfrm>
            <a:off x="6402470" y="3120225"/>
            <a:ext cx="5504793" cy="923330"/>
          </a:xfrm>
          <a:prstGeom prst="rect">
            <a:avLst/>
          </a:prstGeom>
          <a:noFill/>
        </p:spPr>
        <p:txBody>
          <a:bodyPr wrap="square" rtlCol="0">
            <a:spAutoFit/>
          </a:bodyPr>
          <a:lstStyle/>
          <a:p>
            <a:r>
              <a:rPr lang="en-CH" dirty="0"/>
              <a:t>Xylem is a signatory of the CEO Water Mandate since 2017, committed to taking a leadership role on water stewardship</a:t>
            </a:r>
            <a:endParaRPr lang="en-US" dirty="0"/>
          </a:p>
        </p:txBody>
      </p:sp>
      <p:sp>
        <p:nvSpPr>
          <p:cNvPr id="17" name="TextBox 16">
            <a:extLst>
              <a:ext uri="{FF2B5EF4-FFF2-40B4-BE49-F238E27FC236}">
                <a16:creationId xmlns:a16="http://schemas.microsoft.com/office/drawing/2014/main" id="{14E34DF9-1FF6-4ECC-AAC5-8F24380C750D}"/>
              </a:ext>
            </a:extLst>
          </p:cNvPr>
          <p:cNvSpPr txBox="1"/>
          <p:nvPr/>
        </p:nvSpPr>
        <p:spPr>
          <a:xfrm>
            <a:off x="6402470" y="4615976"/>
            <a:ext cx="5504793" cy="1200329"/>
          </a:xfrm>
          <a:prstGeom prst="rect">
            <a:avLst/>
          </a:prstGeom>
          <a:noFill/>
        </p:spPr>
        <p:txBody>
          <a:bodyPr wrap="square" rtlCol="0">
            <a:spAutoFit/>
          </a:bodyPr>
          <a:lstStyle/>
          <a:p>
            <a:r>
              <a:rPr lang="en-CH" dirty="0"/>
              <a:t>Xylem is a steering committee member of WASH4WORK, a WASH Pledge signatory and committed to taking a leadership role on WASH withing our operations, communities and value chain</a:t>
            </a:r>
            <a:endParaRPr lang="en-US" dirty="0"/>
          </a:p>
        </p:txBody>
      </p:sp>
    </p:spTree>
    <p:extLst>
      <p:ext uri="{BB962C8B-B14F-4D97-AF65-F5344CB8AC3E}">
        <p14:creationId xmlns:p14="http://schemas.microsoft.com/office/powerpoint/2010/main" val="110048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07648900-DD5F-CF29-0DB9-82C7189E7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926" y="5060455"/>
            <a:ext cx="1004695" cy="519552"/>
          </a:xfrm>
          <a:prstGeom prst="rect">
            <a:avLst/>
          </a:prstGeom>
          <a:ln>
            <a:noFill/>
          </a:ln>
        </p:spPr>
      </p:pic>
      <p:pic>
        <p:nvPicPr>
          <p:cNvPr id="6" name="Picture 5">
            <a:extLst>
              <a:ext uri="{FF2B5EF4-FFF2-40B4-BE49-F238E27FC236}">
                <a16:creationId xmlns:a16="http://schemas.microsoft.com/office/drawing/2014/main" id="{D2A2565E-ADC2-942A-3308-D122428B5B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845206" y="3455720"/>
            <a:ext cx="3076762" cy="126615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7" name="Picture 2" descr="203,199+ Best Free Drinking water Stock Photos &amp; Images ...">
            <a:extLst>
              <a:ext uri="{FF2B5EF4-FFF2-40B4-BE49-F238E27FC236}">
                <a16:creationId xmlns:a16="http://schemas.microsoft.com/office/drawing/2014/main" id="{43EFD727-DD97-7C5E-EF29-F5D30FE8B1A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b="-4"/>
          <a:stretch/>
        </p:blipFill>
        <p:spPr bwMode="auto">
          <a:xfrm>
            <a:off x="1430268" y="3486136"/>
            <a:ext cx="3225285" cy="1841336"/>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Top workplace bathroom pet peeves | by SWNS | Medium">
            <a:extLst>
              <a:ext uri="{FF2B5EF4-FFF2-40B4-BE49-F238E27FC236}">
                <a16:creationId xmlns:a16="http://schemas.microsoft.com/office/drawing/2014/main" id="{031502D4-EF53-ADF5-69A5-E6215AFABC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1943" y="5406825"/>
            <a:ext cx="3913632" cy="1451175"/>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E180369-2D2E-5BED-8D60-F5DE151A329A}"/>
              </a:ext>
            </a:extLst>
          </p:cNvPr>
          <p:cNvSpPr txBox="1">
            <a:spLocks/>
          </p:cNvSpPr>
          <p:nvPr/>
        </p:nvSpPr>
        <p:spPr>
          <a:xfrm>
            <a:off x="4980325" y="395926"/>
            <a:ext cx="7010569" cy="6175604"/>
          </a:xfrm>
          <a:prstGeom prst="rect">
            <a:avLst/>
          </a:prstGeom>
        </p:spPr>
        <p:txBody>
          <a:bodyPr vert="horz" lIns="0" tIns="45720" rIns="0" bIns="45720" rtlCol="0">
            <a:normAutofit lnSpcReduction="10000"/>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rtl="0" fontAlgn="base">
              <a:spcBef>
                <a:spcPts val="0"/>
              </a:spcBef>
              <a:spcAft>
                <a:spcPts val="600"/>
              </a:spcAft>
            </a:pPr>
            <a:r>
              <a:rPr lang="en-GB" sz="2100" b="1" u="none" strike="noStrike" dirty="0">
                <a:solidFill>
                  <a:srgbClr val="1E3250"/>
                </a:solidFill>
                <a:effectLst/>
                <a:latin typeface="Avenir Black" panose="02000503020000020003" pitchFamily="2" charset="0"/>
              </a:rPr>
              <a:t>WASH4Work is a multi-stakeholder initiative,  launched in 2016, to mobilise business action on water, sanitation and hygiene (WASH) </a:t>
            </a:r>
            <a:r>
              <a:rPr lang="en-GB" sz="2100" b="1" dirty="0">
                <a:solidFill>
                  <a:srgbClr val="1E3250"/>
                </a:solidFill>
                <a:effectLst/>
                <a:latin typeface="Avenir Black" panose="02000503020000020003" pitchFamily="2" charset="0"/>
              </a:rPr>
              <a:t>​</a:t>
            </a:r>
            <a:r>
              <a:rPr lang="en-GB" sz="2100" b="1" u="none" strike="noStrike" dirty="0">
                <a:solidFill>
                  <a:srgbClr val="1E3250"/>
                </a:solidFill>
                <a:effectLst/>
                <a:latin typeface="Avenir Black" panose="02000503020000020003" pitchFamily="2" charset="0"/>
              </a:rPr>
              <a:t>in workplace operations, in communities where companies operate, and across supply chains. </a:t>
            </a:r>
            <a:r>
              <a:rPr lang="en-GB" sz="2100" b="1" dirty="0">
                <a:solidFill>
                  <a:srgbClr val="1E3250"/>
                </a:solidFill>
                <a:effectLst/>
                <a:latin typeface="Avenir Black" panose="02000503020000020003" pitchFamily="2" charset="0"/>
              </a:rPr>
              <a:t>​</a:t>
            </a:r>
          </a:p>
          <a:p>
            <a:pPr algn="l" rtl="0" fontAlgn="base">
              <a:spcBef>
                <a:spcPts val="0"/>
              </a:spcBef>
              <a:spcAft>
                <a:spcPts val="0"/>
              </a:spcAft>
            </a:pPr>
            <a:r>
              <a:rPr lang="en-GB" sz="2100" b="1" dirty="0">
                <a:solidFill>
                  <a:srgbClr val="1E3250"/>
                </a:solidFill>
                <a:effectLst/>
                <a:latin typeface="Avenir Black" panose="02000503020000020003" pitchFamily="2" charset="0"/>
              </a:rPr>
              <a:t>​</a:t>
            </a:r>
          </a:p>
          <a:p>
            <a:pPr algn="l" rtl="0" fontAlgn="base">
              <a:spcBef>
                <a:spcPts val="0"/>
              </a:spcBef>
              <a:spcAft>
                <a:spcPts val="0"/>
              </a:spcAft>
            </a:pPr>
            <a:endParaRPr lang="en-GB" sz="2100" b="1" dirty="0">
              <a:solidFill>
                <a:srgbClr val="1E3250"/>
              </a:solidFill>
              <a:effectLst/>
              <a:latin typeface="Avenir Black" panose="02000503020000020003" pitchFamily="2" charset="0"/>
            </a:endParaRPr>
          </a:p>
          <a:p>
            <a:pPr algn="l" rtl="0" fontAlgn="base">
              <a:spcBef>
                <a:spcPts val="0"/>
              </a:spcBef>
              <a:spcAft>
                <a:spcPts val="1200"/>
              </a:spcAft>
            </a:pPr>
            <a:r>
              <a:rPr lang="en-GB" sz="2100" b="1" u="none" strike="noStrike" dirty="0">
                <a:solidFill>
                  <a:srgbClr val="1E3250"/>
                </a:solidFill>
                <a:effectLst/>
                <a:latin typeface="Avenir Black" panose="02000503020000020003" pitchFamily="2" charset="0"/>
              </a:rPr>
              <a:t>WASH4Work aims to: </a:t>
            </a:r>
            <a:r>
              <a:rPr lang="en-US" sz="2100" b="1" dirty="0">
                <a:solidFill>
                  <a:srgbClr val="1E3250"/>
                </a:solidFill>
                <a:effectLst/>
                <a:latin typeface="Avenir Black" panose="02000503020000020003" pitchFamily="2" charset="0"/>
              </a:rPr>
              <a:t>​</a:t>
            </a:r>
          </a:p>
          <a:p>
            <a:pPr algn="l" rtl="0" fontAlgn="base">
              <a:lnSpc>
                <a:spcPct val="110000"/>
              </a:lnSpc>
              <a:spcBef>
                <a:spcPts val="0"/>
              </a:spcBef>
              <a:spcAft>
                <a:spcPts val="1200"/>
              </a:spcAft>
              <a:buFont typeface="Arial" panose="020B0604020202020204" pitchFamily="34" charset="0"/>
              <a:buChar char="•"/>
            </a:pPr>
            <a:r>
              <a:rPr lang="en-GB" sz="2100" u="none" strike="noStrike" dirty="0">
                <a:solidFill>
                  <a:srgbClr val="1E3250"/>
                </a:solidFill>
                <a:effectLst/>
                <a:latin typeface="Avenir" panose="02000503020000020003" pitchFamily="2" charset="0"/>
              </a:rPr>
              <a:t>  Demonstrate business leadership on WASH in the workplace </a:t>
            </a:r>
            <a:r>
              <a:rPr lang="en-US" sz="2100" dirty="0">
                <a:solidFill>
                  <a:srgbClr val="1E3250"/>
                </a:solidFill>
                <a:effectLst/>
                <a:latin typeface="Avenir" panose="02000503020000020003" pitchFamily="2" charset="0"/>
              </a:rPr>
              <a:t>​</a:t>
            </a:r>
          </a:p>
          <a:p>
            <a:pPr algn="l" rtl="0" fontAlgn="base">
              <a:lnSpc>
                <a:spcPct val="110000"/>
              </a:lnSpc>
              <a:spcBef>
                <a:spcPts val="0"/>
              </a:spcBef>
              <a:spcAft>
                <a:spcPts val="1200"/>
              </a:spcAft>
              <a:buFont typeface="Arial" panose="020B0604020202020204" pitchFamily="34" charset="0"/>
              <a:buChar char="•"/>
            </a:pPr>
            <a:r>
              <a:rPr lang="en-GB" sz="2100" u="none" strike="noStrike" dirty="0">
                <a:solidFill>
                  <a:srgbClr val="1E3250"/>
                </a:solidFill>
                <a:effectLst/>
                <a:latin typeface="Avenir" panose="02000503020000020003" pitchFamily="2" charset="0"/>
              </a:rPr>
              <a:t>  Share knowledge, leading practice and advocate best-in-class standards </a:t>
            </a:r>
            <a:r>
              <a:rPr lang="en-US" sz="2100" dirty="0">
                <a:solidFill>
                  <a:srgbClr val="1E3250"/>
                </a:solidFill>
                <a:effectLst/>
                <a:latin typeface="Avenir" panose="02000503020000020003" pitchFamily="2" charset="0"/>
              </a:rPr>
              <a:t>​</a:t>
            </a:r>
          </a:p>
          <a:p>
            <a:pPr algn="l" rtl="0" fontAlgn="base">
              <a:lnSpc>
                <a:spcPct val="110000"/>
              </a:lnSpc>
              <a:spcBef>
                <a:spcPts val="0"/>
              </a:spcBef>
              <a:spcAft>
                <a:spcPts val="1200"/>
              </a:spcAft>
              <a:buFont typeface="Arial" panose="020B0604020202020204" pitchFamily="34" charset="0"/>
              <a:buChar char="•"/>
            </a:pPr>
            <a:r>
              <a:rPr lang="en-GB" sz="2100" u="none" strike="noStrike" dirty="0">
                <a:solidFill>
                  <a:srgbClr val="1E3250"/>
                </a:solidFill>
                <a:effectLst/>
                <a:latin typeface="Avenir" panose="02000503020000020003" pitchFamily="2" charset="0"/>
              </a:rPr>
              <a:t>  Continuously evolve the business case for prioritising WASH in corporate water stewardship </a:t>
            </a:r>
            <a:r>
              <a:rPr lang="en-US" sz="2100" dirty="0">
                <a:solidFill>
                  <a:srgbClr val="1E3250"/>
                </a:solidFill>
                <a:effectLst/>
                <a:latin typeface="Avenir" panose="02000503020000020003" pitchFamily="2" charset="0"/>
              </a:rPr>
              <a:t>​</a:t>
            </a:r>
          </a:p>
          <a:p>
            <a:pPr algn="l" rtl="0" fontAlgn="base">
              <a:lnSpc>
                <a:spcPct val="110000"/>
              </a:lnSpc>
              <a:spcBef>
                <a:spcPts val="0"/>
              </a:spcBef>
              <a:spcAft>
                <a:spcPts val="1200"/>
              </a:spcAft>
              <a:buFont typeface="Arial" panose="020B0604020202020204" pitchFamily="34" charset="0"/>
              <a:buChar char="•"/>
            </a:pPr>
            <a:r>
              <a:rPr lang="en-GB" sz="2100" u="none" strike="noStrike" dirty="0">
                <a:solidFill>
                  <a:srgbClr val="1E3250"/>
                </a:solidFill>
                <a:effectLst/>
                <a:latin typeface="Avenir" panose="02000503020000020003" pitchFamily="2" charset="0"/>
              </a:rPr>
              <a:t>  Connect members to scale up WASH impact </a:t>
            </a:r>
            <a:r>
              <a:rPr lang="en-US" sz="2100" dirty="0">
                <a:solidFill>
                  <a:srgbClr val="1E3250"/>
                </a:solidFill>
                <a:effectLst/>
                <a:latin typeface="Avenir" panose="02000503020000020003" pitchFamily="2" charset="0"/>
              </a:rPr>
              <a:t>​</a:t>
            </a:r>
          </a:p>
          <a:p>
            <a:pPr algn="l" rtl="0" fontAlgn="base">
              <a:lnSpc>
                <a:spcPct val="110000"/>
              </a:lnSpc>
              <a:spcBef>
                <a:spcPts val="0"/>
              </a:spcBef>
              <a:spcAft>
                <a:spcPts val="1200"/>
              </a:spcAft>
              <a:buFont typeface="Arial" panose="020B0604020202020204" pitchFamily="34" charset="0"/>
              <a:buChar char="•"/>
            </a:pPr>
            <a:r>
              <a:rPr lang="en-GB" sz="2100" u="none" strike="noStrike" dirty="0">
                <a:solidFill>
                  <a:srgbClr val="1E3250"/>
                </a:solidFill>
                <a:effectLst/>
                <a:latin typeface="Avenir" panose="02000503020000020003" pitchFamily="2" charset="0"/>
              </a:rPr>
              <a:t>  Build consensus and support the implementation of resilient WASH actions </a:t>
            </a:r>
            <a:r>
              <a:rPr lang="en-US" dirty="0">
                <a:solidFill>
                  <a:srgbClr val="1E3250"/>
                </a:solidFill>
                <a:effectLst/>
                <a:latin typeface="Avenir" panose="02000503020000020003" pitchFamily="2" charset="0"/>
              </a:rPr>
              <a:t>​</a:t>
            </a:r>
          </a:p>
          <a:p>
            <a:pPr marL="52560" indent="0">
              <a:buClr>
                <a:schemeClr val="tx1"/>
              </a:buClr>
              <a:buNone/>
            </a:pPr>
            <a:endParaRPr lang="en-US" dirty="0">
              <a:solidFill>
                <a:schemeClr val="tx1"/>
              </a:solidFill>
              <a:latin typeface="Avenir Book" panose="02000503020000020003" pitchFamily="2" charset="0"/>
            </a:endParaRPr>
          </a:p>
        </p:txBody>
      </p:sp>
      <p:sp>
        <p:nvSpPr>
          <p:cNvPr id="10" name="Title 1">
            <a:extLst>
              <a:ext uri="{FF2B5EF4-FFF2-40B4-BE49-F238E27FC236}">
                <a16:creationId xmlns:a16="http://schemas.microsoft.com/office/drawing/2014/main" id="{5F7EF605-952D-2B7C-1BCD-A40F08A8EBFE}"/>
              </a:ext>
            </a:extLst>
          </p:cNvPr>
          <p:cNvSpPr>
            <a:spLocks noGrp="1"/>
          </p:cNvSpPr>
          <p:nvPr>
            <p:ph type="title"/>
          </p:nvPr>
        </p:nvSpPr>
        <p:spPr>
          <a:xfrm>
            <a:off x="939975" y="171989"/>
            <a:ext cx="3517567" cy="2093975"/>
          </a:xfrm>
        </p:spPr>
        <p:txBody>
          <a:bodyPr/>
          <a:lstStyle/>
          <a:p>
            <a:r>
              <a:rPr lang="en-US" dirty="0"/>
              <a:t>Our Vision​ </a:t>
            </a:r>
            <a:br>
              <a:rPr lang="en-US" dirty="0"/>
            </a:br>
            <a:r>
              <a:rPr lang="en-US" dirty="0"/>
              <a:t>&amp; Mission</a:t>
            </a:r>
          </a:p>
        </p:txBody>
      </p:sp>
    </p:spTree>
    <p:extLst>
      <p:ext uri="{BB962C8B-B14F-4D97-AF65-F5344CB8AC3E}">
        <p14:creationId xmlns:p14="http://schemas.microsoft.com/office/powerpoint/2010/main" val="3302911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p:cNvPicPr/>
                      <p:nvPr/>
                    </p:nvPicPr>
                    <p:blipFill>
                      <a:blip r:embed="rId5"/>
                      <a:stretch>
                        <a:fillRect/>
                      </a:stretch>
                    </p:blipFill>
                    <p:spPr>
                      <a:xfrm>
                        <a:off x="3176" y="1588"/>
                        <a:ext cx="1588" cy="1588"/>
                      </a:xfrm>
                      <a:prstGeom prst="rect">
                        <a:avLst/>
                      </a:prstGeom>
                    </p:spPr>
                  </p:pic>
                </p:oleObj>
              </mc:Fallback>
            </mc:AlternateContent>
          </a:graphicData>
        </a:graphic>
      </p:graphicFrame>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r>
              <a:rPr lang="en-CH" dirty="0">
                <a:solidFill>
                  <a:schemeClr val="bg2"/>
                </a:solidFill>
              </a:rPr>
              <a:t>WASH Pledge in Xylem 2025 Sustainability Framework </a:t>
            </a:r>
            <a:endParaRPr lang="en-US" dirty="0">
              <a:solidFill>
                <a:schemeClr val="bg2"/>
              </a:solidFill>
            </a:endParaRPr>
          </a:p>
        </p:txBody>
      </p:sp>
      <p:sp>
        <p:nvSpPr>
          <p:cNvPr id="5" name="Text Placeholder 4"/>
          <p:cNvSpPr>
            <a:spLocks noGrp="1"/>
          </p:cNvSpPr>
          <p:nvPr>
            <p:ph idx="1"/>
          </p:nvPr>
        </p:nvSpPr>
        <p:spPr>
          <a:xfrm>
            <a:off x="3814736" y="1183175"/>
            <a:ext cx="7914028" cy="4690872"/>
          </a:xfrm>
        </p:spPr>
        <p:txBody>
          <a:bodyPr/>
          <a:lstStyle/>
          <a:p>
            <a:pPr>
              <a:buFont typeface="Arial" panose="020B0604020202020204" pitchFamily="34" charset="0"/>
              <a:buChar char="•"/>
            </a:pPr>
            <a:r>
              <a:rPr lang="en-CH" sz="1800" dirty="0"/>
              <a:t>Xylem Signed the WASH4WORK WASH Pledge in 2019</a:t>
            </a:r>
          </a:p>
          <a:p>
            <a:pPr>
              <a:buFont typeface="Arial" panose="020B0604020202020204" pitchFamily="34" charset="0"/>
              <a:buChar char="•"/>
            </a:pPr>
            <a:r>
              <a:rPr lang="en-CH" sz="1800" dirty="0"/>
              <a:t>The WASH Pledge initiative has been embedded in our 2025 Sustainability Framework and Startegy, guiding our efforts on more than one of Xylem’s Signature Goals:</a:t>
            </a:r>
          </a:p>
          <a:p>
            <a:endParaRPr lang="en-CH" sz="1800" dirty="0"/>
          </a:p>
          <a:p>
            <a:endParaRPr lang="en-CH" sz="1800" dirty="0"/>
          </a:p>
          <a:p>
            <a:endParaRPr lang="en-CH" sz="1800" dirty="0"/>
          </a:p>
          <a:p>
            <a:endParaRPr lang="en-CH" sz="1800" dirty="0"/>
          </a:p>
          <a:p>
            <a:endParaRPr lang="en-CH" sz="1800" dirty="0"/>
          </a:p>
          <a:p>
            <a:endParaRPr lang="en-CH" sz="1800" dirty="0"/>
          </a:p>
          <a:p>
            <a:endParaRPr lang="en-CH" sz="1800" dirty="0"/>
          </a:p>
          <a:p>
            <a:pPr marL="0" indent="0">
              <a:buNone/>
            </a:pPr>
            <a:endParaRPr lang="en-CH" sz="1800" dirty="0"/>
          </a:p>
          <a:p>
            <a:pPr marL="0" indent="0">
              <a:buNone/>
            </a:pPr>
            <a:endParaRPr lang="en-CH" sz="1800" dirty="0"/>
          </a:p>
          <a:p>
            <a:pPr>
              <a:buFont typeface="Arial" panose="020B0604020202020204" pitchFamily="34" charset="0"/>
              <a:buChar char="•"/>
            </a:pPr>
            <a:r>
              <a:rPr lang="en-CH" sz="1800" dirty="0"/>
              <a:t>Based on company estimated, approximately 90 percent of Xylem revenue addresses SDG 6 – learn more </a:t>
            </a:r>
            <a:r>
              <a:rPr lang="en-CH" sz="1800" dirty="0">
                <a:hlinkClick r:id="rId6"/>
              </a:rPr>
              <a:t>here</a:t>
            </a:r>
            <a:endParaRPr lang="en-US" sz="1800" dirty="0"/>
          </a:p>
        </p:txBody>
      </p:sp>
      <p:sp>
        <p:nvSpPr>
          <p:cNvPr id="3" name="Slide Number Placeholder 2"/>
          <p:cNvSpPr>
            <a:spLocks noGrp="1"/>
          </p:cNvSpPr>
          <p:nvPr>
            <p:ph type="sldNum" sz="quarter" idx="14"/>
          </p:nvPr>
        </p:nvSpPr>
        <p:spPr/>
        <p:txBody>
          <a:bodyPr/>
          <a:lstStyle/>
          <a:p>
            <a:pPr>
              <a:defRPr/>
            </a:pPr>
            <a:fld id="{F1E9BC33-2470-E74D-8B2C-3018BEDBEC8C}" type="slidenum">
              <a:rPr lang="en-US" altLang="en-US" smtClean="0"/>
              <a:pPr>
                <a:defRPr/>
              </a:pPr>
              <a:t>20</a:t>
            </a:fld>
            <a:endParaRPr lang="en-US" altLang="en-US"/>
          </a:p>
        </p:txBody>
      </p:sp>
      <p:pic>
        <p:nvPicPr>
          <p:cNvPr id="11" name="Picture 10"/>
          <p:cNvPicPr>
            <a:picLocks noChangeAspect="1"/>
          </p:cNvPicPr>
          <p:nvPr/>
        </p:nvPicPr>
        <p:blipFill>
          <a:blip r:embed="rId7"/>
          <a:stretch>
            <a:fillRect/>
          </a:stretch>
        </p:blipFill>
        <p:spPr>
          <a:xfrm>
            <a:off x="458788" y="1259815"/>
            <a:ext cx="2872371" cy="2872371"/>
          </a:xfrm>
          <a:prstGeom prst="rect">
            <a:avLst/>
          </a:prstGeom>
        </p:spPr>
      </p:pic>
      <p:grpSp>
        <p:nvGrpSpPr>
          <p:cNvPr id="10" name="Group 9"/>
          <p:cNvGrpSpPr/>
          <p:nvPr/>
        </p:nvGrpSpPr>
        <p:grpSpPr>
          <a:xfrm>
            <a:off x="3879409" y="2522399"/>
            <a:ext cx="7858003" cy="963937"/>
            <a:chOff x="3874587" y="2423885"/>
            <a:chExt cx="7858003" cy="963937"/>
          </a:xfrm>
        </p:grpSpPr>
        <p:sp>
          <p:nvSpPr>
            <p:cNvPr id="14" name="Flowchart: Alternate Process 13"/>
            <p:cNvSpPr/>
            <p:nvPr/>
          </p:nvSpPr>
          <p:spPr>
            <a:xfrm>
              <a:off x="5893486" y="2423885"/>
              <a:ext cx="5839104" cy="963937"/>
            </a:xfrm>
            <a:prstGeom prst="flowChartAlternateProcess">
              <a:avLst/>
            </a:prstGeom>
            <a:solidFill>
              <a:schemeClr val="accent2"/>
            </a:solidFill>
            <a:ln>
              <a:noFill/>
            </a:ln>
          </p:spPr>
          <p:txBody>
            <a:bodyPr vert="horz" wrap="square" lIns="36000" tIns="0" rIns="0" bIns="0" numCol="1" anchor="ctr" anchorCtr="0" compatLnSpc="1">
              <a:prstTxWarp prst="textNoShape">
                <a:avLst/>
              </a:prstTxWarp>
            </a:bodyPr>
            <a:lstStyle/>
            <a:p>
              <a:r>
                <a:rPr lang="en-US" sz="1400" u="sng" dirty="0">
                  <a:solidFill>
                    <a:schemeClr val="bg1"/>
                  </a:solidFill>
                </a:rPr>
                <a:t>Ensure 100 percent of Xylem employees have access to clean water and safe</a:t>
              </a:r>
              <a:r>
                <a:rPr lang="en-CH" sz="1400" u="sng" dirty="0">
                  <a:solidFill>
                    <a:schemeClr val="bg1"/>
                  </a:solidFill>
                </a:rPr>
                <a:t> </a:t>
              </a:r>
              <a:r>
                <a:rPr lang="en-US" sz="1400" u="sng" dirty="0">
                  <a:solidFill>
                    <a:schemeClr val="bg1"/>
                  </a:solidFill>
                </a:rPr>
                <a:t>sanitation at work, at home and during natural disasters</a:t>
              </a:r>
            </a:p>
          </p:txBody>
        </p:sp>
        <p:sp>
          <p:nvSpPr>
            <p:cNvPr id="15" name="Rectangle 14"/>
            <p:cNvSpPr/>
            <p:nvPr/>
          </p:nvSpPr>
          <p:spPr>
            <a:xfrm>
              <a:off x="3874645" y="2425527"/>
              <a:ext cx="1815503" cy="962015"/>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p:cNvSpPr txBox="1"/>
            <p:nvPr/>
          </p:nvSpPr>
          <p:spPr>
            <a:xfrm>
              <a:off x="3874587" y="2534226"/>
              <a:ext cx="1721341" cy="738664"/>
            </a:xfrm>
            <a:prstGeom prst="rect">
              <a:avLst/>
            </a:prstGeom>
            <a:noFill/>
          </p:spPr>
          <p:txBody>
            <a:bodyPr wrap="square" rtlCol="0">
              <a:spAutoFit/>
            </a:bodyPr>
            <a:lstStyle/>
            <a:p>
              <a:r>
                <a:rPr lang="en-CH" sz="1400" b="1" dirty="0">
                  <a:solidFill>
                    <a:schemeClr val="bg1"/>
                  </a:solidFill>
                  <a:latin typeface="Arial" pitchFamily="34" charset="0"/>
                  <a:cs typeface="Arial" pitchFamily="34" charset="0"/>
                </a:rPr>
                <a:t>WASH </a:t>
              </a:r>
            </a:p>
            <a:p>
              <a:r>
                <a:rPr lang="en-CH" sz="1400" b="1" dirty="0">
                  <a:solidFill>
                    <a:schemeClr val="bg1"/>
                  </a:solidFill>
                  <a:latin typeface="Arial" pitchFamily="34" charset="0"/>
                  <a:cs typeface="Arial" pitchFamily="34" charset="0"/>
                </a:rPr>
                <a:t>FOR OUR EMPLOYEES</a:t>
              </a:r>
            </a:p>
          </p:txBody>
        </p:sp>
        <p:pic>
          <p:nvPicPr>
            <p:cNvPr id="18" name="Picture 17"/>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5280126" y="2449435"/>
              <a:ext cx="383491" cy="383491"/>
            </a:xfrm>
            <a:prstGeom prst="rect">
              <a:avLst/>
            </a:prstGeom>
            <a:ln>
              <a:noFill/>
            </a:ln>
          </p:spPr>
        </p:pic>
      </p:grpSp>
      <p:grpSp>
        <p:nvGrpSpPr>
          <p:cNvPr id="13" name="Group 12"/>
          <p:cNvGrpSpPr/>
          <p:nvPr/>
        </p:nvGrpSpPr>
        <p:grpSpPr>
          <a:xfrm>
            <a:off x="3879408" y="4534825"/>
            <a:ext cx="7849356" cy="986101"/>
            <a:chOff x="3879094" y="4311091"/>
            <a:chExt cx="7849356" cy="986101"/>
          </a:xfrm>
        </p:grpSpPr>
        <p:sp>
          <p:nvSpPr>
            <p:cNvPr id="19" name="Rectangle 18"/>
            <p:cNvSpPr/>
            <p:nvPr/>
          </p:nvSpPr>
          <p:spPr>
            <a:xfrm>
              <a:off x="3879094" y="4311091"/>
              <a:ext cx="1811421" cy="986101"/>
            </a:xfrm>
            <a:prstGeom prst="rect">
              <a:avLst/>
            </a:prstGeom>
            <a:solidFill>
              <a:srgbClr val="00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lowchart: Alternate Process 19"/>
            <p:cNvSpPr/>
            <p:nvPr/>
          </p:nvSpPr>
          <p:spPr>
            <a:xfrm>
              <a:off x="5914764" y="4311091"/>
              <a:ext cx="5813686" cy="981345"/>
            </a:xfrm>
            <a:prstGeom prst="flowChartAlternateProcess">
              <a:avLst/>
            </a:prstGeom>
            <a:solidFill>
              <a:srgbClr val="00B5C0"/>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en-CH" sz="1400" u="sng" dirty="0">
                  <a:solidFill>
                    <a:schemeClr val="bg1"/>
                  </a:solidFill>
                </a:rPr>
                <a:t>P</a:t>
              </a:r>
              <a:r>
                <a:rPr lang="en-US" sz="1400" u="sng" dirty="0" err="1">
                  <a:solidFill>
                    <a:schemeClr val="bg1"/>
                  </a:solidFill>
                </a:rPr>
                <a:t>roviding</a:t>
              </a:r>
              <a:r>
                <a:rPr lang="en-US" sz="1400" u="sng" dirty="0">
                  <a:solidFill>
                    <a:schemeClr val="bg1"/>
                  </a:solidFill>
                </a:rPr>
                <a:t> improved water and sanitation solutions to 20 million people at the base of the economic pyramid</a:t>
              </a:r>
              <a:endParaRPr lang="en-CH" sz="1400" u="sng" dirty="0">
                <a:solidFill>
                  <a:schemeClr val="bg1"/>
                </a:solidFill>
              </a:endParaRPr>
            </a:p>
            <a:p>
              <a:pPr marL="0" lvl="1" indent="-274637">
                <a:spcBef>
                  <a:spcPts val="600"/>
                </a:spcBef>
              </a:pPr>
              <a:r>
                <a:rPr lang="en-US" sz="1400" u="sng" dirty="0">
                  <a:solidFill>
                    <a:schemeClr val="bg1"/>
                  </a:solidFill>
                </a:rPr>
                <a:t>P</a:t>
              </a:r>
              <a:r>
                <a:rPr lang="en-CH" sz="1400" u="sng" dirty="0">
                  <a:solidFill>
                    <a:schemeClr val="bg1"/>
                  </a:solidFill>
                </a:rPr>
                <a:t>rovide 15 million people with water education to improve quality of life and raise awareness</a:t>
              </a:r>
              <a:endParaRPr lang="en-US" sz="1400" b="1" u="sng" dirty="0">
                <a:solidFill>
                  <a:schemeClr val="bg1"/>
                </a:solidFill>
              </a:endParaRPr>
            </a:p>
          </p:txBody>
        </p:sp>
        <p:sp>
          <p:nvSpPr>
            <p:cNvPr id="21" name="TextBox 20"/>
            <p:cNvSpPr txBox="1"/>
            <p:nvPr/>
          </p:nvSpPr>
          <p:spPr>
            <a:xfrm>
              <a:off x="3881560" y="4602637"/>
              <a:ext cx="1714426" cy="523220"/>
            </a:xfrm>
            <a:prstGeom prst="rect">
              <a:avLst/>
            </a:prstGeom>
            <a:noFill/>
          </p:spPr>
          <p:txBody>
            <a:bodyPr wrap="square" rtlCol="0">
              <a:spAutoFit/>
            </a:bodyPr>
            <a:lstStyle/>
            <a:p>
              <a:r>
                <a:rPr lang="en-CH" sz="1400" b="1" dirty="0">
                  <a:solidFill>
                    <a:schemeClr val="bg1"/>
                  </a:solidFill>
                  <a:latin typeface="Arial" pitchFamily="34" charset="0"/>
                  <a:cs typeface="Arial" pitchFamily="34" charset="0"/>
                </a:rPr>
                <a:t>WASH IN OUR COMMUNITIES</a:t>
              </a:r>
              <a:endParaRPr lang="en-IN" sz="1400" b="1" dirty="0">
                <a:solidFill>
                  <a:schemeClr val="bg1"/>
                </a:solidFill>
                <a:latin typeface="Arial" pitchFamily="34" charset="0"/>
                <a:cs typeface="Arial" pitchFamily="34" charset="0"/>
              </a:endParaRPr>
            </a:p>
          </p:txBody>
        </p:sp>
        <p:pic>
          <p:nvPicPr>
            <p:cNvPr id="23" name="Picture 22"/>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5280126" y="4354763"/>
              <a:ext cx="383491" cy="383491"/>
            </a:xfrm>
            <a:prstGeom prst="rect">
              <a:avLst/>
            </a:prstGeom>
          </p:spPr>
        </p:pic>
      </p:grpSp>
      <p:grpSp>
        <p:nvGrpSpPr>
          <p:cNvPr id="12" name="Group 11"/>
          <p:cNvGrpSpPr/>
          <p:nvPr/>
        </p:nvGrpSpPr>
        <p:grpSpPr>
          <a:xfrm>
            <a:off x="3879409" y="3528612"/>
            <a:ext cx="7853805" cy="963937"/>
            <a:chOff x="3874645" y="3367487"/>
            <a:chExt cx="7853805" cy="963937"/>
          </a:xfrm>
        </p:grpSpPr>
        <p:sp>
          <p:nvSpPr>
            <p:cNvPr id="7" name="Flowchart: Alternate Process 6"/>
            <p:cNvSpPr/>
            <p:nvPr/>
          </p:nvSpPr>
          <p:spPr>
            <a:xfrm>
              <a:off x="5914764" y="3367487"/>
              <a:ext cx="5813686" cy="963937"/>
            </a:xfrm>
            <a:prstGeom prst="flowChartAlternateProcess">
              <a:avLst/>
            </a:prstGeom>
            <a:solidFill>
              <a:schemeClr val="bg2"/>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 sz="1400" u="sng" dirty="0">
                  <a:solidFill>
                    <a:schemeClr val="bg1"/>
                  </a:solidFill>
                </a:rPr>
                <a:t>R</a:t>
              </a:r>
              <a:r>
                <a:rPr lang="en-CH" sz="1400" u="sng" dirty="0">
                  <a:solidFill>
                    <a:schemeClr val="bg1"/>
                  </a:solidFill>
                </a:rPr>
                <a:t>equire suppliers to take the WASH Pledge for Access to Safe Water, Sanitation and Hygiene at the workplace</a:t>
              </a:r>
              <a:endParaRPr lang="en-US" altLang="en-US" sz="1400" u="sng" dirty="0">
                <a:solidFill>
                  <a:schemeClr val="bg1"/>
                </a:solidFill>
              </a:endParaRPr>
            </a:p>
          </p:txBody>
        </p:sp>
        <p:sp>
          <p:nvSpPr>
            <p:cNvPr id="8" name="Rectangle 7"/>
            <p:cNvSpPr/>
            <p:nvPr/>
          </p:nvSpPr>
          <p:spPr>
            <a:xfrm>
              <a:off x="3874645" y="3369129"/>
              <a:ext cx="1815503" cy="9620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3881560" y="3524147"/>
              <a:ext cx="1714368" cy="738664"/>
            </a:xfrm>
            <a:prstGeom prst="rect">
              <a:avLst/>
            </a:prstGeom>
            <a:noFill/>
          </p:spPr>
          <p:txBody>
            <a:bodyPr wrap="square" rtlCol="0">
              <a:spAutoFit/>
            </a:bodyPr>
            <a:lstStyle/>
            <a:p>
              <a:r>
                <a:rPr lang="en-CH" sz="1400" b="1" dirty="0">
                  <a:solidFill>
                    <a:schemeClr val="bg1"/>
                  </a:solidFill>
                  <a:latin typeface="Arial" pitchFamily="34" charset="0"/>
                  <a:cs typeface="Arial" pitchFamily="34" charset="0"/>
                </a:rPr>
                <a:t>WASH </a:t>
              </a:r>
            </a:p>
            <a:p>
              <a:r>
                <a:rPr lang="en-CH" sz="1400" b="1" dirty="0">
                  <a:solidFill>
                    <a:schemeClr val="bg1"/>
                  </a:solidFill>
                  <a:latin typeface="Arial" pitchFamily="34" charset="0"/>
                  <a:cs typeface="Arial" pitchFamily="34" charset="0"/>
                </a:rPr>
                <a:t>ACROSS OUR SUPPLY CHAIN</a:t>
              </a:r>
              <a:endParaRPr lang="en-IN" sz="1400" b="1" dirty="0">
                <a:solidFill>
                  <a:schemeClr val="bg1"/>
                </a:solidFill>
                <a:latin typeface="Arial" pitchFamily="34" charset="0"/>
                <a:cs typeface="Arial" pitchFamily="34" charset="0"/>
              </a:endParaRPr>
            </a:p>
          </p:txBody>
        </p:sp>
        <p:pic>
          <p:nvPicPr>
            <p:cNvPr id="24" name="Picture 23"/>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5280126" y="3421252"/>
              <a:ext cx="383491" cy="383491"/>
            </a:xfrm>
            <a:prstGeom prst="rect">
              <a:avLst/>
            </a:prstGeom>
          </p:spPr>
        </p:pic>
      </p:grpSp>
      <p:pic>
        <p:nvPicPr>
          <p:cNvPr id="28" name="Picture 27">
            <a:extLst>
              <a:ext uri="{FF2B5EF4-FFF2-40B4-BE49-F238E27FC236}">
                <a16:creationId xmlns:a16="http://schemas.microsoft.com/office/drawing/2014/main" id="{BABC58CB-FE2C-4C1A-BB13-F43C4C805A68}"/>
              </a:ext>
            </a:extLst>
          </p:cNvPr>
          <p:cNvPicPr>
            <a:picLocks noChangeAspect="1"/>
          </p:cNvPicPr>
          <p:nvPr/>
        </p:nvPicPr>
        <p:blipFill>
          <a:blip r:embed="rId11"/>
          <a:stretch>
            <a:fillRect/>
          </a:stretch>
        </p:blipFill>
        <p:spPr>
          <a:xfrm>
            <a:off x="348700" y="4492268"/>
            <a:ext cx="1546273" cy="1114226"/>
          </a:xfrm>
          <a:prstGeom prst="rect">
            <a:avLst/>
          </a:prstGeom>
        </p:spPr>
      </p:pic>
      <p:pic>
        <p:nvPicPr>
          <p:cNvPr id="29" name="Picture 28">
            <a:extLst>
              <a:ext uri="{FF2B5EF4-FFF2-40B4-BE49-F238E27FC236}">
                <a16:creationId xmlns:a16="http://schemas.microsoft.com/office/drawing/2014/main" id="{2DF0DFDC-F07A-4312-9F3C-A5E847F27278}"/>
              </a:ext>
            </a:extLst>
          </p:cNvPr>
          <p:cNvPicPr>
            <a:picLocks noChangeAspect="1"/>
          </p:cNvPicPr>
          <p:nvPr/>
        </p:nvPicPr>
        <p:blipFill>
          <a:blip r:embed="rId12"/>
          <a:stretch>
            <a:fillRect/>
          </a:stretch>
        </p:blipFill>
        <p:spPr>
          <a:xfrm>
            <a:off x="2119221" y="4423935"/>
            <a:ext cx="1281304" cy="1278578"/>
          </a:xfrm>
          <a:prstGeom prst="rect">
            <a:avLst/>
          </a:prstGeom>
        </p:spPr>
      </p:pic>
    </p:spTree>
    <p:extLst>
      <p:ext uri="{BB962C8B-B14F-4D97-AF65-F5344CB8AC3E}">
        <p14:creationId xmlns:p14="http://schemas.microsoft.com/office/powerpoint/2010/main" val="268170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0"/>
          </p:nvPr>
        </p:nvSpPr>
        <p:spPr bwMode="auto">
          <a:xfrm>
            <a:off x="465138" y="6261101"/>
            <a:ext cx="952500"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128"/>
              </a:defRPr>
            </a:lvl1pPr>
            <a:lvl2pPr marL="742950" indent="-285750">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fld id="{9B78289A-27AB-244A-80D0-91CCD397B0B7}" type="slidenum">
              <a:rPr lang="en-US" altLang="en-US"/>
              <a:pPr/>
              <a:t>21</a:t>
            </a:fld>
            <a:endParaRPr lang="en-US" altLang="en-US"/>
          </a:p>
        </p:txBody>
      </p:sp>
      <p:sp>
        <p:nvSpPr>
          <p:cNvPr id="13" name="TextBox 12">
            <a:extLst>
              <a:ext uri="{FF2B5EF4-FFF2-40B4-BE49-F238E27FC236}">
                <a16:creationId xmlns:a16="http://schemas.microsoft.com/office/drawing/2014/main" id="{5F1C3F56-A7F5-E24B-A615-DE81251E07EA}"/>
              </a:ext>
            </a:extLst>
          </p:cNvPr>
          <p:cNvSpPr txBox="1"/>
          <p:nvPr/>
        </p:nvSpPr>
        <p:spPr>
          <a:xfrm>
            <a:off x="1590069" y="1127458"/>
            <a:ext cx="1286816" cy="307697"/>
          </a:xfrm>
          <a:prstGeom prst="rect">
            <a:avLst/>
          </a:prstGeom>
          <a:noFill/>
        </p:spPr>
        <p:txBody>
          <a:bodyPr wrap="square" rtlCol="0">
            <a:spAutoFit/>
          </a:bodyPr>
          <a:lstStyle>
            <a:defPPr>
              <a:defRPr lang="en-US"/>
            </a:defPPr>
            <a:lvl1pPr algn="ctr">
              <a:defRPr sz="1400" b="1">
                <a:solidFill>
                  <a:schemeClr val="bg1"/>
                </a:solidFill>
              </a:defRPr>
            </a:lvl1pPr>
          </a:lstStyle>
          <a:p>
            <a:r>
              <a:rPr lang="en-US" sz="1400" dirty="0"/>
              <a:t>Operations</a:t>
            </a:r>
          </a:p>
        </p:txBody>
      </p:sp>
      <p:sp>
        <p:nvSpPr>
          <p:cNvPr id="14" name="TextBox 13">
            <a:extLst>
              <a:ext uri="{FF2B5EF4-FFF2-40B4-BE49-F238E27FC236}">
                <a16:creationId xmlns:a16="http://schemas.microsoft.com/office/drawing/2014/main" id="{AB3167B2-1DD6-FB45-8B0A-1C4CD402DFFB}"/>
              </a:ext>
            </a:extLst>
          </p:cNvPr>
          <p:cNvSpPr txBox="1"/>
          <p:nvPr/>
        </p:nvSpPr>
        <p:spPr>
          <a:xfrm>
            <a:off x="2718185" y="1913873"/>
            <a:ext cx="1103792" cy="523084"/>
          </a:xfrm>
          <a:prstGeom prst="rect">
            <a:avLst/>
          </a:prstGeom>
          <a:noFill/>
        </p:spPr>
        <p:txBody>
          <a:bodyPr wrap="square" rtlCol="0">
            <a:spAutoFit/>
          </a:bodyPr>
          <a:lstStyle>
            <a:defPPr>
              <a:defRPr lang="en-US"/>
            </a:defPPr>
            <a:lvl1pPr algn="ctr">
              <a:defRPr sz="1400" b="1">
                <a:solidFill>
                  <a:schemeClr val="bg1"/>
                </a:solidFill>
              </a:defRPr>
            </a:lvl1pPr>
          </a:lstStyle>
          <a:p>
            <a:r>
              <a:rPr lang="en-US" sz="1400" dirty="0"/>
              <a:t>Culture/</a:t>
            </a:r>
          </a:p>
          <a:p>
            <a:r>
              <a:rPr lang="en-US" sz="1400" dirty="0"/>
              <a:t>Talent</a:t>
            </a:r>
          </a:p>
        </p:txBody>
      </p:sp>
      <p:sp>
        <p:nvSpPr>
          <p:cNvPr id="15" name="TextBox 14">
            <a:extLst>
              <a:ext uri="{FF2B5EF4-FFF2-40B4-BE49-F238E27FC236}">
                <a16:creationId xmlns:a16="http://schemas.microsoft.com/office/drawing/2014/main" id="{C7343CD4-50D8-4B44-B5B7-34ED74FB13BB}"/>
              </a:ext>
            </a:extLst>
          </p:cNvPr>
          <p:cNvSpPr txBox="1"/>
          <p:nvPr/>
        </p:nvSpPr>
        <p:spPr>
          <a:xfrm>
            <a:off x="2708206" y="3165841"/>
            <a:ext cx="1510775" cy="523084"/>
          </a:xfrm>
          <a:prstGeom prst="rect">
            <a:avLst/>
          </a:prstGeom>
          <a:noFill/>
        </p:spPr>
        <p:txBody>
          <a:bodyPr wrap="square" rtlCol="0">
            <a:spAutoFit/>
          </a:bodyPr>
          <a:lstStyle>
            <a:defPPr>
              <a:defRPr lang="en-US"/>
            </a:defPPr>
            <a:lvl1pPr algn="ctr">
              <a:defRPr sz="1400" b="1">
                <a:solidFill>
                  <a:schemeClr val="bg1"/>
                </a:solidFill>
              </a:defRPr>
            </a:lvl1pPr>
          </a:lstStyle>
          <a:p>
            <a:r>
              <a:rPr lang="en-US" sz="1400" dirty="0"/>
              <a:t>Supply </a:t>
            </a:r>
            <a:br>
              <a:rPr lang="en-US" sz="1400" dirty="0"/>
            </a:br>
            <a:r>
              <a:rPr lang="en-US" sz="1400" dirty="0"/>
              <a:t>Chain</a:t>
            </a:r>
          </a:p>
        </p:txBody>
      </p:sp>
      <p:sp>
        <p:nvSpPr>
          <p:cNvPr id="17" name="Title 1"/>
          <p:cNvSpPr>
            <a:spLocks noGrp="1"/>
          </p:cNvSpPr>
          <p:nvPr>
            <p:ph type="title"/>
          </p:nvPr>
        </p:nvSpPr>
        <p:spPr>
          <a:xfrm>
            <a:off x="458787" y="895"/>
            <a:ext cx="11274552" cy="9887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r>
              <a:rPr lang="en-CH" altLang="en-US" dirty="0">
                <a:solidFill>
                  <a:schemeClr val="bg2"/>
                </a:solidFill>
              </a:rPr>
              <a:t>WASH as part of </a:t>
            </a:r>
            <a:r>
              <a:rPr lang="en-US" altLang="en-US" dirty="0">
                <a:solidFill>
                  <a:schemeClr val="bg2"/>
                </a:solidFill>
              </a:rPr>
              <a:t>Building a Sustainable Supply Chain</a:t>
            </a:r>
          </a:p>
        </p:txBody>
      </p:sp>
      <p:sp>
        <p:nvSpPr>
          <p:cNvPr id="40" name="Google Shape;576;p67"/>
          <p:cNvSpPr txBox="1"/>
          <p:nvPr/>
        </p:nvSpPr>
        <p:spPr>
          <a:xfrm>
            <a:off x="470554" y="1182235"/>
            <a:ext cx="3657600" cy="449400"/>
          </a:xfrm>
          <a:prstGeom prst="rect">
            <a:avLst/>
          </a:prstGeom>
          <a:noFill/>
          <a:ln>
            <a:noFill/>
          </a:ln>
        </p:spPr>
        <p:txBody>
          <a:bodyPr spcFirstLastPara="1" wrap="square" lIns="0" tIns="34275" rIns="0" bIns="34275" anchor="ctr" anchorCtr="0">
            <a:noAutofit/>
          </a:bodyPr>
          <a:lstStyle/>
          <a:p>
            <a:pPr algn="ctr">
              <a:lnSpc>
                <a:spcPct val="145000"/>
              </a:lnSpc>
              <a:spcBef>
                <a:spcPts val="0"/>
              </a:spcBef>
              <a:spcAft>
                <a:spcPts val="0"/>
              </a:spcAft>
            </a:pPr>
            <a:r>
              <a:rPr lang="en" sz="1600" b="1" dirty="0">
                <a:solidFill>
                  <a:srgbClr val="0085AD"/>
                </a:solidFill>
              </a:rPr>
              <a:t>Xylem Sustainability 2025 Framework</a:t>
            </a:r>
            <a:endParaRPr sz="1000" b="1" dirty="0">
              <a:solidFill>
                <a:srgbClr val="0085AD"/>
              </a:solidFill>
            </a:endParaRPr>
          </a:p>
        </p:txBody>
      </p:sp>
      <p:pic>
        <p:nvPicPr>
          <p:cNvPr id="41" name="Google Shape;580;p67"/>
          <p:cNvPicPr preferRelativeResize="0"/>
          <p:nvPr/>
        </p:nvPicPr>
        <p:blipFill rotWithShape="1">
          <a:blip r:embed="rId2">
            <a:alphaModFix/>
          </a:blip>
          <a:srcRect/>
          <a:stretch/>
        </p:blipFill>
        <p:spPr>
          <a:xfrm>
            <a:off x="465138" y="1875751"/>
            <a:ext cx="3383919" cy="3333155"/>
          </a:xfrm>
          <a:prstGeom prst="rect">
            <a:avLst/>
          </a:prstGeom>
          <a:noFill/>
          <a:ln>
            <a:noFill/>
          </a:ln>
        </p:spPr>
      </p:pic>
      <p:sp>
        <p:nvSpPr>
          <p:cNvPr id="42" name="Google Shape;592;p67"/>
          <p:cNvSpPr/>
          <p:nvPr/>
        </p:nvSpPr>
        <p:spPr>
          <a:xfrm>
            <a:off x="4025409" y="1182236"/>
            <a:ext cx="888467" cy="4894947"/>
          </a:xfrm>
          <a:prstGeom prst="leftBrace">
            <a:avLst>
              <a:gd name="adj1" fmla="val 32574"/>
              <a:gd name="adj2" fmla="val 49964"/>
            </a:avLst>
          </a:prstGeom>
          <a:noFill/>
          <a:ln w="38100" cap="flat" cmpd="sng">
            <a:solidFill>
              <a:schemeClr val="tx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68575" tIns="34275" rIns="68575" bIns="34275" anchor="ctr" anchorCtr="0">
            <a:noAutofit/>
          </a:bodyPr>
          <a:lstStyle/>
          <a:p>
            <a:pPr algn="ctr">
              <a:spcBef>
                <a:spcPts val="0"/>
              </a:spcBef>
              <a:spcAft>
                <a:spcPts val="0"/>
              </a:spcAft>
            </a:pPr>
            <a:endParaRPr sz="1400">
              <a:solidFill>
                <a:schemeClr val="dk1"/>
              </a:solidFill>
              <a:latin typeface="Arial"/>
              <a:ea typeface="Arial"/>
              <a:cs typeface="Arial"/>
              <a:sym typeface="Arial"/>
            </a:endParaRPr>
          </a:p>
        </p:txBody>
      </p:sp>
      <p:sp>
        <p:nvSpPr>
          <p:cNvPr id="43" name="Rectangle 42"/>
          <p:cNvSpPr/>
          <p:nvPr/>
        </p:nvSpPr>
        <p:spPr>
          <a:xfrm>
            <a:off x="5097148" y="3417736"/>
            <a:ext cx="1811421" cy="842611"/>
          </a:xfrm>
          <a:prstGeom prst="rect">
            <a:avLst/>
          </a:prstGeom>
          <a:solidFill>
            <a:srgbClr val="00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lowchart: Alternate Process 43"/>
          <p:cNvSpPr/>
          <p:nvPr/>
        </p:nvSpPr>
        <p:spPr>
          <a:xfrm>
            <a:off x="6975243" y="3419768"/>
            <a:ext cx="3484611" cy="838547"/>
          </a:xfrm>
          <a:prstGeom prst="flowChartAlternateProcess">
            <a:avLst/>
          </a:prstGeom>
          <a:solidFill>
            <a:srgbClr val="00B5C0"/>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en-US" sz="1200" u="sng" dirty="0">
                <a:solidFill>
                  <a:schemeClr val="bg1"/>
                </a:solidFill>
              </a:rPr>
              <a:t>Engage</a:t>
            </a:r>
            <a:r>
              <a:rPr lang="" sz="1200" u="sng" dirty="0">
                <a:solidFill>
                  <a:schemeClr val="bg1"/>
                </a:solidFill>
              </a:rPr>
              <a:t> Sustainability Critical</a:t>
            </a:r>
            <a:r>
              <a:rPr lang="en-US" sz="1200" u="sng" dirty="0">
                <a:solidFill>
                  <a:schemeClr val="bg1"/>
                </a:solidFill>
              </a:rPr>
              <a:t> suppliers in </a:t>
            </a:r>
            <a:r>
              <a:rPr lang="en-US" sz="1200" b="1" u="sng" dirty="0">
                <a:solidFill>
                  <a:schemeClr val="bg1"/>
                </a:solidFill>
              </a:rPr>
              <a:t>audit program </a:t>
            </a:r>
            <a:r>
              <a:rPr lang="en-US" sz="1200" u="sng" dirty="0">
                <a:solidFill>
                  <a:schemeClr val="bg1"/>
                </a:solidFill>
              </a:rPr>
              <a:t>and</a:t>
            </a:r>
            <a:r>
              <a:rPr lang="en-US" sz="1200" b="1" u="sng" dirty="0">
                <a:solidFill>
                  <a:schemeClr val="bg1"/>
                </a:solidFill>
              </a:rPr>
              <a:t> corrective action plans</a:t>
            </a:r>
          </a:p>
        </p:txBody>
      </p:sp>
      <p:sp>
        <p:nvSpPr>
          <p:cNvPr id="45" name="Flowchart: Alternate Process 44"/>
          <p:cNvSpPr/>
          <p:nvPr/>
        </p:nvSpPr>
        <p:spPr>
          <a:xfrm>
            <a:off x="6970794" y="2520418"/>
            <a:ext cx="3484611" cy="822030"/>
          </a:xfrm>
          <a:prstGeom prst="flowChartAlternateProcess">
            <a:avLst/>
          </a:prstGeom>
          <a:solidFill>
            <a:schemeClr val="bg2"/>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en-US" sz="1200" u="sng" dirty="0">
                <a:solidFill>
                  <a:schemeClr val="bg1"/>
                </a:solidFill>
              </a:rPr>
              <a:t>Suppliers will provide Scope </a:t>
            </a:r>
            <a:r>
              <a:rPr lang="en-US" sz="1200" b="1" u="sng" dirty="0">
                <a:solidFill>
                  <a:schemeClr val="bg1"/>
                </a:solidFill>
              </a:rPr>
              <a:t>1 &amp; 2 GHG emissions </a:t>
            </a:r>
            <a:r>
              <a:rPr lang="en-US" sz="1200" u="sng" dirty="0">
                <a:solidFill>
                  <a:schemeClr val="bg1"/>
                </a:solidFill>
              </a:rPr>
              <a:t>and</a:t>
            </a:r>
            <a:r>
              <a:rPr lang="en-US" sz="1200" b="1" u="sng" dirty="0">
                <a:solidFill>
                  <a:schemeClr val="bg1"/>
                </a:solidFill>
              </a:rPr>
              <a:t> water usage</a:t>
            </a:r>
            <a:r>
              <a:rPr lang="en-US" sz="1200" u="sng" dirty="0">
                <a:solidFill>
                  <a:schemeClr val="bg1"/>
                </a:solidFill>
              </a:rPr>
              <a:t> via CDP Supply Chain</a:t>
            </a:r>
          </a:p>
        </p:txBody>
      </p:sp>
      <p:sp>
        <p:nvSpPr>
          <p:cNvPr id="46" name="Flowchart: Alternate Process 45"/>
          <p:cNvSpPr/>
          <p:nvPr/>
        </p:nvSpPr>
        <p:spPr>
          <a:xfrm>
            <a:off x="6975243" y="5261051"/>
            <a:ext cx="3484611" cy="823672"/>
          </a:xfrm>
          <a:prstGeom prst="flowChartAlternateProcess">
            <a:avLst/>
          </a:prstGeom>
          <a:solidFill>
            <a:srgbClr val="62D13C"/>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 sz="1200" u="sng" dirty="0">
                <a:solidFill>
                  <a:schemeClr val="bg1"/>
                </a:solidFill>
              </a:rPr>
              <a:t>Suppliers </a:t>
            </a:r>
            <a:r>
              <a:rPr lang="en-US" sz="1200" u="sng" dirty="0">
                <a:solidFill>
                  <a:schemeClr val="bg1"/>
                </a:solidFill>
              </a:rPr>
              <a:t>will take the </a:t>
            </a:r>
            <a:r>
              <a:rPr lang="en-US" sz="1200" b="1" u="sng" dirty="0">
                <a:solidFill>
                  <a:schemeClr val="bg1"/>
                </a:solidFill>
              </a:rPr>
              <a:t>WASH </a:t>
            </a:r>
            <a:r>
              <a:rPr lang="" sz="1200" b="1" u="sng" dirty="0">
                <a:solidFill>
                  <a:schemeClr val="bg1"/>
                </a:solidFill>
              </a:rPr>
              <a:t>P</a:t>
            </a:r>
            <a:r>
              <a:rPr lang="en-US" sz="1200" b="1" u="sng" dirty="0">
                <a:solidFill>
                  <a:schemeClr val="bg1"/>
                </a:solidFill>
              </a:rPr>
              <a:t>ledge </a:t>
            </a:r>
            <a:r>
              <a:rPr lang="en-US" sz="1200" u="sng" dirty="0">
                <a:solidFill>
                  <a:schemeClr val="bg1"/>
                </a:solidFill>
              </a:rPr>
              <a:t>for the workplace</a:t>
            </a:r>
            <a:endParaRPr lang="en-US" altLang="en-US" sz="1200" u="sng" dirty="0">
              <a:solidFill>
                <a:schemeClr val="bg1"/>
              </a:solidFill>
            </a:endParaRPr>
          </a:p>
        </p:txBody>
      </p:sp>
      <p:sp>
        <p:nvSpPr>
          <p:cNvPr id="47" name="Flowchart: Alternate Process 46"/>
          <p:cNvSpPr/>
          <p:nvPr/>
        </p:nvSpPr>
        <p:spPr>
          <a:xfrm>
            <a:off x="6975243" y="4348025"/>
            <a:ext cx="3484611" cy="859831"/>
          </a:xfrm>
          <a:prstGeom prst="flowChartAlternateProcess">
            <a:avLst/>
          </a:prstGeom>
          <a:solidFill>
            <a:srgbClr val="009A44"/>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en-US" sz="1200" u="sng" dirty="0">
                <a:solidFill>
                  <a:schemeClr val="bg1"/>
                </a:solidFill>
              </a:rPr>
              <a:t>Implement a </a:t>
            </a:r>
            <a:r>
              <a:rPr lang="en-US" sz="1200" b="1" u="sng" dirty="0">
                <a:solidFill>
                  <a:schemeClr val="bg1"/>
                </a:solidFill>
              </a:rPr>
              <a:t>supplier diversity program </a:t>
            </a:r>
            <a:r>
              <a:rPr lang="en-US" sz="1200" u="sng" dirty="0">
                <a:solidFill>
                  <a:schemeClr val="bg1"/>
                </a:solidFill>
              </a:rPr>
              <a:t>in the US and increase diverse supplier spend</a:t>
            </a:r>
            <a:endParaRPr lang="en-US" altLang="en-US" sz="1200" b="1" u="sng" dirty="0">
              <a:solidFill>
                <a:schemeClr val="bg1"/>
              </a:solidFill>
            </a:endParaRPr>
          </a:p>
        </p:txBody>
      </p:sp>
      <p:sp>
        <p:nvSpPr>
          <p:cNvPr id="48" name="Flowchart: Alternate Process 47"/>
          <p:cNvSpPr/>
          <p:nvPr/>
        </p:nvSpPr>
        <p:spPr>
          <a:xfrm>
            <a:off x="6974731" y="1630248"/>
            <a:ext cx="3484611" cy="822030"/>
          </a:xfrm>
          <a:prstGeom prst="flowChartAlternateProcess">
            <a:avLst/>
          </a:prstGeom>
          <a:solidFill>
            <a:schemeClr val="accent2"/>
          </a:solidFill>
          <a:ln>
            <a:noFill/>
          </a:ln>
        </p:spPr>
        <p:txBody>
          <a:bodyPr vert="horz" wrap="square" lIns="36000" tIns="0" rIns="0" bIns="0" numCol="1" anchor="ctr" anchorCtr="0" compatLnSpc="1">
            <a:prstTxWarp prst="textNoShape">
              <a:avLst/>
            </a:prstTxWarp>
          </a:bodyPr>
          <a:lstStyle/>
          <a:p>
            <a:pPr marL="0" lvl="1" indent="-274637">
              <a:spcBef>
                <a:spcPts val="600"/>
              </a:spcBef>
            </a:pPr>
            <a:r>
              <a:rPr lang="" sz="1200" u="sng" dirty="0">
                <a:solidFill>
                  <a:schemeClr val="bg1"/>
                </a:solidFill>
              </a:rPr>
              <a:t>Suppliers </a:t>
            </a:r>
            <a:r>
              <a:rPr lang="en-US" sz="1200" u="sng" dirty="0">
                <a:solidFill>
                  <a:schemeClr val="bg1"/>
                </a:solidFill>
              </a:rPr>
              <a:t>will </a:t>
            </a:r>
            <a:r>
              <a:rPr lang="en-US" sz="1200" b="1" u="sng" dirty="0">
                <a:solidFill>
                  <a:schemeClr val="bg1"/>
                </a:solidFill>
              </a:rPr>
              <a:t>disclose sustainability information </a:t>
            </a:r>
            <a:r>
              <a:rPr lang="en-US" sz="1200" u="sng" dirty="0">
                <a:solidFill>
                  <a:schemeClr val="bg1"/>
                </a:solidFill>
              </a:rPr>
              <a:t>via EcoVadis (</a:t>
            </a:r>
            <a:r>
              <a:rPr lang="" sz="1200" u="sng" dirty="0">
                <a:solidFill>
                  <a:schemeClr val="bg1"/>
                </a:solidFill>
              </a:rPr>
              <a:t>or </a:t>
            </a:r>
            <a:r>
              <a:rPr lang="en-US" sz="1200" u="sng" dirty="0">
                <a:solidFill>
                  <a:schemeClr val="bg1"/>
                </a:solidFill>
              </a:rPr>
              <a:t>equivalent) system</a:t>
            </a:r>
          </a:p>
        </p:txBody>
      </p:sp>
      <p:sp>
        <p:nvSpPr>
          <p:cNvPr id="49" name="Flowchart: Alternate Process 48"/>
          <p:cNvSpPr/>
          <p:nvPr/>
        </p:nvSpPr>
        <p:spPr>
          <a:xfrm>
            <a:off x="5092698" y="1182236"/>
            <a:ext cx="5362706" cy="376303"/>
          </a:xfrm>
          <a:prstGeom prst="flowChartAlternateProcess">
            <a:avLst/>
          </a:prstGeom>
          <a:solidFill>
            <a:schemeClr val="tx2"/>
          </a:solidFill>
          <a:ln>
            <a:noFill/>
          </a:ln>
        </p:spPr>
        <p:txBody>
          <a:bodyPr vert="horz" wrap="square" lIns="0" tIns="0" rIns="0" bIns="0" numCol="1" anchor="ctr" anchorCtr="0" compatLnSpc="1">
            <a:prstTxWarp prst="textNoShape">
              <a:avLst/>
            </a:prstTxWarp>
          </a:bodyPr>
          <a:lstStyle/>
          <a:p>
            <a:pPr marL="0" lvl="1" algn="ctr" defTabSz="608013">
              <a:spcBef>
                <a:spcPts val="600"/>
              </a:spcBef>
              <a:spcAft>
                <a:spcPts val="538"/>
              </a:spcAft>
              <a:buClr>
                <a:schemeClr val="tx1"/>
              </a:buClr>
              <a:buSzPct val="100000"/>
            </a:pPr>
            <a:r>
              <a:rPr lang="en-US" sz="1600" b="1" u="sng">
                <a:solidFill>
                  <a:schemeClr val="bg1"/>
                </a:solidFill>
              </a:rPr>
              <a:t>2025 SUPPLY </a:t>
            </a:r>
            <a:r>
              <a:rPr lang="en-US" sz="1600" b="1" u="sng" dirty="0">
                <a:solidFill>
                  <a:schemeClr val="bg1"/>
                </a:solidFill>
              </a:rPr>
              <a:t>CHAIN </a:t>
            </a:r>
            <a:r>
              <a:rPr lang="en-US" sz="1600" b="1" u="sng">
                <a:solidFill>
                  <a:schemeClr val="bg1"/>
                </a:solidFill>
              </a:rPr>
              <a:t>SUSTAINABILITY GOALS</a:t>
            </a:r>
            <a:r>
              <a:rPr lang="" sz="1600" b="1" u="sng">
                <a:solidFill>
                  <a:schemeClr val="bg1"/>
                </a:solidFill>
              </a:rPr>
              <a:t> </a:t>
            </a:r>
            <a:endParaRPr lang="en-US" altLang="en-US" sz="1600" b="1" u="sng" dirty="0">
              <a:solidFill>
                <a:schemeClr val="bg1"/>
              </a:solidFill>
            </a:endParaRPr>
          </a:p>
        </p:txBody>
      </p:sp>
      <p:sp>
        <p:nvSpPr>
          <p:cNvPr id="50" name="Rectangle 49"/>
          <p:cNvSpPr/>
          <p:nvPr/>
        </p:nvSpPr>
        <p:spPr>
          <a:xfrm>
            <a:off x="5092699" y="2520165"/>
            <a:ext cx="1811421" cy="822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Rectangle 50"/>
          <p:cNvSpPr/>
          <p:nvPr/>
        </p:nvSpPr>
        <p:spPr>
          <a:xfrm>
            <a:off x="5096636" y="1625994"/>
            <a:ext cx="1811421" cy="836167"/>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p:cNvSpPr/>
          <p:nvPr/>
        </p:nvSpPr>
        <p:spPr>
          <a:xfrm>
            <a:off x="5097395" y="4346594"/>
            <a:ext cx="1811421" cy="861263"/>
          </a:xfrm>
          <a:prstGeom prst="rect">
            <a:avLst/>
          </a:prstGeom>
          <a:solidFill>
            <a:srgbClr val="009A44"/>
          </a:solidFill>
          <a:ln>
            <a:noFill/>
          </a:ln>
        </p:spPr>
        <p:txBody>
          <a:bodyPr vert="horz" wrap="square" lIns="36000" tIns="0" rIns="0" bIns="0" numCol="1" anchor="ctr" anchorCtr="0" compatLnSpc="1">
            <a:prstTxWarp prst="textNoShape">
              <a:avLst/>
            </a:prstTxWarp>
          </a:bodyPr>
          <a:lstStyle/>
          <a:p>
            <a:endParaRPr lang="en-IN">
              <a:solidFill>
                <a:schemeClr val="tx1"/>
              </a:solidFill>
              <a:latin typeface="Arial" charset="0"/>
              <a:ea typeface="ヒラギノ角ゴ Pro W3" charset="-128"/>
            </a:endParaRPr>
          </a:p>
        </p:txBody>
      </p:sp>
      <p:sp>
        <p:nvSpPr>
          <p:cNvPr id="53" name="Rectangle 52"/>
          <p:cNvSpPr/>
          <p:nvPr/>
        </p:nvSpPr>
        <p:spPr>
          <a:xfrm>
            <a:off x="5097148" y="5262693"/>
            <a:ext cx="1811421" cy="822030"/>
          </a:xfrm>
          <a:prstGeom prst="rect">
            <a:avLst/>
          </a:prstGeom>
          <a:solidFill>
            <a:srgbClr val="62D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p:cNvSpPr txBox="1"/>
          <p:nvPr/>
        </p:nvSpPr>
        <p:spPr>
          <a:xfrm>
            <a:off x="5092188" y="2630471"/>
            <a:ext cx="1878607" cy="646331"/>
          </a:xfrm>
          <a:prstGeom prst="rect">
            <a:avLst/>
          </a:prstGeom>
          <a:noFill/>
        </p:spPr>
        <p:txBody>
          <a:bodyPr wrap="square" rtlCol="0">
            <a:spAutoFit/>
          </a:bodyPr>
          <a:lstStyle/>
          <a:p>
            <a:r>
              <a:rPr lang="" sz="1200" b="1" dirty="0">
                <a:solidFill>
                  <a:schemeClr val="bg1"/>
                </a:solidFill>
                <a:latin typeface="Arial" pitchFamily="34" charset="0"/>
                <a:cs typeface="Arial" pitchFamily="34" charset="0"/>
              </a:rPr>
              <a:t>REDUCE ENVIRONMENTAL IMPACT </a:t>
            </a:r>
            <a:endParaRPr lang="en-IN" sz="1200" b="1" dirty="0">
              <a:solidFill>
                <a:schemeClr val="bg1"/>
              </a:solidFill>
              <a:latin typeface="Arial" pitchFamily="34" charset="0"/>
              <a:cs typeface="Arial" pitchFamily="34" charset="0"/>
            </a:endParaRPr>
          </a:p>
        </p:txBody>
      </p:sp>
      <p:sp>
        <p:nvSpPr>
          <p:cNvPr id="55" name="TextBox 54"/>
          <p:cNvSpPr txBox="1"/>
          <p:nvPr/>
        </p:nvSpPr>
        <p:spPr>
          <a:xfrm>
            <a:off x="5092188" y="1955836"/>
            <a:ext cx="1718477" cy="461665"/>
          </a:xfrm>
          <a:prstGeom prst="rect">
            <a:avLst/>
          </a:prstGeom>
          <a:noFill/>
        </p:spPr>
        <p:txBody>
          <a:bodyPr wrap="square" rtlCol="0">
            <a:spAutoFit/>
          </a:bodyPr>
          <a:lstStyle/>
          <a:p>
            <a:r>
              <a:rPr lang="" sz="1200" b="1" dirty="0">
                <a:solidFill>
                  <a:schemeClr val="bg1"/>
                </a:solidFill>
                <a:latin typeface="Arial" pitchFamily="34" charset="0"/>
                <a:cs typeface="Arial" pitchFamily="34" charset="0"/>
              </a:rPr>
              <a:t>DRIVE </a:t>
            </a:r>
          </a:p>
          <a:p>
            <a:r>
              <a:rPr lang="" sz="1200" b="1" dirty="0">
                <a:solidFill>
                  <a:schemeClr val="bg1"/>
                </a:solidFill>
                <a:latin typeface="Arial" pitchFamily="34" charset="0"/>
                <a:cs typeface="Arial" pitchFamily="34" charset="0"/>
              </a:rPr>
              <a:t>SUPPLIER CSR</a:t>
            </a:r>
            <a:endParaRPr lang="en-IN" sz="1200" b="1" dirty="0">
              <a:solidFill>
                <a:schemeClr val="bg1"/>
              </a:solidFill>
              <a:latin typeface="Arial" pitchFamily="34" charset="0"/>
              <a:cs typeface="Arial" pitchFamily="34" charset="0"/>
            </a:endParaRPr>
          </a:p>
        </p:txBody>
      </p:sp>
      <p:sp>
        <p:nvSpPr>
          <p:cNvPr id="56" name="TextBox 55"/>
          <p:cNvSpPr txBox="1"/>
          <p:nvPr/>
        </p:nvSpPr>
        <p:spPr>
          <a:xfrm>
            <a:off x="5097149" y="4670652"/>
            <a:ext cx="1718477" cy="461665"/>
          </a:xfrm>
          <a:prstGeom prst="rect">
            <a:avLst/>
          </a:prstGeom>
          <a:noFill/>
        </p:spPr>
        <p:txBody>
          <a:bodyPr wrap="square" rtlCol="0">
            <a:spAutoFit/>
          </a:bodyPr>
          <a:lstStyle/>
          <a:p>
            <a:r>
              <a:rPr lang="" sz="1200" b="1" dirty="0">
                <a:solidFill>
                  <a:schemeClr val="bg1"/>
                </a:solidFill>
                <a:latin typeface="Arial" pitchFamily="34" charset="0"/>
                <a:cs typeface="Arial" pitchFamily="34" charset="0"/>
              </a:rPr>
              <a:t>E</a:t>
            </a:r>
            <a:r>
              <a:rPr lang="en-US" sz="1200" b="1" dirty="0">
                <a:solidFill>
                  <a:schemeClr val="bg1"/>
                </a:solidFill>
                <a:latin typeface="Arial" pitchFamily="34" charset="0"/>
                <a:cs typeface="Arial" pitchFamily="34" charset="0"/>
              </a:rPr>
              <a:t>MBRACE DIVERSITY</a:t>
            </a:r>
            <a:endParaRPr lang="en-IN" sz="1200" b="1" dirty="0">
              <a:solidFill>
                <a:schemeClr val="bg1"/>
              </a:solidFill>
              <a:latin typeface="Arial" pitchFamily="34" charset="0"/>
              <a:cs typeface="Arial" pitchFamily="34" charset="0"/>
            </a:endParaRPr>
          </a:p>
        </p:txBody>
      </p:sp>
      <p:sp>
        <p:nvSpPr>
          <p:cNvPr id="57" name="TextBox 56"/>
          <p:cNvSpPr txBox="1"/>
          <p:nvPr/>
        </p:nvSpPr>
        <p:spPr>
          <a:xfrm>
            <a:off x="5097149" y="5386462"/>
            <a:ext cx="1878165" cy="646331"/>
          </a:xfrm>
          <a:prstGeom prst="rect">
            <a:avLst/>
          </a:prstGeom>
          <a:noFill/>
        </p:spPr>
        <p:txBody>
          <a:bodyPr wrap="square" rtlCol="0">
            <a:spAutoFit/>
          </a:bodyPr>
          <a:lstStyle/>
          <a:p>
            <a:r>
              <a:rPr lang="en-US" sz="1200" b="1" dirty="0">
                <a:solidFill>
                  <a:schemeClr val="bg1"/>
                </a:solidFill>
                <a:latin typeface="Arial" pitchFamily="34" charset="0"/>
                <a:cs typeface="Arial" pitchFamily="34" charset="0"/>
              </a:rPr>
              <a:t>COMMIT TO </a:t>
            </a:r>
          </a:p>
          <a:p>
            <a:r>
              <a:rPr lang="" sz="1200" b="1" dirty="0">
                <a:solidFill>
                  <a:schemeClr val="bg1"/>
                </a:solidFill>
                <a:latin typeface="Arial" pitchFamily="34" charset="0"/>
                <a:cs typeface="Arial" pitchFamily="34" charset="0"/>
              </a:rPr>
              <a:t>SAFE WATER AND SANITATION FOR ALL</a:t>
            </a:r>
            <a:endParaRPr lang="en-IN" sz="1200" b="1" dirty="0">
              <a:solidFill>
                <a:schemeClr val="bg1"/>
              </a:solidFill>
              <a:latin typeface="Arial" pitchFamily="34" charset="0"/>
              <a:cs typeface="Arial" pitchFamily="34" charset="0"/>
            </a:endParaRPr>
          </a:p>
        </p:txBody>
      </p:sp>
      <p:sp>
        <p:nvSpPr>
          <p:cNvPr id="58" name="TextBox 57"/>
          <p:cNvSpPr txBox="1"/>
          <p:nvPr/>
        </p:nvSpPr>
        <p:spPr>
          <a:xfrm>
            <a:off x="5092698" y="3558821"/>
            <a:ext cx="1714426" cy="646331"/>
          </a:xfrm>
          <a:prstGeom prst="rect">
            <a:avLst/>
          </a:prstGeom>
          <a:noFill/>
        </p:spPr>
        <p:txBody>
          <a:bodyPr wrap="square" rtlCol="0">
            <a:spAutoFit/>
          </a:bodyPr>
          <a:lstStyle/>
          <a:p>
            <a:r>
              <a:rPr lang="" sz="1200" b="1" dirty="0">
                <a:solidFill>
                  <a:schemeClr val="bg1"/>
                </a:solidFill>
                <a:latin typeface="Arial" pitchFamily="34" charset="0"/>
                <a:cs typeface="Arial" pitchFamily="34" charset="0"/>
              </a:rPr>
              <a:t>MITIGATE SUSTAINABILITY RISK</a:t>
            </a:r>
            <a:endParaRPr lang="en-IN" sz="1200" b="1" dirty="0">
              <a:solidFill>
                <a:schemeClr val="bg1"/>
              </a:solidFill>
              <a:latin typeface="Arial" pitchFamily="34" charset="0"/>
              <a:cs typeface="Arial" pitchFamily="34" charset="0"/>
            </a:endParaRPr>
          </a:p>
        </p:txBody>
      </p:sp>
      <p:pic>
        <p:nvPicPr>
          <p:cNvPr id="59" name="Picture 5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6539563" y="5284752"/>
            <a:ext cx="340430" cy="340430"/>
          </a:xfrm>
          <a:prstGeom prst="rect">
            <a:avLst/>
          </a:prstGeom>
          <a:ln>
            <a:noFill/>
          </a:ln>
        </p:spPr>
      </p:pic>
      <p:pic>
        <p:nvPicPr>
          <p:cNvPr id="60" name="Picture 59"/>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6539563" y="4367461"/>
            <a:ext cx="340430" cy="340430"/>
          </a:xfrm>
          <a:prstGeom prst="rect">
            <a:avLst/>
          </a:prstGeom>
        </p:spPr>
      </p:pic>
      <p:pic>
        <p:nvPicPr>
          <p:cNvPr id="61" name="Picture 60"/>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6539563" y="3453061"/>
            <a:ext cx="340430" cy="340430"/>
          </a:xfrm>
          <a:prstGeom prst="rect">
            <a:avLst/>
          </a:prstGeom>
        </p:spPr>
      </p:pic>
      <p:pic>
        <p:nvPicPr>
          <p:cNvPr id="62" name="Picture 61"/>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6539051" y="1656106"/>
            <a:ext cx="340430" cy="340430"/>
          </a:xfrm>
          <a:prstGeom prst="rect">
            <a:avLst/>
          </a:prstGeom>
        </p:spPr>
      </p:pic>
      <p:pic>
        <p:nvPicPr>
          <p:cNvPr id="63" name="Picture 62"/>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6535114" y="2541228"/>
            <a:ext cx="340430" cy="340430"/>
          </a:xfrm>
          <a:prstGeom prst="rect">
            <a:avLst/>
          </a:prstGeom>
        </p:spPr>
      </p:pic>
      <p:sp>
        <p:nvSpPr>
          <p:cNvPr id="70" name="TextBox 69"/>
          <p:cNvSpPr txBox="1"/>
          <p:nvPr/>
        </p:nvSpPr>
        <p:spPr>
          <a:xfrm>
            <a:off x="10631755" y="1955835"/>
            <a:ext cx="1101584" cy="230832"/>
          </a:xfrm>
          <a:prstGeom prst="rect">
            <a:avLst/>
          </a:prstGeom>
          <a:noFill/>
        </p:spPr>
        <p:txBody>
          <a:bodyPr wrap="square" rtlCol="0">
            <a:spAutoFit/>
          </a:bodyPr>
          <a:lstStyle/>
          <a:p>
            <a:r>
              <a:rPr lang="en-US" sz="900" i="1" dirty="0"/>
              <a:t>L</a:t>
            </a:r>
            <a:r>
              <a:rPr lang="" sz="900" i="1" dirty="0"/>
              <a:t>aunched in 2020</a:t>
            </a:r>
            <a:endParaRPr lang="en-US" sz="900" i="1" dirty="0"/>
          </a:p>
        </p:txBody>
      </p:sp>
      <p:sp>
        <p:nvSpPr>
          <p:cNvPr id="71" name="TextBox 70"/>
          <p:cNvSpPr txBox="1"/>
          <p:nvPr/>
        </p:nvSpPr>
        <p:spPr>
          <a:xfrm>
            <a:off x="10631755" y="2879478"/>
            <a:ext cx="1101584" cy="230832"/>
          </a:xfrm>
          <a:prstGeom prst="rect">
            <a:avLst/>
          </a:prstGeom>
          <a:noFill/>
        </p:spPr>
        <p:txBody>
          <a:bodyPr wrap="square" rtlCol="0">
            <a:spAutoFit/>
          </a:bodyPr>
          <a:lstStyle/>
          <a:p>
            <a:r>
              <a:rPr lang="en-US" sz="900" i="1" dirty="0"/>
              <a:t>L</a:t>
            </a:r>
            <a:r>
              <a:rPr lang="" sz="900" i="1" dirty="0"/>
              <a:t>aunched in 2021</a:t>
            </a:r>
            <a:endParaRPr lang="en-US" sz="900" i="1" dirty="0"/>
          </a:p>
        </p:txBody>
      </p:sp>
      <p:sp>
        <p:nvSpPr>
          <p:cNvPr id="72" name="TextBox 71"/>
          <p:cNvSpPr txBox="1"/>
          <p:nvPr/>
        </p:nvSpPr>
        <p:spPr>
          <a:xfrm>
            <a:off x="10652759" y="3752813"/>
            <a:ext cx="1127232" cy="230832"/>
          </a:xfrm>
          <a:prstGeom prst="rect">
            <a:avLst/>
          </a:prstGeom>
          <a:noFill/>
        </p:spPr>
        <p:txBody>
          <a:bodyPr wrap="square" rtlCol="0">
            <a:spAutoFit/>
          </a:bodyPr>
          <a:lstStyle/>
          <a:p>
            <a:r>
              <a:rPr lang="en-US" sz="900" i="1" dirty="0"/>
              <a:t>L</a:t>
            </a:r>
            <a:r>
              <a:rPr lang="" sz="900" i="1" dirty="0"/>
              <a:t>aunching in 202</a:t>
            </a:r>
            <a:r>
              <a:rPr lang="en-CH" sz="900" i="1" dirty="0"/>
              <a:t>2</a:t>
            </a:r>
            <a:endParaRPr lang="en-US" sz="900" i="1" dirty="0"/>
          </a:p>
        </p:txBody>
      </p:sp>
      <p:sp>
        <p:nvSpPr>
          <p:cNvPr id="73" name="TextBox 72"/>
          <p:cNvSpPr txBox="1"/>
          <p:nvPr/>
        </p:nvSpPr>
        <p:spPr>
          <a:xfrm>
            <a:off x="10657403" y="4667113"/>
            <a:ext cx="1101584" cy="230832"/>
          </a:xfrm>
          <a:prstGeom prst="rect">
            <a:avLst/>
          </a:prstGeom>
          <a:noFill/>
        </p:spPr>
        <p:txBody>
          <a:bodyPr wrap="square" rtlCol="0">
            <a:spAutoFit/>
          </a:bodyPr>
          <a:lstStyle/>
          <a:p>
            <a:r>
              <a:rPr lang="en-US" sz="900" i="1" dirty="0"/>
              <a:t>L</a:t>
            </a:r>
            <a:r>
              <a:rPr lang="" sz="900" i="1" dirty="0"/>
              <a:t>aunched in 2020</a:t>
            </a:r>
            <a:endParaRPr lang="en-US" sz="900" i="1" dirty="0"/>
          </a:p>
        </p:txBody>
      </p:sp>
      <p:sp>
        <p:nvSpPr>
          <p:cNvPr id="74" name="TextBox 73"/>
          <p:cNvSpPr txBox="1"/>
          <p:nvPr/>
        </p:nvSpPr>
        <p:spPr>
          <a:xfrm>
            <a:off x="10631755" y="5583414"/>
            <a:ext cx="1101584" cy="230832"/>
          </a:xfrm>
          <a:prstGeom prst="rect">
            <a:avLst/>
          </a:prstGeom>
          <a:noFill/>
        </p:spPr>
        <p:txBody>
          <a:bodyPr wrap="square" rtlCol="0">
            <a:spAutoFit/>
          </a:bodyPr>
          <a:lstStyle/>
          <a:p>
            <a:r>
              <a:rPr lang="en-US" sz="900" i="1" dirty="0"/>
              <a:t>L</a:t>
            </a:r>
            <a:r>
              <a:rPr lang="" sz="900" i="1" dirty="0"/>
              <a:t>aunched in 2020</a:t>
            </a:r>
            <a:endParaRPr lang="en-US" sz="900" i="1" dirty="0"/>
          </a:p>
        </p:txBody>
      </p:sp>
      <p:sp>
        <p:nvSpPr>
          <p:cNvPr id="2" name="Rectangle 1">
            <a:extLst>
              <a:ext uri="{FF2B5EF4-FFF2-40B4-BE49-F238E27FC236}">
                <a16:creationId xmlns:a16="http://schemas.microsoft.com/office/drawing/2014/main" id="{7E7FD389-C22E-4E5A-87B0-0ABBDD80D4F0}"/>
              </a:ext>
            </a:extLst>
          </p:cNvPr>
          <p:cNvSpPr/>
          <p:nvPr/>
        </p:nvSpPr>
        <p:spPr>
          <a:xfrm>
            <a:off x="4888260" y="5150953"/>
            <a:ext cx="7010424" cy="1043868"/>
          </a:xfrm>
          <a:prstGeom prst="rect">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D2B50D-22AD-4C75-8D6B-48B2E532E732}"/>
              </a:ext>
            </a:extLst>
          </p:cNvPr>
          <p:cNvSpPr txBox="1"/>
          <p:nvPr/>
        </p:nvSpPr>
        <p:spPr>
          <a:xfrm>
            <a:off x="293318" y="5337770"/>
            <a:ext cx="4012073" cy="923330"/>
          </a:xfrm>
          <a:prstGeom prst="rect">
            <a:avLst/>
          </a:prstGeom>
          <a:noFill/>
        </p:spPr>
        <p:txBody>
          <a:bodyPr wrap="square" rtlCol="0">
            <a:spAutoFit/>
          </a:bodyPr>
          <a:lstStyle/>
          <a:p>
            <a:r>
              <a:rPr lang="en-US" i="1" dirty="0"/>
              <a:t>No Supplier can remain Preferred or Strategic to Xylem when they have not joined the WASH Pledge by 2025</a:t>
            </a:r>
          </a:p>
        </p:txBody>
      </p:sp>
    </p:spTree>
    <p:extLst>
      <p:ext uri="{BB962C8B-B14F-4D97-AF65-F5344CB8AC3E}">
        <p14:creationId xmlns:p14="http://schemas.microsoft.com/office/powerpoint/2010/main" val="2848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8" name="Rectangular Callout 7"/>
          <p:cNvSpPr/>
          <p:nvPr/>
        </p:nvSpPr>
        <p:spPr>
          <a:xfrm>
            <a:off x="7589384" y="1988340"/>
            <a:ext cx="4468222" cy="3836419"/>
          </a:xfrm>
          <a:prstGeom prst="wedgeRectCallout">
            <a:avLst>
              <a:gd name="adj1" fmla="val -75779"/>
              <a:gd name="adj2" fmla="val 43280"/>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Google Shape;755;p72"/>
          <p:cNvSpPr txBox="1">
            <a:spLocks noGrp="1"/>
          </p:cNvSpPr>
          <p:nvPr>
            <p:ph type="title"/>
          </p:nvPr>
        </p:nvSpPr>
        <p:spPr>
          <a:xfrm>
            <a:off x="1285443" y="1"/>
            <a:ext cx="10444595" cy="989013"/>
          </a:xfrm>
          <a:prstGeom prst="rect">
            <a:avLst/>
          </a:prstGeom>
          <a:noFill/>
          <a:ln>
            <a:noFill/>
          </a:ln>
        </p:spPr>
        <p:txBody>
          <a:bodyPr spcFirstLastPara="1" vert="horz" wrap="square" lIns="0" tIns="45676" rIns="0" bIns="45676" numCol="1" anchor="ctr" anchorCtr="0" compatLnSpc="1">
            <a:prstTxWarp prst="textNoShape">
              <a:avLst/>
            </a:prstTxWarp>
            <a:noAutofit/>
          </a:bodyPr>
          <a:lstStyle/>
          <a:p>
            <a:pPr>
              <a:lnSpc>
                <a:spcPct val="90625"/>
              </a:lnSpc>
            </a:pPr>
            <a:r>
              <a:rPr lang="en-CH" sz="3200" dirty="0">
                <a:solidFill>
                  <a:srgbClr val="0085AD"/>
                </a:solidFill>
              </a:rPr>
              <a:t>WASH Pledge Across Xylem’s Supply Chain</a:t>
            </a:r>
            <a:endParaRPr sz="3200" dirty="0">
              <a:solidFill>
                <a:srgbClr val="0085AD"/>
              </a:solidFill>
            </a:endParaRPr>
          </a:p>
        </p:txBody>
      </p:sp>
      <p:sp>
        <p:nvSpPr>
          <p:cNvPr id="5" name="Text Placeholder 4"/>
          <p:cNvSpPr>
            <a:spLocks noGrp="1"/>
          </p:cNvSpPr>
          <p:nvPr>
            <p:ph type="body" sz="quarter" idx="12"/>
          </p:nvPr>
        </p:nvSpPr>
        <p:spPr/>
        <p:txBody>
          <a:bodyPr/>
          <a:lstStyle/>
          <a:p>
            <a:endParaRPr lang="en-US" dirty="0"/>
          </a:p>
        </p:txBody>
      </p:sp>
      <p:sp>
        <p:nvSpPr>
          <p:cNvPr id="754" name="Google Shape;754;p72"/>
          <p:cNvSpPr txBox="1"/>
          <p:nvPr/>
        </p:nvSpPr>
        <p:spPr>
          <a:xfrm>
            <a:off x="1589" y="1221272"/>
            <a:ext cx="12185651" cy="463758"/>
          </a:xfrm>
          <a:prstGeom prst="rect">
            <a:avLst/>
          </a:prstGeom>
          <a:solidFill>
            <a:schemeClr val="bg2"/>
          </a:solidFill>
          <a:ln>
            <a:solidFill>
              <a:schemeClr val="bg2"/>
            </a:solidFill>
          </a:ln>
        </p:spPr>
        <p:txBody>
          <a:bodyPr spcFirstLastPara="1" wrap="square" lIns="91386" tIns="45676" rIns="91386" bIns="45676" anchor="ctr" anchorCtr="0">
            <a:noAutofit/>
          </a:bodyPr>
          <a:lstStyle/>
          <a:p>
            <a:pPr algn="ctr">
              <a:spcBef>
                <a:spcPts val="0"/>
              </a:spcBef>
              <a:spcAft>
                <a:spcPts val="0"/>
              </a:spcAft>
            </a:pPr>
            <a:r>
              <a:rPr lang="en-CH" sz="2398" dirty="0">
                <a:solidFill>
                  <a:schemeClr val="lt1"/>
                </a:solidFill>
              </a:rPr>
              <a:t>More than 500 Xylem Suppliers have joined the cause since January 2020!</a:t>
            </a:r>
            <a:endParaRPr sz="2398" dirty="0">
              <a:solidFill>
                <a:schemeClr val="lt1"/>
              </a:solidFill>
            </a:endParaRPr>
          </a:p>
        </p:txBody>
      </p:sp>
      <p:pic>
        <p:nvPicPr>
          <p:cNvPr id="757" name="Google Shape;757;p72"/>
          <p:cNvPicPr preferRelativeResize="0"/>
          <p:nvPr/>
        </p:nvPicPr>
        <p:blipFill>
          <a:blip r:embed="rId3">
            <a:alphaModFix/>
          </a:blip>
          <a:stretch>
            <a:fillRect/>
          </a:stretch>
        </p:blipFill>
        <p:spPr>
          <a:xfrm>
            <a:off x="11260189" y="137492"/>
            <a:ext cx="788662" cy="279005"/>
          </a:xfrm>
          <a:prstGeom prst="rect">
            <a:avLst/>
          </a:prstGeom>
          <a:noFill/>
          <a:ln>
            <a:noFill/>
          </a:ln>
        </p:spPr>
      </p:pic>
      <p:pic>
        <p:nvPicPr>
          <p:cNvPr id="3" name="Picture 2"/>
          <p:cNvPicPr>
            <a:picLocks noChangeAspect="1"/>
          </p:cNvPicPr>
          <p:nvPr/>
        </p:nvPicPr>
        <p:blipFill>
          <a:blip r:embed="rId4"/>
          <a:stretch>
            <a:fillRect/>
          </a:stretch>
        </p:blipFill>
        <p:spPr>
          <a:xfrm>
            <a:off x="4784652" y="4813690"/>
            <a:ext cx="1652242" cy="1604322"/>
          </a:xfrm>
          <a:prstGeom prst="rect">
            <a:avLst/>
          </a:prstGeom>
          <a:ln w="38100">
            <a:solidFill>
              <a:schemeClr val="bg2"/>
            </a:solidFill>
          </a:ln>
        </p:spPr>
      </p:pic>
      <p:pic>
        <p:nvPicPr>
          <p:cNvPr id="19" name="Picture 5"/>
          <p:cNvPicPr>
            <a:picLocks noChangeAspect="1"/>
          </p:cNvPicPr>
          <p:nvPr/>
        </p:nvPicPr>
        <p:blipFill rotWithShape="1">
          <a:blip r:embed="rId5">
            <a:extLst>
              <a:ext uri="{28A0092B-C50C-407E-A947-70E740481C1C}">
                <a14:useLocalDpi xmlns:a14="http://schemas.microsoft.com/office/drawing/2010/main" val="0"/>
              </a:ext>
            </a:extLst>
          </a:blip>
          <a:srcRect t="24254"/>
          <a:stretch/>
        </p:blipFill>
        <p:spPr bwMode="auto">
          <a:xfrm>
            <a:off x="7651332" y="2038595"/>
            <a:ext cx="4351626" cy="373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p:cNvSpPr/>
          <p:nvPr/>
        </p:nvSpPr>
        <p:spPr>
          <a:xfrm>
            <a:off x="7649224" y="2743378"/>
            <a:ext cx="4348545" cy="1897634"/>
          </a:xfrm>
          <a:prstGeom prst="roundRect">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Google Shape;748;p72"/>
          <p:cNvPicPr preferRelativeResize="0"/>
          <p:nvPr/>
        </p:nvPicPr>
        <p:blipFill rotWithShape="1">
          <a:blip r:embed="rId6">
            <a:alphaModFix/>
          </a:blip>
          <a:srcRect/>
          <a:stretch/>
        </p:blipFill>
        <p:spPr>
          <a:xfrm>
            <a:off x="406426" y="182208"/>
            <a:ext cx="729545" cy="735754"/>
          </a:xfrm>
          <a:prstGeom prst="rect">
            <a:avLst/>
          </a:prstGeom>
          <a:noFill/>
          <a:ln>
            <a:noFill/>
          </a:ln>
        </p:spPr>
      </p:pic>
      <p:sp>
        <p:nvSpPr>
          <p:cNvPr id="750" name="Google Shape;750;p72"/>
          <p:cNvSpPr/>
          <p:nvPr/>
        </p:nvSpPr>
        <p:spPr>
          <a:xfrm>
            <a:off x="422489" y="2522935"/>
            <a:ext cx="3102982" cy="789752"/>
          </a:xfrm>
          <a:custGeom>
            <a:avLst/>
            <a:gdLst/>
            <a:ahLst/>
            <a:cxnLst/>
            <a:rect l="l" t="t" r="r" b="b"/>
            <a:pathLst>
              <a:path w="4222580" h="501840" extrusionOk="0">
                <a:moveTo>
                  <a:pt x="0" y="83642"/>
                </a:moveTo>
                <a:cubicBezTo>
                  <a:pt x="0" y="37448"/>
                  <a:pt x="37448" y="0"/>
                  <a:pt x="83642" y="0"/>
                </a:cubicBezTo>
                <a:lnTo>
                  <a:pt x="4138938" y="0"/>
                </a:lnTo>
                <a:cubicBezTo>
                  <a:pt x="4185132" y="0"/>
                  <a:pt x="4222580" y="37448"/>
                  <a:pt x="4222580" y="83642"/>
                </a:cubicBezTo>
                <a:lnTo>
                  <a:pt x="4222580" y="418198"/>
                </a:lnTo>
                <a:cubicBezTo>
                  <a:pt x="4222580" y="464392"/>
                  <a:pt x="4185132" y="501840"/>
                  <a:pt x="4138938" y="501840"/>
                </a:cubicBezTo>
                <a:lnTo>
                  <a:pt x="83642" y="501840"/>
                </a:lnTo>
                <a:cubicBezTo>
                  <a:pt x="37448" y="501840"/>
                  <a:pt x="0" y="464392"/>
                  <a:pt x="0" y="418198"/>
                </a:cubicBezTo>
                <a:lnTo>
                  <a:pt x="0" y="83642"/>
                </a:lnTo>
                <a:close/>
              </a:path>
            </a:pathLst>
          </a:custGeom>
          <a:noFill/>
          <a:ln w="38100" cap="flat" cmpd="sng">
            <a:solidFill>
              <a:schemeClr val="bg2"/>
            </a:solidFill>
            <a:prstDash val="solid"/>
            <a:round/>
            <a:headEnd type="none" w="sm" len="sm"/>
            <a:tailEnd type="none" w="sm" len="sm"/>
          </a:ln>
        </p:spPr>
        <p:txBody>
          <a:bodyPr spcFirstLastPara="1" wrap="square" lIns="184004" tIns="24454" rIns="184004" bIns="24454" anchor="ctr" anchorCtr="0">
            <a:noAutofit/>
          </a:bodyPr>
          <a:lstStyle/>
          <a:p>
            <a:pPr>
              <a:lnSpc>
                <a:spcPct val="90000"/>
              </a:lnSpc>
              <a:spcBef>
                <a:spcPts val="0"/>
              </a:spcBef>
              <a:spcAft>
                <a:spcPts val="0"/>
              </a:spcAft>
            </a:pPr>
            <a:r>
              <a:rPr lang="en-CH" dirty="0">
                <a:solidFill>
                  <a:schemeClr val="dk1"/>
                </a:solidFill>
                <a:latin typeface="Arial"/>
                <a:ea typeface="Arial"/>
                <a:cs typeface="Arial"/>
                <a:sym typeface="Arial"/>
              </a:rPr>
              <a:t>Education Opportunities for our suppliers</a:t>
            </a:r>
            <a:endParaRPr dirty="0">
              <a:solidFill>
                <a:schemeClr val="dk1"/>
              </a:solidFill>
              <a:latin typeface="Arial"/>
              <a:ea typeface="Arial"/>
              <a:cs typeface="Arial"/>
              <a:sym typeface="Arial"/>
            </a:endParaRPr>
          </a:p>
        </p:txBody>
      </p:sp>
      <p:sp>
        <p:nvSpPr>
          <p:cNvPr id="751" name="Google Shape;751;p72"/>
          <p:cNvSpPr/>
          <p:nvPr/>
        </p:nvSpPr>
        <p:spPr>
          <a:xfrm>
            <a:off x="422489" y="3581973"/>
            <a:ext cx="3102982" cy="789752"/>
          </a:xfrm>
          <a:custGeom>
            <a:avLst/>
            <a:gdLst/>
            <a:ahLst/>
            <a:cxnLst/>
            <a:rect l="l" t="t" r="r" b="b"/>
            <a:pathLst>
              <a:path w="4222580" h="501840" extrusionOk="0">
                <a:moveTo>
                  <a:pt x="0" y="83642"/>
                </a:moveTo>
                <a:cubicBezTo>
                  <a:pt x="0" y="37448"/>
                  <a:pt x="37448" y="0"/>
                  <a:pt x="83642" y="0"/>
                </a:cubicBezTo>
                <a:lnTo>
                  <a:pt x="4138938" y="0"/>
                </a:lnTo>
                <a:cubicBezTo>
                  <a:pt x="4185132" y="0"/>
                  <a:pt x="4222580" y="37448"/>
                  <a:pt x="4222580" y="83642"/>
                </a:cubicBezTo>
                <a:lnTo>
                  <a:pt x="4222580" y="418198"/>
                </a:lnTo>
                <a:cubicBezTo>
                  <a:pt x="4222580" y="464392"/>
                  <a:pt x="4185132" y="501840"/>
                  <a:pt x="4138938" y="501840"/>
                </a:cubicBezTo>
                <a:lnTo>
                  <a:pt x="83642" y="501840"/>
                </a:lnTo>
                <a:cubicBezTo>
                  <a:pt x="37448" y="501840"/>
                  <a:pt x="0" y="464392"/>
                  <a:pt x="0" y="418198"/>
                </a:cubicBezTo>
                <a:lnTo>
                  <a:pt x="0" y="83642"/>
                </a:lnTo>
                <a:close/>
              </a:path>
            </a:pathLst>
          </a:custGeom>
          <a:noFill/>
          <a:ln w="38100" cap="flat" cmpd="sng">
            <a:solidFill>
              <a:schemeClr val="bg2"/>
            </a:solidFill>
            <a:prstDash val="solid"/>
            <a:round/>
            <a:headEnd type="none" w="sm" len="sm"/>
            <a:tailEnd type="none" w="sm" len="sm"/>
          </a:ln>
        </p:spPr>
        <p:txBody>
          <a:bodyPr spcFirstLastPara="1" wrap="square" lIns="184004" tIns="24454" rIns="184004" bIns="24454" anchor="ctr" anchorCtr="0">
            <a:noAutofit/>
          </a:bodyPr>
          <a:lstStyle/>
          <a:p>
            <a:pPr>
              <a:lnSpc>
                <a:spcPct val="90000"/>
              </a:lnSpc>
              <a:spcBef>
                <a:spcPts val="0"/>
              </a:spcBef>
              <a:spcAft>
                <a:spcPts val="0"/>
              </a:spcAft>
            </a:pPr>
            <a:r>
              <a:rPr lang="en-CH" dirty="0">
                <a:solidFill>
                  <a:schemeClr val="dk1"/>
                </a:solidFill>
                <a:latin typeface="Arial"/>
                <a:ea typeface="Arial"/>
                <a:cs typeface="Arial"/>
                <a:sym typeface="Arial"/>
              </a:rPr>
              <a:t>Targets &amp; </a:t>
            </a:r>
            <a:r>
              <a:rPr lang="en-CH" dirty="0" err="1">
                <a:solidFill>
                  <a:schemeClr val="dk1"/>
                </a:solidFill>
                <a:latin typeface="Arial"/>
                <a:ea typeface="Arial"/>
                <a:cs typeface="Arial"/>
                <a:sym typeface="Arial"/>
              </a:rPr>
              <a:t>KPIs</a:t>
            </a:r>
            <a:r>
              <a:rPr lang="en-CH" dirty="0">
                <a:solidFill>
                  <a:schemeClr val="dk1"/>
                </a:solidFill>
                <a:latin typeface="Arial"/>
                <a:ea typeface="Arial"/>
                <a:cs typeface="Arial"/>
                <a:sym typeface="Arial"/>
              </a:rPr>
              <a:t> as % of spend to drive progress</a:t>
            </a:r>
            <a:endParaRPr dirty="0">
              <a:solidFill>
                <a:schemeClr val="dk1"/>
              </a:solidFill>
              <a:latin typeface="Arial"/>
              <a:ea typeface="Arial"/>
              <a:cs typeface="Arial"/>
              <a:sym typeface="Arial"/>
            </a:endParaRPr>
          </a:p>
        </p:txBody>
      </p:sp>
      <p:sp>
        <p:nvSpPr>
          <p:cNvPr id="752" name="Google Shape;752;p72"/>
          <p:cNvSpPr/>
          <p:nvPr/>
        </p:nvSpPr>
        <p:spPr>
          <a:xfrm>
            <a:off x="413054" y="4628206"/>
            <a:ext cx="3102982" cy="789752"/>
          </a:xfrm>
          <a:custGeom>
            <a:avLst/>
            <a:gdLst/>
            <a:ahLst/>
            <a:cxnLst/>
            <a:rect l="l" t="t" r="r" b="b"/>
            <a:pathLst>
              <a:path w="4222580" h="501840" extrusionOk="0">
                <a:moveTo>
                  <a:pt x="0" y="83642"/>
                </a:moveTo>
                <a:cubicBezTo>
                  <a:pt x="0" y="37448"/>
                  <a:pt x="37448" y="0"/>
                  <a:pt x="83642" y="0"/>
                </a:cubicBezTo>
                <a:lnTo>
                  <a:pt x="4138938" y="0"/>
                </a:lnTo>
                <a:cubicBezTo>
                  <a:pt x="4185132" y="0"/>
                  <a:pt x="4222580" y="37448"/>
                  <a:pt x="4222580" y="83642"/>
                </a:cubicBezTo>
                <a:lnTo>
                  <a:pt x="4222580" y="418198"/>
                </a:lnTo>
                <a:cubicBezTo>
                  <a:pt x="4222580" y="464392"/>
                  <a:pt x="4185132" y="501840"/>
                  <a:pt x="4138938" y="501840"/>
                </a:cubicBezTo>
                <a:lnTo>
                  <a:pt x="83642" y="501840"/>
                </a:lnTo>
                <a:cubicBezTo>
                  <a:pt x="37448" y="501840"/>
                  <a:pt x="0" y="464392"/>
                  <a:pt x="0" y="418198"/>
                </a:cubicBezTo>
                <a:lnTo>
                  <a:pt x="0" y="83642"/>
                </a:lnTo>
                <a:close/>
              </a:path>
            </a:pathLst>
          </a:custGeom>
          <a:noFill/>
          <a:ln w="38100" cap="flat" cmpd="sng">
            <a:solidFill>
              <a:schemeClr val="bg2"/>
            </a:solidFill>
            <a:prstDash val="solid"/>
            <a:round/>
            <a:headEnd type="none" w="sm" len="sm"/>
            <a:tailEnd type="none" w="sm" len="sm"/>
          </a:ln>
        </p:spPr>
        <p:txBody>
          <a:bodyPr spcFirstLastPara="1" wrap="square" lIns="184004" tIns="24454" rIns="184004" bIns="24454" anchor="ctr" anchorCtr="0">
            <a:noAutofit/>
          </a:bodyPr>
          <a:lstStyle/>
          <a:p>
            <a:pPr>
              <a:lnSpc>
                <a:spcPct val="90000"/>
              </a:lnSpc>
              <a:spcBef>
                <a:spcPts val="0"/>
              </a:spcBef>
              <a:spcAft>
                <a:spcPts val="0"/>
              </a:spcAft>
            </a:pPr>
            <a:r>
              <a:rPr lang="en-CH" dirty="0">
                <a:solidFill>
                  <a:schemeClr val="dk1"/>
                </a:solidFill>
                <a:latin typeface="Arial"/>
                <a:ea typeface="Arial"/>
                <a:cs typeface="Arial"/>
                <a:sym typeface="Arial"/>
              </a:rPr>
              <a:t>Engagement Opportunities with Xylem &amp; partners</a:t>
            </a:r>
            <a:endParaRPr dirty="0">
              <a:solidFill>
                <a:schemeClr val="dk1"/>
              </a:solidFill>
              <a:latin typeface="Arial"/>
              <a:ea typeface="Arial"/>
              <a:cs typeface="Arial"/>
              <a:sym typeface="Arial"/>
            </a:endParaRPr>
          </a:p>
        </p:txBody>
      </p:sp>
      <p:sp>
        <p:nvSpPr>
          <p:cNvPr id="18" name="Google Shape;752;p72"/>
          <p:cNvSpPr/>
          <p:nvPr/>
        </p:nvSpPr>
        <p:spPr>
          <a:xfrm>
            <a:off x="422489" y="5674440"/>
            <a:ext cx="3102982" cy="789752"/>
          </a:xfrm>
          <a:custGeom>
            <a:avLst/>
            <a:gdLst/>
            <a:ahLst/>
            <a:cxnLst/>
            <a:rect l="l" t="t" r="r" b="b"/>
            <a:pathLst>
              <a:path w="4222580" h="501840" extrusionOk="0">
                <a:moveTo>
                  <a:pt x="0" y="83642"/>
                </a:moveTo>
                <a:cubicBezTo>
                  <a:pt x="0" y="37448"/>
                  <a:pt x="37448" y="0"/>
                  <a:pt x="83642" y="0"/>
                </a:cubicBezTo>
                <a:lnTo>
                  <a:pt x="4138938" y="0"/>
                </a:lnTo>
                <a:cubicBezTo>
                  <a:pt x="4185132" y="0"/>
                  <a:pt x="4222580" y="37448"/>
                  <a:pt x="4222580" y="83642"/>
                </a:cubicBezTo>
                <a:lnTo>
                  <a:pt x="4222580" y="418198"/>
                </a:lnTo>
                <a:cubicBezTo>
                  <a:pt x="4222580" y="464392"/>
                  <a:pt x="4185132" y="501840"/>
                  <a:pt x="4138938" y="501840"/>
                </a:cubicBezTo>
                <a:lnTo>
                  <a:pt x="83642" y="501840"/>
                </a:lnTo>
                <a:cubicBezTo>
                  <a:pt x="37448" y="501840"/>
                  <a:pt x="0" y="464392"/>
                  <a:pt x="0" y="418198"/>
                </a:cubicBezTo>
                <a:lnTo>
                  <a:pt x="0" y="83642"/>
                </a:lnTo>
                <a:close/>
              </a:path>
            </a:pathLst>
          </a:custGeom>
          <a:noFill/>
          <a:ln w="38100" cap="flat" cmpd="sng">
            <a:solidFill>
              <a:schemeClr val="bg2"/>
            </a:solidFill>
            <a:prstDash val="solid"/>
            <a:round/>
            <a:headEnd type="none" w="sm" len="sm"/>
            <a:tailEnd type="none" w="sm" len="sm"/>
          </a:ln>
        </p:spPr>
        <p:txBody>
          <a:bodyPr spcFirstLastPara="1" wrap="square" lIns="184004" tIns="24454" rIns="184004" bIns="24454" anchor="ctr" anchorCtr="0">
            <a:noAutofit/>
          </a:bodyPr>
          <a:lstStyle/>
          <a:p>
            <a:pPr>
              <a:lnSpc>
                <a:spcPct val="90000"/>
              </a:lnSpc>
              <a:spcBef>
                <a:spcPts val="0"/>
              </a:spcBef>
              <a:spcAft>
                <a:spcPts val="0"/>
              </a:spcAft>
            </a:pPr>
            <a:r>
              <a:rPr lang="en-CH" dirty="0">
                <a:solidFill>
                  <a:schemeClr val="dk1"/>
                </a:solidFill>
                <a:latin typeface="Arial"/>
                <a:ea typeface="Arial"/>
                <a:cs typeface="Arial"/>
                <a:sym typeface="Arial"/>
              </a:rPr>
              <a:t>One-on-One support &amp; experience sharing </a:t>
            </a:r>
            <a:endParaRPr dirty="0">
              <a:solidFill>
                <a:schemeClr val="dk1"/>
              </a:solidFill>
              <a:latin typeface="Arial"/>
              <a:ea typeface="Arial"/>
              <a:cs typeface="Arial"/>
              <a:sym typeface="Arial"/>
            </a:endParaRPr>
          </a:p>
        </p:txBody>
      </p:sp>
      <p:sp>
        <p:nvSpPr>
          <p:cNvPr id="2" name="TextBox 1"/>
          <p:cNvSpPr txBox="1"/>
          <p:nvPr/>
        </p:nvSpPr>
        <p:spPr>
          <a:xfrm>
            <a:off x="403621" y="1903980"/>
            <a:ext cx="3121851" cy="399981"/>
          </a:xfrm>
          <a:prstGeom prst="rect">
            <a:avLst/>
          </a:prstGeom>
          <a:noFill/>
        </p:spPr>
        <p:txBody>
          <a:bodyPr wrap="square" rtlCol="0">
            <a:spAutoFit/>
          </a:bodyPr>
          <a:lstStyle/>
          <a:p>
            <a:r>
              <a:rPr lang="en-CH" sz="1999" b="1" dirty="0">
                <a:solidFill>
                  <a:schemeClr val="bg2"/>
                </a:solidFill>
              </a:rPr>
              <a:t>Key Success Factors:</a:t>
            </a:r>
            <a:endParaRPr lang="en-US" sz="1999" b="1" dirty="0">
              <a:solidFill>
                <a:schemeClr val="bg2"/>
              </a:solidFill>
            </a:endParaRPr>
          </a:p>
        </p:txBody>
      </p:sp>
      <p:sp>
        <p:nvSpPr>
          <p:cNvPr id="22" name="Text Placeholder 4"/>
          <p:cNvSpPr txBox="1">
            <a:spLocks/>
          </p:cNvSpPr>
          <p:nvPr/>
        </p:nvSpPr>
        <p:spPr>
          <a:xfrm>
            <a:off x="3754162" y="2365392"/>
            <a:ext cx="3804249" cy="3459366"/>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342900" indent="-342900">
              <a:buFont typeface="Arial" panose="020B0604020202020204" pitchFamily="34" charset="0"/>
              <a:buChar char="•"/>
            </a:pPr>
            <a:r>
              <a:rPr lang="en-CH" sz="1600" dirty="0"/>
              <a:t>The WASH Pledge is </a:t>
            </a:r>
            <a:r>
              <a:rPr lang="en-US" sz="1600" dirty="0"/>
              <a:t>relevant</a:t>
            </a:r>
            <a:r>
              <a:rPr lang="en-CH" sz="1600" dirty="0"/>
              <a:t> to any industry </a:t>
            </a:r>
          </a:p>
          <a:p>
            <a:pPr marL="342900" indent="-342900">
              <a:buFont typeface="Arial" panose="020B0604020202020204" pitchFamily="34" charset="0"/>
              <a:buChar char="•"/>
            </a:pPr>
            <a:r>
              <a:rPr lang="en-CH" sz="1600" dirty="0"/>
              <a:t>Implementation of the WASH Pledge can vary in process</a:t>
            </a:r>
          </a:p>
          <a:p>
            <a:pPr marL="342900" indent="-342900">
              <a:buFont typeface="Arial" panose="020B0604020202020204" pitchFamily="34" charset="0"/>
              <a:buChar char="•"/>
            </a:pPr>
            <a:r>
              <a:rPr lang="en-CH" sz="1600" dirty="0"/>
              <a:t>Governance &amp; Communication are crucial to avoid double work </a:t>
            </a:r>
          </a:p>
          <a:p>
            <a:pPr marL="342900" indent="-342900">
              <a:buFont typeface="Arial" panose="020B0604020202020204" pitchFamily="34" charset="0"/>
              <a:buChar char="•"/>
            </a:pPr>
            <a:r>
              <a:rPr lang="en-CH" sz="1600" dirty="0"/>
              <a:t>Our best partners will take pride in joining such an initiative </a:t>
            </a:r>
            <a:endParaRPr lang="en-US" sz="1600" dirty="0"/>
          </a:p>
        </p:txBody>
      </p:sp>
      <p:sp>
        <p:nvSpPr>
          <p:cNvPr id="24" name="TextBox 23"/>
          <p:cNvSpPr txBox="1"/>
          <p:nvPr/>
        </p:nvSpPr>
        <p:spPr>
          <a:xfrm>
            <a:off x="3996503" y="1903980"/>
            <a:ext cx="3121851" cy="399981"/>
          </a:xfrm>
          <a:prstGeom prst="rect">
            <a:avLst/>
          </a:prstGeom>
          <a:noFill/>
        </p:spPr>
        <p:txBody>
          <a:bodyPr wrap="square" rtlCol="0">
            <a:spAutoFit/>
          </a:bodyPr>
          <a:lstStyle/>
          <a:p>
            <a:r>
              <a:rPr lang="en-CH" sz="1999" b="1" dirty="0">
                <a:solidFill>
                  <a:schemeClr val="bg2"/>
                </a:solidFill>
              </a:rPr>
              <a:t>Key Learnings:</a:t>
            </a:r>
            <a:endParaRPr lang="en-US" sz="1999" b="1" dirty="0">
              <a:solidFill>
                <a:schemeClr val="bg2"/>
              </a:solidFill>
            </a:endParaRPr>
          </a:p>
        </p:txBody>
      </p:sp>
    </p:spTree>
    <p:extLst>
      <p:ext uri="{BB962C8B-B14F-4D97-AF65-F5344CB8AC3E}">
        <p14:creationId xmlns:p14="http://schemas.microsoft.com/office/powerpoint/2010/main" val="32410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35" name="Picture 34">
            <a:extLst>
              <a:ext uri="{FF2B5EF4-FFF2-40B4-BE49-F238E27FC236}">
                <a16:creationId xmlns:a16="http://schemas.microsoft.com/office/drawing/2014/main" id="{5E185A4F-D34D-4E68-B5D6-E2C5EB181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35" y="893"/>
            <a:ext cx="3157688" cy="2368267"/>
          </a:xfrm>
          <a:prstGeom prst="rect">
            <a:avLst/>
          </a:prstGeom>
        </p:spPr>
      </p:pic>
      <p:sp>
        <p:nvSpPr>
          <p:cNvPr id="425" name="Google Shape;425;p68"/>
          <p:cNvSpPr txBox="1">
            <a:spLocks noGrp="1"/>
          </p:cNvSpPr>
          <p:nvPr>
            <p:ph type="title"/>
          </p:nvPr>
        </p:nvSpPr>
        <p:spPr>
          <a:xfrm>
            <a:off x="4098014" y="1"/>
            <a:ext cx="6886422"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45676" rIns="0" bIns="45676" numCol="1" anchor="ctr" anchorCtr="0" compatLnSpc="1">
            <a:prstTxWarp prst="textNoShape">
              <a:avLst/>
            </a:prstTxWarp>
            <a:noAutofit/>
          </a:bodyPr>
          <a:lstStyle/>
          <a:p>
            <a:pPr>
              <a:lnSpc>
                <a:spcPct val="90625"/>
              </a:lnSpc>
              <a:spcBef>
                <a:spcPct val="0"/>
              </a:spcBef>
              <a:spcAft>
                <a:spcPct val="0"/>
              </a:spcAft>
            </a:pPr>
            <a:r>
              <a:rPr lang="en-US" sz="3200" dirty="0">
                <a:solidFill>
                  <a:srgbClr val="0085AD"/>
                </a:solidFill>
              </a:rPr>
              <a:t>We can partner with you to Take Action in Your Community</a:t>
            </a:r>
            <a:endParaRPr sz="3200" dirty="0">
              <a:solidFill>
                <a:srgbClr val="0085AD"/>
              </a:solidFill>
            </a:endParaRPr>
          </a:p>
        </p:txBody>
      </p:sp>
      <p:pic>
        <p:nvPicPr>
          <p:cNvPr id="22" name="Google Shape;748;p72">
            <a:extLst>
              <a:ext uri="{FF2B5EF4-FFF2-40B4-BE49-F238E27FC236}">
                <a16:creationId xmlns:a16="http://schemas.microsoft.com/office/drawing/2014/main" id="{85AFA036-0623-4218-94DC-7AA98E6A6850}"/>
              </a:ext>
            </a:extLst>
          </p:cNvPr>
          <p:cNvPicPr preferRelativeResize="0"/>
          <p:nvPr/>
        </p:nvPicPr>
        <p:blipFill rotWithShape="1">
          <a:blip r:embed="rId4">
            <a:alphaModFix/>
          </a:blip>
          <a:srcRect/>
          <a:stretch/>
        </p:blipFill>
        <p:spPr>
          <a:xfrm>
            <a:off x="3207012" y="258246"/>
            <a:ext cx="729545" cy="735754"/>
          </a:xfrm>
          <a:prstGeom prst="rect">
            <a:avLst/>
          </a:prstGeom>
          <a:noFill/>
          <a:ln>
            <a:noFill/>
          </a:ln>
        </p:spPr>
      </p:pic>
      <p:pic>
        <p:nvPicPr>
          <p:cNvPr id="33" name="Picture 32">
            <a:extLst>
              <a:ext uri="{FF2B5EF4-FFF2-40B4-BE49-F238E27FC236}">
                <a16:creationId xmlns:a16="http://schemas.microsoft.com/office/drawing/2014/main" id="{2CB74D2E-2BB1-4870-B7AB-CDE9C1C7B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6" y="4751297"/>
            <a:ext cx="3159487" cy="2105810"/>
          </a:xfrm>
          <a:prstGeom prst="rect">
            <a:avLst/>
          </a:prstGeom>
        </p:spPr>
      </p:pic>
      <p:pic>
        <p:nvPicPr>
          <p:cNvPr id="34" name="Picture 33">
            <a:extLst>
              <a:ext uri="{FF2B5EF4-FFF2-40B4-BE49-F238E27FC236}">
                <a16:creationId xmlns:a16="http://schemas.microsoft.com/office/drawing/2014/main" id="{65925476-089D-4591-BBA2-2F23A005B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35" y="2369160"/>
            <a:ext cx="3157688" cy="2382137"/>
          </a:xfrm>
          <a:prstGeom prst="rect">
            <a:avLst/>
          </a:prstGeom>
        </p:spPr>
      </p:pic>
      <p:cxnSp>
        <p:nvCxnSpPr>
          <p:cNvPr id="36" name="Straight Connector 35">
            <a:extLst>
              <a:ext uri="{FF2B5EF4-FFF2-40B4-BE49-F238E27FC236}">
                <a16:creationId xmlns:a16="http://schemas.microsoft.com/office/drawing/2014/main" id="{8CE365DE-44D4-4D02-BB6C-228099C4CE6A}"/>
              </a:ext>
            </a:extLst>
          </p:cNvPr>
          <p:cNvCxnSpPr/>
          <p:nvPr/>
        </p:nvCxnSpPr>
        <p:spPr>
          <a:xfrm flipH="1">
            <a:off x="-112135" y="6736822"/>
            <a:ext cx="315768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DE105810-3C52-4638-A0D9-1F424401D071}"/>
              </a:ext>
            </a:extLst>
          </p:cNvPr>
          <p:cNvGrpSpPr/>
          <p:nvPr/>
        </p:nvGrpSpPr>
        <p:grpSpPr>
          <a:xfrm>
            <a:off x="3454203" y="1284643"/>
            <a:ext cx="8364247" cy="1442667"/>
            <a:chOff x="3874587" y="2423885"/>
            <a:chExt cx="8364247" cy="963937"/>
          </a:xfrm>
        </p:grpSpPr>
        <p:sp>
          <p:nvSpPr>
            <p:cNvPr id="38" name="Flowchart: Alternate Process 37">
              <a:extLst>
                <a:ext uri="{FF2B5EF4-FFF2-40B4-BE49-F238E27FC236}">
                  <a16:creationId xmlns:a16="http://schemas.microsoft.com/office/drawing/2014/main" id="{F5F99D76-BEFB-4CBB-AF68-00B7A56B2BA0}"/>
                </a:ext>
              </a:extLst>
            </p:cNvPr>
            <p:cNvSpPr/>
            <p:nvPr/>
          </p:nvSpPr>
          <p:spPr>
            <a:xfrm>
              <a:off x="5893485" y="2423885"/>
              <a:ext cx="6345349" cy="963937"/>
            </a:xfrm>
            <a:prstGeom prst="flowChartAlternateProcess">
              <a:avLst/>
            </a:prstGeom>
            <a:solidFill>
              <a:schemeClr val="accent2"/>
            </a:solidFill>
            <a:ln>
              <a:noFill/>
            </a:ln>
          </p:spPr>
          <p:txBody>
            <a:bodyPr vert="horz" wrap="square" lIns="36000" tIns="0" rIns="0" bIns="0" numCol="1" anchor="ctr" anchorCtr="0" compatLnSpc="1">
              <a:prstTxWarp prst="textNoShape">
                <a:avLst/>
              </a:prstTxWarp>
            </a:bodyPr>
            <a:lstStyle/>
            <a:p>
              <a:pPr marL="285750" indent="-285750">
                <a:buFont typeface="Arial" panose="020B0604020202020204" pitchFamily="34" charset="0"/>
                <a:buChar char="•"/>
              </a:pPr>
              <a:r>
                <a:rPr lang="en-US" sz="1400" dirty="0">
                  <a:solidFill>
                    <a:schemeClr val="bg1"/>
                  </a:solidFill>
                </a:rPr>
                <a:t>Participate in global Watermark signature events, like the Month of Service</a:t>
              </a:r>
            </a:p>
            <a:p>
              <a:pPr marL="285750" indent="-285750">
                <a:buFont typeface="Arial" panose="020B0604020202020204" pitchFamily="34" charset="0"/>
                <a:buChar char="•"/>
              </a:pPr>
              <a:r>
                <a:rPr lang="en-US" sz="1400" dirty="0">
                  <a:solidFill>
                    <a:schemeClr val="bg1"/>
                  </a:solidFill>
                </a:rPr>
                <a:t>Leverage our suggested turn-key volunteer opportunities such as </a:t>
              </a:r>
              <a:r>
                <a:rPr lang="en-US" sz="1400" dirty="0" err="1">
                  <a:solidFill>
                    <a:schemeClr val="bg1"/>
                  </a:solidFill>
                </a:rPr>
                <a:t>Plogging</a:t>
              </a:r>
              <a:r>
                <a:rPr lang="en-US" sz="1400" dirty="0">
                  <a:solidFill>
                    <a:schemeClr val="bg1"/>
                  </a:solidFill>
                </a:rPr>
                <a:t>, Water Filter Builds, and Missing Maps</a:t>
              </a:r>
            </a:p>
            <a:p>
              <a:pPr marL="285750" indent="-285750">
                <a:buFont typeface="Arial" panose="020B0604020202020204" pitchFamily="34" charset="0"/>
                <a:buChar char="•"/>
              </a:pPr>
              <a:r>
                <a:rPr lang="en-US" sz="1400" dirty="0">
                  <a:solidFill>
                    <a:schemeClr val="bg1"/>
                  </a:solidFill>
                </a:rPr>
                <a:t>Plan collaborative events with your Xylem contacts</a:t>
              </a:r>
            </a:p>
          </p:txBody>
        </p:sp>
        <p:sp>
          <p:nvSpPr>
            <p:cNvPr id="39" name="Rectangle 38">
              <a:extLst>
                <a:ext uri="{FF2B5EF4-FFF2-40B4-BE49-F238E27FC236}">
                  <a16:creationId xmlns:a16="http://schemas.microsoft.com/office/drawing/2014/main" id="{A8636AF2-648B-4ABC-B595-35A95F40BA9D}"/>
                </a:ext>
              </a:extLst>
            </p:cNvPr>
            <p:cNvSpPr/>
            <p:nvPr/>
          </p:nvSpPr>
          <p:spPr>
            <a:xfrm>
              <a:off x="3874645" y="2425527"/>
              <a:ext cx="1815503" cy="962015"/>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a:extLst>
                <a:ext uri="{FF2B5EF4-FFF2-40B4-BE49-F238E27FC236}">
                  <a16:creationId xmlns:a16="http://schemas.microsoft.com/office/drawing/2014/main" id="{60DDFAD3-EA10-497A-9566-BAE40A00B14F}"/>
                </a:ext>
              </a:extLst>
            </p:cNvPr>
            <p:cNvSpPr txBox="1"/>
            <p:nvPr/>
          </p:nvSpPr>
          <p:spPr>
            <a:xfrm>
              <a:off x="3874587" y="2534226"/>
              <a:ext cx="1721341" cy="246774"/>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VOLUNTEER</a:t>
              </a:r>
              <a:endParaRPr lang="en-CH" sz="1400" b="1" dirty="0">
                <a:solidFill>
                  <a:schemeClr val="bg1"/>
                </a:solidFill>
                <a:latin typeface="Arial" pitchFamily="34" charset="0"/>
                <a:cs typeface="Arial" pitchFamily="34" charset="0"/>
              </a:endParaRPr>
            </a:p>
          </p:txBody>
        </p:sp>
      </p:grpSp>
      <p:grpSp>
        <p:nvGrpSpPr>
          <p:cNvPr id="42" name="Group 41">
            <a:extLst>
              <a:ext uri="{FF2B5EF4-FFF2-40B4-BE49-F238E27FC236}">
                <a16:creationId xmlns:a16="http://schemas.microsoft.com/office/drawing/2014/main" id="{D0C6C83D-D3EA-41A3-AC37-8E4FEDB0B236}"/>
              </a:ext>
            </a:extLst>
          </p:cNvPr>
          <p:cNvGrpSpPr/>
          <p:nvPr/>
        </p:nvGrpSpPr>
        <p:grpSpPr>
          <a:xfrm>
            <a:off x="3454203" y="4430487"/>
            <a:ext cx="8364247" cy="1479151"/>
            <a:chOff x="3879094" y="4308878"/>
            <a:chExt cx="8364247" cy="988314"/>
          </a:xfrm>
        </p:grpSpPr>
        <p:sp>
          <p:nvSpPr>
            <p:cNvPr id="43" name="Rectangle 42">
              <a:extLst>
                <a:ext uri="{FF2B5EF4-FFF2-40B4-BE49-F238E27FC236}">
                  <a16:creationId xmlns:a16="http://schemas.microsoft.com/office/drawing/2014/main" id="{5575CB74-A40A-4908-8267-3EC28CC7E199}"/>
                </a:ext>
              </a:extLst>
            </p:cNvPr>
            <p:cNvSpPr/>
            <p:nvPr/>
          </p:nvSpPr>
          <p:spPr>
            <a:xfrm>
              <a:off x="3879094" y="4311091"/>
              <a:ext cx="1811421" cy="986101"/>
            </a:xfrm>
            <a:prstGeom prst="rect">
              <a:avLst/>
            </a:prstGeom>
            <a:solidFill>
              <a:srgbClr val="00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lowchart: Alternate Process 43">
              <a:extLst>
                <a:ext uri="{FF2B5EF4-FFF2-40B4-BE49-F238E27FC236}">
                  <a16:creationId xmlns:a16="http://schemas.microsoft.com/office/drawing/2014/main" id="{89E59DEF-B08B-4EA8-A623-75175D16D6AC}"/>
                </a:ext>
              </a:extLst>
            </p:cNvPr>
            <p:cNvSpPr/>
            <p:nvPr/>
          </p:nvSpPr>
          <p:spPr>
            <a:xfrm>
              <a:off x="5897993" y="4308878"/>
              <a:ext cx="6345348" cy="981345"/>
            </a:xfrm>
            <a:prstGeom prst="flowChartAlternateProcess">
              <a:avLst/>
            </a:prstGeom>
            <a:solidFill>
              <a:srgbClr val="00B5C0"/>
            </a:solidFill>
            <a:ln>
              <a:noFill/>
            </a:ln>
          </p:spPr>
          <p:txBody>
            <a:bodyPr vert="horz" wrap="square" lIns="36000" tIns="0" rIns="0" bIns="0" numCol="1" anchor="ctr" anchorCtr="0" compatLnSpc="1">
              <a:prstTxWarp prst="textNoShape">
                <a:avLst/>
              </a:prstTxWarp>
            </a:bodyPr>
            <a:lstStyle/>
            <a:p>
              <a:pPr marL="285750" lvl="2" indent="-285750">
                <a:buFont typeface="Arial" panose="020B0604020202020204" pitchFamily="34" charset="0"/>
                <a:buChar char="•"/>
              </a:pPr>
              <a:r>
                <a:rPr lang="en-US" sz="1400" dirty="0">
                  <a:solidFill>
                    <a:schemeClr val="bg1"/>
                  </a:solidFill>
                </a:rPr>
                <a:t>Via our Community Impact Portal, donate to 1:1 matching campaigns that advance our goals (access, education &amp; disaster response)</a:t>
              </a:r>
            </a:p>
            <a:p>
              <a:pPr marL="285750" lvl="2" indent="-285750">
                <a:buFont typeface="Arial" panose="020B0604020202020204" pitchFamily="34" charset="0"/>
                <a:buChar char="•"/>
              </a:pPr>
              <a:r>
                <a:rPr lang="en-US" sz="1400" dirty="0">
                  <a:solidFill>
                    <a:schemeClr val="bg1"/>
                  </a:solidFill>
                </a:rPr>
                <a:t>Raise funds with us to sponsor an </a:t>
              </a:r>
              <a:r>
                <a:rPr lang="en-US" sz="1400" dirty="0" err="1">
                  <a:solidFill>
                    <a:schemeClr val="bg1"/>
                  </a:solidFill>
                </a:rPr>
                <a:t>AquaTower</a:t>
              </a:r>
              <a:r>
                <a:rPr lang="en-US" sz="1400" dirty="0">
                  <a:solidFill>
                    <a:schemeClr val="bg1"/>
                  </a:solidFill>
                </a:rPr>
                <a:t> water filtration system, and send colleagues to volunteer on the project</a:t>
              </a:r>
            </a:p>
          </p:txBody>
        </p:sp>
        <p:sp>
          <p:nvSpPr>
            <p:cNvPr id="45" name="TextBox 44">
              <a:extLst>
                <a:ext uri="{FF2B5EF4-FFF2-40B4-BE49-F238E27FC236}">
                  <a16:creationId xmlns:a16="http://schemas.microsoft.com/office/drawing/2014/main" id="{6B86D857-F028-4B3B-8CCD-7468B432F348}"/>
                </a:ext>
              </a:extLst>
            </p:cNvPr>
            <p:cNvSpPr txBox="1"/>
            <p:nvPr/>
          </p:nvSpPr>
          <p:spPr>
            <a:xfrm>
              <a:off x="3881560" y="4602637"/>
              <a:ext cx="1714426" cy="431854"/>
            </a:xfrm>
            <a:prstGeom prst="rect">
              <a:avLst/>
            </a:prstGeom>
            <a:noFill/>
          </p:spPr>
          <p:txBody>
            <a:bodyPr wrap="square" rtlCol="0">
              <a:spAutoFit/>
            </a:bodyPr>
            <a:lstStyle/>
            <a:p>
              <a:r>
                <a:rPr lang="en-IN" b="1" dirty="0">
                  <a:solidFill>
                    <a:schemeClr val="bg1"/>
                  </a:solidFill>
                  <a:latin typeface="Arial" pitchFamily="34" charset="0"/>
                  <a:cs typeface="Arial" pitchFamily="34" charset="0"/>
                </a:rPr>
                <a:t>RAISE FUNDS</a:t>
              </a:r>
            </a:p>
          </p:txBody>
        </p:sp>
      </p:grpSp>
      <p:grpSp>
        <p:nvGrpSpPr>
          <p:cNvPr id="47" name="Group 46">
            <a:extLst>
              <a:ext uri="{FF2B5EF4-FFF2-40B4-BE49-F238E27FC236}">
                <a16:creationId xmlns:a16="http://schemas.microsoft.com/office/drawing/2014/main" id="{2772A428-24E8-4931-B66D-CA87E63CD8B1}"/>
              </a:ext>
            </a:extLst>
          </p:cNvPr>
          <p:cNvGrpSpPr/>
          <p:nvPr/>
        </p:nvGrpSpPr>
        <p:grpSpPr>
          <a:xfrm>
            <a:off x="3458401" y="2829343"/>
            <a:ext cx="8360049" cy="1442667"/>
            <a:chOff x="3874645" y="3367487"/>
            <a:chExt cx="8360049" cy="963937"/>
          </a:xfrm>
        </p:grpSpPr>
        <p:sp>
          <p:nvSpPr>
            <p:cNvPr id="48" name="Flowchart: Alternate Process 47">
              <a:extLst>
                <a:ext uri="{FF2B5EF4-FFF2-40B4-BE49-F238E27FC236}">
                  <a16:creationId xmlns:a16="http://schemas.microsoft.com/office/drawing/2014/main" id="{25CD6D9E-16CD-4697-BFAE-12A34359C009}"/>
                </a:ext>
              </a:extLst>
            </p:cNvPr>
            <p:cNvSpPr/>
            <p:nvPr/>
          </p:nvSpPr>
          <p:spPr>
            <a:xfrm>
              <a:off x="5914764" y="3367487"/>
              <a:ext cx="6319930" cy="963937"/>
            </a:xfrm>
            <a:prstGeom prst="flowChartAlternateProcess">
              <a:avLst/>
            </a:prstGeom>
            <a:solidFill>
              <a:schemeClr val="bg2"/>
            </a:solidFill>
            <a:ln>
              <a:noFill/>
            </a:ln>
          </p:spPr>
          <p:txBody>
            <a:bodyPr vert="horz" wrap="square" lIns="36000" tIns="0" rIns="0" bIns="0" numCol="1" anchor="ctr" anchorCtr="0" compatLnSpc="1">
              <a:prstTxWarp prst="textNoShape">
                <a:avLst/>
              </a:prstTxWarp>
            </a:bodyPr>
            <a:lstStyle/>
            <a:p>
              <a:pPr marL="285750" lvl="2" indent="-285750">
                <a:buFont typeface="Arial" panose="020B0604020202020204" pitchFamily="34" charset="0"/>
                <a:buChar char="•"/>
              </a:pPr>
              <a:r>
                <a:rPr lang="en-US" sz="1400" dirty="0">
                  <a:solidFill>
                    <a:schemeClr val="bg1"/>
                  </a:solidFill>
                </a:rPr>
                <a:t>Apply for a Watermark Community Grant up to $10,000 for an NGO that you volunteer with on a water-related project</a:t>
              </a:r>
            </a:p>
            <a:p>
              <a:pPr marL="285750" lvl="2" indent="-285750">
                <a:buFont typeface="Arial" panose="020B0604020202020204" pitchFamily="34" charset="0"/>
                <a:buChar char="•"/>
              </a:pPr>
              <a:r>
                <a:rPr lang="en-US" sz="1400" dirty="0">
                  <a:solidFill>
                    <a:schemeClr val="bg1"/>
                  </a:solidFill>
                </a:rPr>
                <a:t>Must meet criteria for volunteer time, # of people involved or # of people impacted through education or WASH access</a:t>
              </a:r>
            </a:p>
          </p:txBody>
        </p:sp>
        <p:sp>
          <p:nvSpPr>
            <p:cNvPr id="49" name="Rectangle 48">
              <a:extLst>
                <a:ext uri="{FF2B5EF4-FFF2-40B4-BE49-F238E27FC236}">
                  <a16:creationId xmlns:a16="http://schemas.microsoft.com/office/drawing/2014/main" id="{4FFACE0C-5187-4C40-BA57-E3EAF6176CE5}"/>
                </a:ext>
              </a:extLst>
            </p:cNvPr>
            <p:cNvSpPr/>
            <p:nvPr/>
          </p:nvSpPr>
          <p:spPr>
            <a:xfrm>
              <a:off x="3874645" y="3369129"/>
              <a:ext cx="1815503" cy="9620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TextBox 49">
              <a:extLst>
                <a:ext uri="{FF2B5EF4-FFF2-40B4-BE49-F238E27FC236}">
                  <a16:creationId xmlns:a16="http://schemas.microsoft.com/office/drawing/2014/main" id="{0BD9804A-9004-4095-BA3E-77ECAA39E37A}"/>
                </a:ext>
              </a:extLst>
            </p:cNvPr>
            <p:cNvSpPr txBox="1"/>
            <p:nvPr/>
          </p:nvSpPr>
          <p:spPr>
            <a:xfrm>
              <a:off x="3881560" y="3524147"/>
              <a:ext cx="1714368" cy="431855"/>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COMMUNITY </a:t>
              </a:r>
            </a:p>
            <a:p>
              <a:r>
                <a:rPr lang="en-US" b="1" dirty="0">
                  <a:solidFill>
                    <a:schemeClr val="bg1"/>
                  </a:solidFill>
                  <a:latin typeface="Arial" pitchFamily="34" charset="0"/>
                  <a:cs typeface="Arial" pitchFamily="34" charset="0"/>
                </a:rPr>
                <a:t>GRANTS</a:t>
              </a:r>
              <a:endParaRPr lang="en-IN" b="1" dirty="0">
                <a:solidFill>
                  <a:schemeClr val="bg1"/>
                </a:solidFill>
                <a:latin typeface="Arial" pitchFamily="34" charset="0"/>
                <a:cs typeface="Arial" pitchFamily="34" charset="0"/>
              </a:endParaRPr>
            </a:p>
          </p:txBody>
        </p:sp>
      </p:grpSp>
      <p:sp>
        <p:nvSpPr>
          <p:cNvPr id="2" name="Rectangle 1">
            <a:extLst>
              <a:ext uri="{FF2B5EF4-FFF2-40B4-BE49-F238E27FC236}">
                <a16:creationId xmlns:a16="http://schemas.microsoft.com/office/drawing/2014/main" id="{EC85E703-1B94-43DC-81E1-9D6ACD0BDE71}"/>
              </a:ext>
            </a:extLst>
          </p:cNvPr>
          <p:cNvSpPr/>
          <p:nvPr/>
        </p:nvSpPr>
        <p:spPr>
          <a:xfrm>
            <a:off x="3465316" y="6230422"/>
            <a:ext cx="6096605" cy="369332"/>
          </a:xfrm>
          <a:prstGeom prst="rect">
            <a:avLst/>
          </a:prstGeom>
        </p:spPr>
        <p:txBody>
          <a:bodyPr wrap="square">
            <a:spAutoFit/>
          </a:bodyPr>
          <a:lstStyle/>
          <a:p>
            <a:r>
              <a:rPr lang="en-US" dirty="0">
                <a:hlinkClick r:id="rId7"/>
              </a:rPr>
              <a:t>https://www.xylem.com/en-bg/watermark/engage-with-us/</a:t>
            </a:r>
            <a:r>
              <a:rPr lang="en-US" dirty="0"/>
              <a:t> </a:t>
            </a:r>
          </a:p>
        </p:txBody>
      </p:sp>
    </p:spTree>
    <p:extLst>
      <p:ext uri="{BB962C8B-B14F-4D97-AF65-F5344CB8AC3E}">
        <p14:creationId xmlns:p14="http://schemas.microsoft.com/office/powerpoint/2010/main" val="1165696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 dirty="0"/>
              <a:t>Thank You</a:t>
            </a:r>
            <a:endParaRPr lang="en-US" dirty="0"/>
          </a:p>
        </p:txBody>
      </p:sp>
      <p:sp>
        <p:nvSpPr>
          <p:cNvPr id="4" name="Slide Number Placeholder 3"/>
          <p:cNvSpPr>
            <a:spLocks noGrp="1"/>
          </p:cNvSpPr>
          <p:nvPr>
            <p:ph type="sldNum" sz="quarter" idx="10"/>
          </p:nvPr>
        </p:nvSpPr>
        <p:spPr/>
        <p:txBody>
          <a:bodyPr/>
          <a:lstStyle/>
          <a:p>
            <a:pPr>
              <a:defRPr/>
            </a:pPr>
            <a:fld id="{54FF9FE7-F917-804D-97B0-E22942320C40}" type="slidenum">
              <a:rPr lang="en-US" altLang="en-US" smtClean="0"/>
              <a:pPr>
                <a:defRPr/>
              </a:pPr>
              <a:t>24</a:t>
            </a:fld>
            <a:endParaRPr lang="en-US" altLang="en-US"/>
          </a:p>
        </p:txBody>
      </p:sp>
    </p:spTree>
    <p:extLst>
      <p:ext uri="{BB962C8B-B14F-4D97-AF65-F5344CB8AC3E}">
        <p14:creationId xmlns:p14="http://schemas.microsoft.com/office/powerpoint/2010/main" val="3318416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203,199+ Best Free Drinking water Stock Photos &amp; Images ...">
            <a:extLst>
              <a:ext uri="{FF2B5EF4-FFF2-40B4-BE49-F238E27FC236}">
                <a16:creationId xmlns:a16="http://schemas.microsoft.com/office/drawing/2014/main" id="{968F0F5E-C84A-C1CC-B756-AD068D5256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bwMode="auto">
          <a:xfrm>
            <a:off x="3422361"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5F25DE9-5116-7EE8-C47B-8111A31554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2869"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Top workplace bathroom pet peeves | by SWNS | Medium">
            <a:extLst>
              <a:ext uri="{FF2B5EF4-FFF2-40B4-BE49-F238E27FC236}">
                <a16:creationId xmlns:a16="http://schemas.microsoft.com/office/drawing/2014/main" id="{F8EEE1AF-4473-A1B4-8114-D1CAC16294B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643377" y="3942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lack and white logo&#10;&#10;Description automatically generated with low confidence">
            <a:extLst>
              <a:ext uri="{FF2B5EF4-FFF2-40B4-BE49-F238E27FC236}">
                <a16:creationId xmlns:a16="http://schemas.microsoft.com/office/drawing/2014/main" id="{FD3E608F-2C02-9890-CFD2-9679DA5FFB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8425" y="4868101"/>
            <a:ext cx="1082890" cy="559988"/>
          </a:xfrm>
          <a:prstGeom prst="rect">
            <a:avLst/>
          </a:prstGeom>
          <a:ln>
            <a:noFill/>
          </a:ln>
        </p:spPr>
      </p:pic>
      <p:sp>
        <p:nvSpPr>
          <p:cNvPr id="12" name="Title 1">
            <a:extLst>
              <a:ext uri="{FF2B5EF4-FFF2-40B4-BE49-F238E27FC236}">
                <a16:creationId xmlns:a16="http://schemas.microsoft.com/office/drawing/2014/main" id="{A5CDC82D-A47C-CC25-17D1-B50436D8212E}"/>
              </a:ext>
            </a:extLst>
          </p:cNvPr>
          <p:cNvSpPr>
            <a:spLocks noGrp="1"/>
          </p:cNvSpPr>
          <p:nvPr>
            <p:ph type="title"/>
          </p:nvPr>
        </p:nvSpPr>
        <p:spPr>
          <a:xfrm>
            <a:off x="901933" y="766414"/>
            <a:ext cx="3517567" cy="2093975"/>
          </a:xfrm>
        </p:spPr>
        <p:txBody>
          <a:bodyPr/>
          <a:lstStyle/>
          <a:p>
            <a:r>
              <a:rPr lang="en-US" dirty="0"/>
              <a:t>WASH</a:t>
            </a:r>
            <a:br>
              <a:rPr lang="en-US" dirty="0"/>
            </a:br>
            <a:r>
              <a:rPr lang="en-US" dirty="0"/>
              <a:t>in the</a:t>
            </a:r>
            <a:br>
              <a:rPr lang="en-US" dirty="0"/>
            </a:br>
            <a:r>
              <a:rPr lang="en-US" dirty="0"/>
              <a:t>Supply Chain</a:t>
            </a:r>
          </a:p>
        </p:txBody>
      </p:sp>
      <p:sp>
        <p:nvSpPr>
          <p:cNvPr id="13" name="TextBox 12">
            <a:extLst>
              <a:ext uri="{FF2B5EF4-FFF2-40B4-BE49-F238E27FC236}">
                <a16:creationId xmlns:a16="http://schemas.microsoft.com/office/drawing/2014/main" id="{9A5A94AE-15C0-6987-FFCC-B1931C8F4CE4}"/>
              </a:ext>
            </a:extLst>
          </p:cNvPr>
          <p:cNvSpPr txBox="1"/>
          <p:nvPr/>
        </p:nvSpPr>
        <p:spPr>
          <a:xfrm>
            <a:off x="4910321" y="351462"/>
            <a:ext cx="7065491" cy="3323987"/>
          </a:xfrm>
          <a:prstGeom prst="rect">
            <a:avLst/>
          </a:prstGeom>
          <a:noFill/>
        </p:spPr>
        <p:txBody>
          <a:bodyPr wrap="square" rtlCol="0">
            <a:spAutoFit/>
          </a:bodyPr>
          <a:lstStyle/>
          <a:p>
            <a:pPr>
              <a:spcAft>
                <a:spcPts val="1200"/>
              </a:spcAft>
            </a:pPr>
            <a:r>
              <a:rPr lang="en-US" sz="2800" b="1" dirty="0">
                <a:latin typeface="Avenir Black" panose="02000503020000020003" pitchFamily="2" charset="0"/>
              </a:rPr>
              <a:t>DISCUSSION / PERSPECTIVES</a:t>
            </a:r>
          </a:p>
          <a:p>
            <a:pPr>
              <a:spcAft>
                <a:spcPts val="1200"/>
              </a:spcAft>
            </a:pPr>
            <a:endParaRPr lang="en-US" sz="1200" b="1" dirty="0">
              <a:latin typeface="Avenir Black" panose="02000503020000020003" pitchFamily="2" charset="0"/>
            </a:endParaRPr>
          </a:p>
          <a:p>
            <a:pPr marL="342900" indent="-342900">
              <a:spcAft>
                <a:spcPts val="1200"/>
              </a:spcAft>
              <a:buFont typeface="+mj-lt"/>
              <a:buAutoNum type="arabicPeriod"/>
            </a:pPr>
            <a:r>
              <a:rPr lang="en-US" sz="2400" b="1" dirty="0">
                <a:solidFill>
                  <a:schemeClr val="accent2">
                    <a:lumMod val="75000"/>
                  </a:schemeClr>
                </a:solidFill>
                <a:latin typeface="Avenir Medium" panose="02000503020000020003" pitchFamily="2" charset="0"/>
              </a:rPr>
              <a:t>Current challenges </a:t>
            </a:r>
            <a:r>
              <a:rPr lang="en-US" sz="2400" dirty="0">
                <a:solidFill>
                  <a:schemeClr val="accent2">
                    <a:lumMod val="75000"/>
                  </a:schemeClr>
                </a:solidFill>
                <a:latin typeface="Avenir Book" panose="02000503020000020003" pitchFamily="2" charset="0"/>
              </a:rPr>
              <a:t>to be overcome</a:t>
            </a:r>
          </a:p>
          <a:p>
            <a:pPr marL="342900" indent="-342900">
              <a:spcAft>
                <a:spcPts val="1200"/>
              </a:spcAft>
              <a:buFont typeface="+mj-lt"/>
              <a:buAutoNum type="arabicPeriod"/>
            </a:pPr>
            <a:r>
              <a:rPr lang="en-US" sz="2400" dirty="0">
                <a:solidFill>
                  <a:schemeClr val="accent2">
                    <a:lumMod val="75000"/>
                  </a:schemeClr>
                </a:solidFill>
                <a:latin typeface="Avenir Book" panose="02000503020000020003" pitchFamily="2" charset="0"/>
              </a:rPr>
              <a:t>Towards a </a:t>
            </a:r>
            <a:r>
              <a:rPr lang="en-US" sz="2400" b="1" dirty="0">
                <a:solidFill>
                  <a:schemeClr val="accent2">
                    <a:lumMod val="75000"/>
                  </a:schemeClr>
                </a:solidFill>
                <a:latin typeface="Avenir Medium" panose="02000503020000020003" pitchFamily="2" charset="0"/>
              </a:rPr>
              <a:t>Collective Business Ambition</a:t>
            </a:r>
          </a:p>
          <a:p>
            <a:pPr marL="342900" indent="-342900">
              <a:spcAft>
                <a:spcPts val="1200"/>
              </a:spcAft>
              <a:buFont typeface="+mj-lt"/>
              <a:buAutoNum type="arabicPeriod"/>
            </a:pPr>
            <a:r>
              <a:rPr lang="en-US" sz="2400" b="1" dirty="0">
                <a:solidFill>
                  <a:schemeClr val="accent2">
                    <a:lumMod val="75000"/>
                  </a:schemeClr>
                </a:solidFill>
                <a:latin typeface="Avenir Medium" panose="02000503020000020003" pitchFamily="2" charset="0"/>
              </a:rPr>
              <a:t>How WASH4Work can support </a:t>
            </a:r>
            <a:r>
              <a:rPr lang="en-US" sz="2400" dirty="0">
                <a:solidFill>
                  <a:schemeClr val="accent2">
                    <a:lumMod val="75000"/>
                  </a:schemeClr>
                </a:solidFill>
                <a:latin typeface="Avenir Book" panose="02000503020000020003" pitchFamily="2" charset="0"/>
              </a:rPr>
              <a:t>your WASH in the Supply Chain Goals</a:t>
            </a:r>
          </a:p>
          <a:p>
            <a:pPr marL="342900" indent="-342900">
              <a:spcAft>
                <a:spcPts val="1200"/>
              </a:spcAft>
              <a:buFont typeface="+mj-lt"/>
              <a:buAutoNum type="arabicPeriod"/>
            </a:pPr>
            <a:r>
              <a:rPr lang="en-US" sz="2400" dirty="0">
                <a:solidFill>
                  <a:schemeClr val="accent2">
                    <a:lumMod val="75000"/>
                  </a:schemeClr>
                </a:solidFill>
                <a:latin typeface="Avenir Book" panose="02000503020000020003" pitchFamily="2" charset="0"/>
              </a:rPr>
              <a:t>WASH Implementation </a:t>
            </a:r>
            <a:r>
              <a:rPr lang="en-US" sz="2400" b="1" dirty="0">
                <a:solidFill>
                  <a:schemeClr val="accent2">
                    <a:lumMod val="75000"/>
                  </a:schemeClr>
                </a:solidFill>
                <a:latin typeface="Avenir Medium" panose="02000503020000020003" pitchFamily="2" charset="0"/>
              </a:rPr>
              <a:t>support for suppliers</a:t>
            </a:r>
          </a:p>
        </p:txBody>
      </p:sp>
    </p:spTree>
    <p:extLst>
      <p:ext uri="{BB962C8B-B14F-4D97-AF65-F5344CB8AC3E}">
        <p14:creationId xmlns:p14="http://schemas.microsoft.com/office/powerpoint/2010/main" val="343758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F25DE9-5116-7EE8-C47B-8111A31554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123" y="4406722"/>
            <a:ext cx="1926179" cy="192617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Top workplace bathroom pet peeves | by SWNS | Medium">
            <a:extLst>
              <a:ext uri="{FF2B5EF4-FFF2-40B4-BE49-F238E27FC236}">
                <a16:creationId xmlns:a16="http://schemas.microsoft.com/office/drawing/2014/main" id="{F8EEE1AF-4473-A1B4-8114-D1CAC16294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1583" y="3541370"/>
            <a:ext cx="1926178" cy="192617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with low confidence">
            <a:extLst>
              <a:ext uri="{FF2B5EF4-FFF2-40B4-BE49-F238E27FC236}">
                <a16:creationId xmlns:a16="http://schemas.microsoft.com/office/drawing/2014/main" id="{07648900-DD5F-CF29-0DB9-82C7189E71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4586" y="5729127"/>
            <a:ext cx="968792" cy="500985"/>
          </a:xfrm>
          <a:prstGeom prst="rect">
            <a:avLst/>
          </a:prstGeom>
          <a:ln>
            <a:noFill/>
          </a:ln>
        </p:spPr>
      </p:pic>
      <p:pic>
        <p:nvPicPr>
          <p:cNvPr id="2" name="Picture 2" descr="203,199+ Best Free Drinking water Stock Photos &amp; Images ...">
            <a:extLst>
              <a:ext uri="{FF2B5EF4-FFF2-40B4-BE49-F238E27FC236}">
                <a16:creationId xmlns:a16="http://schemas.microsoft.com/office/drawing/2014/main" id="{1EEAC268-A1F0-359F-C426-DC40F89893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
          <a:stretch/>
        </p:blipFill>
        <p:spPr bwMode="auto">
          <a:xfrm>
            <a:off x="926317" y="2525691"/>
            <a:ext cx="2031359" cy="203135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6F0B9589-0807-EBBD-B9A3-51BC80978CA3}"/>
              </a:ext>
            </a:extLst>
          </p:cNvPr>
          <p:cNvSpPr>
            <a:spLocks noGrp="1"/>
          </p:cNvSpPr>
          <p:nvPr>
            <p:ph type="body" sz="half" idx="2"/>
          </p:nvPr>
        </p:nvSpPr>
        <p:spPr>
          <a:xfrm>
            <a:off x="5285536" y="339588"/>
            <a:ext cx="4938111" cy="2410198"/>
          </a:xfrm>
        </p:spPr>
        <p:txBody>
          <a:bodyPr vert="horz" lIns="90000" tIns="45720" rIns="91440" bIns="45720" rtlCol="0" anchor="ctr">
            <a:normAutofit/>
          </a:bodyPr>
          <a:lstStyle/>
          <a:p>
            <a:pPr>
              <a:lnSpc>
                <a:spcPct val="100000"/>
              </a:lnSpc>
              <a:spcBef>
                <a:spcPts val="0"/>
              </a:spcBef>
              <a:spcAft>
                <a:spcPts val="200"/>
              </a:spcAft>
            </a:pPr>
            <a:r>
              <a:rPr lang="en-US" sz="2800" b="1" cap="all" spc="200" dirty="0">
                <a:solidFill>
                  <a:schemeClr val="tx1"/>
                </a:solidFill>
                <a:latin typeface="Avenir Black" panose="02000503020000020003" pitchFamily="2" charset="0"/>
              </a:rPr>
              <a:t>OPPORTUNITIES 2023</a:t>
            </a:r>
          </a:p>
          <a:p>
            <a:pPr>
              <a:lnSpc>
                <a:spcPct val="100000"/>
              </a:lnSpc>
              <a:spcBef>
                <a:spcPts val="0"/>
              </a:spcBef>
              <a:spcAft>
                <a:spcPts val="200"/>
              </a:spcAft>
            </a:pPr>
            <a:r>
              <a:rPr lang="en-US" sz="2800" b="1" cap="all" spc="200" dirty="0">
                <a:solidFill>
                  <a:schemeClr val="tx1"/>
                </a:solidFill>
                <a:latin typeface="Avenir Black" panose="02000503020000020003" pitchFamily="2" charset="0"/>
              </a:rPr>
              <a:t>- WORKING GROUP -</a:t>
            </a:r>
          </a:p>
        </p:txBody>
      </p:sp>
      <p:sp>
        <p:nvSpPr>
          <p:cNvPr id="10" name="Title 1">
            <a:extLst>
              <a:ext uri="{FF2B5EF4-FFF2-40B4-BE49-F238E27FC236}">
                <a16:creationId xmlns:a16="http://schemas.microsoft.com/office/drawing/2014/main" id="{B8666268-F551-BFED-8CAB-2B724A7A2121}"/>
              </a:ext>
            </a:extLst>
          </p:cNvPr>
          <p:cNvSpPr>
            <a:spLocks noGrp="1"/>
          </p:cNvSpPr>
          <p:nvPr>
            <p:ph type="title"/>
          </p:nvPr>
        </p:nvSpPr>
        <p:spPr>
          <a:xfrm>
            <a:off x="900384" y="-107432"/>
            <a:ext cx="3517567" cy="2093975"/>
          </a:xfrm>
        </p:spPr>
        <p:txBody>
          <a:bodyPr/>
          <a:lstStyle/>
          <a:p>
            <a:r>
              <a:rPr lang="en-US" dirty="0"/>
              <a:t>WASH</a:t>
            </a:r>
            <a:br>
              <a:rPr lang="en-US" dirty="0"/>
            </a:br>
            <a:r>
              <a:rPr lang="en-US" dirty="0"/>
              <a:t>in the</a:t>
            </a:r>
            <a:br>
              <a:rPr lang="en-US" dirty="0"/>
            </a:br>
            <a:r>
              <a:rPr lang="en-US" dirty="0"/>
              <a:t>Supply Chain</a:t>
            </a:r>
          </a:p>
        </p:txBody>
      </p:sp>
      <p:sp>
        <p:nvSpPr>
          <p:cNvPr id="11" name="TextBox 10">
            <a:extLst>
              <a:ext uri="{FF2B5EF4-FFF2-40B4-BE49-F238E27FC236}">
                <a16:creationId xmlns:a16="http://schemas.microsoft.com/office/drawing/2014/main" id="{03F55E1C-2080-6DB9-04C7-ACE6B79A250D}"/>
              </a:ext>
            </a:extLst>
          </p:cNvPr>
          <p:cNvSpPr txBox="1"/>
          <p:nvPr/>
        </p:nvSpPr>
        <p:spPr>
          <a:xfrm>
            <a:off x="5285536" y="2525691"/>
            <a:ext cx="6542030" cy="366254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2">
                    <a:lumMod val="75000"/>
                  </a:schemeClr>
                </a:solidFill>
                <a:latin typeface="Avenir Book" panose="02000503020000020003" pitchFamily="2" charset="0"/>
              </a:rPr>
              <a:t>Mapping Collective Size of the Gap</a:t>
            </a:r>
          </a:p>
          <a:p>
            <a:pPr marL="342900" indent="-342900">
              <a:spcAft>
                <a:spcPts val="1200"/>
              </a:spcAft>
              <a:buFont typeface="Arial" panose="020B0604020202020204" pitchFamily="34" charset="0"/>
              <a:buChar char="•"/>
            </a:pPr>
            <a:r>
              <a:rPr lang="en-US" sz="2400" dirty="0">
                <a:solidFill>
                  <a:schemeClr val="accent2">
                    <a:lumMod val="75000"/>
                  </a:schemeClr>
                </a:solidFill>
                <a:latin typeface="Avenir Book" panose="02000503020000020003" pitchFamily="2" charset="0"/>
              </a:rPr>
              <a:t>Setting a Collective Business Ambition</a:t>
            </a:r>
          </a:p>
          <a:p>
            <a:pPr marL="342900" indent="-342900">
              <a:spcAft>
                <a:spcPts val="1200"/>
              </a:spcAft>
              <a:buFont typeface="Arial" panose="020B0604020202020204" pitchFamily="34" charset="0"/>
              <a:buChar char="•"/>
            </a:pPr>
            <a:r>
              <a:rPr lang="en-US" sz="2400" dirty="0">
                <a:solidFill>
                  <a:schemeClr val="accent2">
                    <a:lumMod val="75000"/>
                  </a:schemeClr>
                </a:solidFill>
                <a:latin typeface="Avenir Book" panose="02000503020000020003" pitchFamily="2" charset="0"/>
              </a:rPr>
              <a:t>Connecting Members to Collective Supplier Actions</a:t>
            </a:r>
          </a:p>
          <a:p>
            <a:pPr marL="342900" indent="-342900">
              <a:spcAft>
                <a:spcPts val="1200"/>
              </a:spcAft>
              <a:buFont typeface="Arial" panose="020B0604020202020204" pitchFamily="34" charset="0"/>
              <a:buChar char="•"/>
            </a:pPr>
            <a:r>
              <a:rPr lang="en-US" sz="2400" dirty="0">
                <a:solidFill>
                  <a:schemeClr val="accent2">
                    <a:lumMod val="75000"/>
                  </a:schemeClr>
                </a:solidFill>
                <a:latin typeface="Avenir Book" panose="02000503020000020003" pitchFamily="2" charset="0"/>
              </a:rPr>
              <a:t>Applying Climate-resilient WASH framework to supplier guidance</a:t>
            </a:r>
          </a:p>
          <a:p>
            <a:pPr marL="342900" indent="-342900">
              <a:spcAft>
                <a:spcPts val="1200"/>
              </a:spcAft>
              <a:buFont typeface="Arial" panose="020B0604020202020204" pitchFamily="34" charset="0"/>
              <a:buChar char="•"/>
            </a:pPr>
            <a:r>
              <a:rPr lang="en-US" sz="2400" dirty="0">
                <a:solidFill>
                  <a:schemeClr val="accent2">
                    <a:lumMod val="75000"/>
                  </a:schemeClr>
                </a:solidFill>
                <a:latin typeface="Avenir Book" panose="02000503020000020003" pitchFamily="2" charset="0"/>
              </a:rPr>
              <a:t>Applying Standardized Accounting /Reporting Method to measure progress</a:t>
            </a:r>
          </a:p>
        </p:txBody>
      </p:sp>
    </p:spTree>
    <p:extLst>
      <p:ext uri="{BB962C8B-B14F-4D97-AF65-F5344CB8AC3E}">
        <p14:creationId xmlns:p14="http://schemas.microsoft.com/office/powerpoint/2010/main" val="1600904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black and white logo&#10;&#10;Description automatically generated with low confidence">
            <a:extLst>
              <a:ext uri="{FF2B5EF4-FFF2-40B4-BE49-F238E27FC236}">
                <a16:creationId xmlns:a16="http://schemas.microsoft.com/office/drawing/2014/main" id="{5003609C-12AA-AA48-AB3F-4AA46762A0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7063" y="4552599"/>
            <a:ext cx="2464303" cy="1274349"/>
          </a:xfrm>
          <a:prstGeom prst="rect">
            <a:avLst/>
          </a:prstGeom>
        </p:spPr>
      </p:pic>
      <p:sp>
        <p:nvSpPr>
          <p:cNvPr id="10" name="Google Shape;341;p73">
            <a:extLst>
              <a:ext uri="{FF2B5EF4-FFF2-40B4-BE49-F238E27FC236}">
                <a16:creationId xmlns:a16="http://schemas.microsoft.com/office/drawing/2014/main" id="{3FD6BC37-E11F-D64A-A678-849E9A2006A3}"/>
              </a:ext>
            </a:extLst>
          </p:cNvPr>
          <p:cNvSpPr/>
          <p:nvPr/>
        </p:nvSpPr>
        <p:spPr>
          <a:xfrm>
            <a:off x="8203762" y="1586489"/>
            <a:ext cx="564000" cy="564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4" name="Google Shape;342;p73">
            <a:extLst>
              <a:ext uri="{FF2B5EF4-FFF2-40B4-BE49-F238E27FC236}">
                <a16:creationId xmlns:a16="http://schemas.microsoft.com/office/drawing/2014/main" id="{0ACB828D-5E4B-6C43-B480-7C9D01EF6517}"/>
              </a:ext>
            </a:extLst>
          </p:cNvPr>
          <p:cNvSpPr/>
          <p:nvPr/>
        </p:nvSpPr>
        <p:spPr>
          <a:xfrm>
            <a:off x="8203762" y="2279617"/>
            <a:ext cx="564000" cy="564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15" name="Google Shape;344;p73" descr="Image">
            <a:extLst>
              <a:ext uri="{FF2B5EF4-FFF2-40B4-BE49-F238E27FC236}">
                <a16:creationId xmlns:a16="http://schemas.microsoft.com/office/drawing/2014/main" id="{CAD994D7-8676-2444-8D10-FC510B201EAF}"/>
              </a:ext>
            </a:extLst>
          </p:cNvPr>
          <p:cNvPicPr preferRelativeResize="0"/>
          <p:nvPr/>
        </p:nvPicPr>
        <p:blipFill rotWithShape="1">
          <a:blip r:embed="rId3">
            <a:alphaModFix/>
          </a:blip>
          <a:srcRect/>
          <a:stretch/>
        </p:blipFill>
        <p:spPr>
          <a:xfrm>
            <a:off x="8379714" y="1765821"/>
            <a:ext cx="212095" cy="172328"/>
          </a:xfrm>
          <a:prstGeom prst="rect">
            <a:avLst/>
          </a:prstGeom>
          <a:noFill/>
          <a:ln>
            <a:noFill/>
          </a:ln>
        </p:spPr>
      </p:pic>
      <p:pic>
        <p:nvPicPr>
          <p:cNvPr id="16" name="Google Shape;346;p73" descr="Image">
            <a:extLst>
              <a:ext uri="{FF2B5EF4-FFF2-40B4-BE49-F238E27FC236}">
                <a16:creationId xmlns:a16="http://schemas.microsoft.com/office/drawing/2014/main" id="{BB3D2F35-F41D-3946-B2BC-916D01722C1A}"/>
              </a:ext>
            </a:extLst>
          </p:cNvPr>
          <p:cNvPicPr preferRelativeResize="0"/>
          <p:nvPr/>
        </p:nvPicPr>
        <p:blipFill rotWithShape="1">
          <a:blip r:embed="rId4">
            <a:alphaModFix/>
          </a:blip>
          <a:srcRect/>
          <a:stretch/>
        </p:blipFill>
        <p:spPr>
          <a:xfrm>
            <a:off x="8379714" y="2464708"/>
            <a:ext cx="209235" cy="199937"/>
          </a:xfrm>
          <a:prstGeom prst="rect">
            <a:avLst/>
          </a:prstGeom>
          <a:noFill/>
          <a:ln>
            <a:noFill/>
          </a:ln>
        </p:spPr>
      </p:pic>
      <p:sp>
        <p:nvSpPr>
          <p:cNvPr id="17" name="Google Shape;338;p73">
            <a:extLst>
              <a:ext uri="{FF2B5EF4-FFF2-40B4-BE49-F238E27FC236}">
                <a16:creationId xmlns:a16="http://schemas.microsoft.com/office/drawing/2014/main" id="{0B0B3F7A-5229-9043-B270-60393F2F406D}"/>
              </a:ext>
            </a:extLst>
          </p:cNvPr>
          <p:cNvSpPr txBox="1"/>
          <p:nvPr/>
        </p:nvSpPr>
        <p:spPr>
          <a:xfrm>
            <a:off x="8980144" y="1694381"/>
            <a:ext cx="2473632" cy="39806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rPr>
              <a:t>@WASH4Work</a:t>
            </a:r>
            <a:endParaRPr kumimoji="0" sz="2800" b="1" i="0" u="none" strike="noStrike" kern="1200" cap="none" spc="0" normalizeH="0" baseline="0" noProof="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endParaRPr>
          </a:p>
        </p:txBody>
      </p:sp>
      <p:sp>
        <p:nvSpPr>
          <p:cNvPr id="18" name="Google Shape;340;p73">
            <a:extLst>
              <a:ext uri="{FF2B5EF4-FFF2-40B4-BE49-F238E27FC236}">
                <a16:creationId xmlns:a16="http://schemas.microsoft.com/office/drawing/2014/main" id="{70F7099C-0301-B243-AECA-B80AC89BD432}"/>
              </a:ext>
            </a:extLst>
          </p:cNvPr>
          <p:cNvSpPr txBox="1"/>
          <p:nvPr/>
        </p:nvSpPr>
        <p:spPr>
          <a:xfrm>
            <a:off x="8980144" y="2397813"/>
            <a:ext cx="2473632" cy="35946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kern="1200" cap="none" spc="0" normalizeH="0" baseline="0" noProof="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rPr>
              <a:t>/in/wash4work/</a:t>
            </a:r>
            <a:endParaRPr kumimoji="0" sz="2800" b="1" i="0" u="none" strike="noStrike" kern="1200" cap="none" spc="0" normalizeH="0" baseline="0" noProof="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endParaRPr>
          </a:p>
        </p:txBody>
      </p:sp>
      <p:sp>
        <p:nvSpPr>
          <p:cNvPr id="19" name="Google Shape;341;p73">
            <a:extLst>
              <a:ext uri="{FF2B5EF4-FFF2-40B4-BE49-F238E27FC236}">
                <a16:creationId xmlns:a16="http://schemas.microsoft.com/office/drawing/2014/main" id="{AC1220A7-F6DE-2A41-BB73-91CF9D25BFEB}"/>
              </a:ext>
            </a:extLst>
          </p:cNvPr>
          <p:cNvSpPr/>
          <p:nvPr/>
        </p:nvSpPr>
        <p:spPr>
          <a:xfrm>
            <a:off x="8185922" y="918197"/>
            <a:ext cx="564000" cy="564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20" name="Graphic 19" descr="Internet outline">
            <a:extLst>
              <a:ext uri="{FF2B5EF4-FFF2-40B4-BE49-F238E27FC236}">
                <a16:creationId xmlns:a16="http://schemas.microsoft.com/office/drawing/2014/main" id="{1720D449-E23A-2B41-880E-F5B4C5C8CC3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47373" y="965047"/>
            <a:ext cx="441099" cy="441099"/>
          </a:xfrm>
          <a:prstGeom prst="rect">
            <a:avLst/>
          </a:prstGeom>
        </p:spPr>
      </p:pic>
      <p:sp>
        <p:nvSpPr>
          <p:cNvPr id="21" name="Google Shape;338;p73">
            <a:extLst>
              <a:ext uri="{FF2B5EF4-FFF2-40B4-BE49-F238E27FC236}">
                <a16:creationId xmlns:a16="http://schemas.microsoft.com/office/drawing/2014/main" id="{F44B4B22-845C-0C4E-BE97-197B81C4B37E}"/>
              </a:ext>
            </a:extLst>
          </p:cNvPr>
          <p:cNvSpPr txBox="1"/>
          <p:nvPr/>
        </p:nvSpPr>
        <p:spPr>
          <a:xfrm>
            <a:off x="8980144" y="1024468"/>
            <a:ext cx="2473632" cy="329161"/>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rPr>
              <a:t>wash4work.org</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FFFFF"/>
              </a:solidFill>
              <a:effectLst/>
              <a:uLnTx/>
              <a:uFillTx/>
              <a:latin typeface="Avenir Book" panose="02000503020000020003" pitchFamily="2" charset="0"/>
              <a:ea typeface="Roboto" panose="02000000000000000000" pitchFamily="2" charset="0"/>
              <a:cs typeface="Roboto Slab Regular"/>
              <a:sym typeface="Roboto Slab Regular"/>
            </a:endParaRPr>
          </a:p>
        </p:txBody>
      </p:sp>
      <p:sp>
        <p:nvSpPr>
          <p:cNvPr id="6" name="Title 1">
            <a:extLst>
              <a:ext uri="{FF2B5EF4-FFF2-40B4-BE49-F238E27FC236}">
                <a16:creationId xmlns:a16="http://schemas.microsoft.com/office/drawing/2014/main" id="{5497CE1C-D42D-BE39-73FE-F05CD098C0A5}"/>
              </a:ext>
            </a:extLst>
          </p:cNvPr>
          <p:cNvSpPr txBox="1">
            <a:spLocks/>
          </p:cNvSpPr>
          <p:nvPr/>
        </p:nvSpPr>
        <p:spPr>
          <a:xfrm>
            <a:off x="0" y="0"/>
            <a:ext cx="7556903" cy="685800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50" normalizeH="0" baseline="0" noProof="0" dirty="0">
              <a:ln>
                <a:noFill/>
              </a:ln>
              <a:solidFill>
                <a:srgbClr val="2683C6">
                  <a:lumMod val="75000"/>
                </a:srgbClr>
              </a:solidFill>
              <a:effectLst/>
              <a:uLnTx/>
              <a:uFillTx/>
              <a:latin typeface="Sagona Extra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50" normalizeH="0" baseline="0" noProof="0" dirty="0">
              <a:ln>
                <a:noFill/>
              </a:ln>
              <a:solidFill>
                <a:prstClr val="white">
                  <a:lumMod val="85000"/>
                  <a:lumOff val="15000"/>
                </a:prstClr>
              </a:solidFill>
              <a:effectLst/>
              <a:uLnTx/>
              <a:uFillTx/>
              <a:latin typeface="Sagona ExtraLight" panose="020F0302020204030204"/>
              <a:ea typeface="+mj-ea"/>
              <a:cs typeface="+mj-cs"/>
            </a:endParaRPr>
          </a:p>
        </p:txBody>
      </p:sp>
      <p:pic>
        <p:nvPicPr>
          <p:cNvPr id="7" name="Picture 6">
            <a:extLst>
              <a:ext uri="{FF2B5EF4-FFF2-40B4-BE49-F238E27FC236}">
                <a16:creationId xmlns:a16="http://schemas.microsoft.com/office/drawing/2014/main" id="{759A59F6-B77B-B51D-A85A-C228E92905F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
          <a:stretch/>
        </p:blipFill>
        <p:spPr>
          <a:xfrm>
            <a:off x="-1720518" y="4837996"/>
            <a:ext cx="4925548" cy="2026975"/>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8" name="Picture 2" descr="203,199+ Best Free Drinking water Stock Photos &amp; Images ...">
            <a:extLst>
              <a:ext uri="{FF2B5EF4-FFF2-40B4-BE49-F238E27FC236}">
                <a16:creationId xmlns:a16="http://schemas.microsoft.com/office/drawing/2014/main" id="{824FB879-A97D-3E48-E221-54379B7900E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3" b="-4"/>
          <a:stretch/>
        </p:blipFill>
        <p:spPr bwMode="auto">
          <a:xfrm>
            <a:off x="3038965" y="2274624"/>
            <a:ext cx="4517939" cy="2579321"/>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Top workplace bathroom pet peeves | by SWNS | Medium">
            <a:extLst>
              <a:ext uri="{FF2B5EF4-FFF2-40B4-BE49-F238E27FC236}">
                <a16:creationId xmlns:a16="http://schemas.microsoft.com/office/drawing/2014/main" id="{613961E3-839A-4782-6518-FB1D7ECE6AC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109216" y="4837996"/>
            <a:ext cx="5447688" cy="2020004"/>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22" name="Picture 21" descr="A black and white logo&#10;&#10;Description automatically generated with low confidence">
            <a:extLst>
              <a:ext uri="{FF2B5EF4-FFF2-40B4-BE49-F238E27FC236}">
                <a16:creationId xmlns:a16="http://schemas.microsoft.com/office/drawing/2014/main" id="{2E989591-B422-7C8A-2BD2-04A60B40BC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23864" y="4670439"/>
            <a:ext cx="1907396" cy="986359"/>
          </a:xfrm>
          <a:prstGeom prst="rect">
            <a:avLst/>
          </a:prstGeom>
        </p:spPr>
      </p:pic>
      <p:sp>
        <p:nvSpPr>
          <p:cNvPr id="23" name="Title 1">
            <a:extLst>
              <a:ext uri="{FF2B5EF4-FFF2-40B4-BE49-F238E27FC236}">
                <a16:creationId xmlns:a16="http://schemas.microsoft.com/office/drawing/2014/main" id="{650A0860-6417-39C4-2A9F-4DD40E0105D8}"/>
              </a:ext>
            </a:extLst>
          </p:cNvPr>
          <p:cNvSpPr txBox="1">
            <a:spLocks/>
          </p:cNvSpPr>
          <p:nvPr/>
        </p:nvSpPr>
        <p:spPr>
          <a:xfrm>
            <a:off x="485044" y="1053631"/>
            <a:ext cx="9294982" cy="5376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50" normalizeH="0" baseline="0" noProof="0" dirty="0">
                <a:ln>
                  <a:noFill/>
                </a:ln>
                <a:solidFill>
                  <a:srgbClr val="002060"/>
                </a:solidFill>
                <a:effectLst/>
                <a:uLnTx/>
                <a:uFillTx/>
                <a:latin typeface="Sagona Book" panose="020F0502020204030204"/>
                <a:ea typeface="+mj-ea"/>
                <a:cs typeface="+mj-cs"/>
              </a:rPr>
              <a:t>Contact us to Engage!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50" normalizeH="0" baseline="0" noProof="0" dirty="0">
                <a:ln>
                  <a:noFill/>
                </a:ln>
                <a:solidFill>
                  <a:srgbClr val="002060"/>
                </a:solidFill>
                <a:effectLst/>
                <a:uLnTx/>
                <a:uFillTx/>
                <a:latin typeface="Sagona Book" panose="020F0502020204030204"/>
                <a:ea typeface="+mj-ea"/>
                <a:cs typeface="+mj-cs"/>
              </a:rPr>
              <a:t>secretariat@wash4work.org</a:t>
            </a:r>
          </a:p>
        </p:txBody>
      </p:sp>
    </p:spTree>
    <p:extLst>
      <p:ext uri="{BB962C8B-B14F-4D97-AF65-F5344CB8AC3E}">
        <p14:creationId xmlns:p14="http://schemas.microsoft.com/office/powerpoint/2010/main" val="206109612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F25DE9-5116-7EE8-C47B-8111A31554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123" y="4406722"/>
            <a:ext cx="1926179" cy="192617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Top workplace bathroom pet peeves | by SWNS | Medium">
            <a:extLst>
              <a:ext uri="{FF2B5EF4-FFF2-40B4-BE49-F238E27FC236}">
                <a16:creationId xmlns:a16="http://schemas.microsoft.com/office/drawing/2014/main" id="{F8EEE1AF-4473-A1B4-8114-D1CAC16294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1583" y="3541370"/>
            <a:ext cx="1926178" cy="192617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with low confidence">
            <a:extLst>
              <a:ext uri="{FF2B5EF4-FFF2-40B4-BE49-F238E27FC236}">
                <a16:creationId xmlns:a16="http://schemas.microsoft.com/office/drawing/2014/main" id="{07648900-DD5F-CF29-0DB9-82C7189E71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4586" y="5729127"/>
            <a:ext cx="968792" cy="500985"/>
          </a:xfrm>
          <a:prstGeom prst="rect">
            <a:avLst/>
          </a:prstGeom>
          <a:ln>
            <a:noFill/>
          </a:ln>
        </p:spPr>
      </p:pic>
      <p:pic>
        <p:nvPicPr>
          <p:cNvPr id="2" name="Picture 2" descr="203,199+ Best Free Drinking water Stock Photos &amp; Images ...">
            <a:extLst>
              <a:ext uri="{FF2B5EF4-FFF2-40B4-BE49-F238E27FC236}">
                <a16:creationId xmlns:a16="http://schemas.microsoft.com/office/drawing/2014/main" id="{1EEAC268-A1F0-359F-C426-DC40F89893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
          <a:stretch/>
        </p:blipFill>
        <p:spPr bwMode="auto">
          <a:xfrm>
            <a:off x="926317" y="2525691"/>
            <a:ext cx="2031359" cy="203135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6F0B9589-0807-EBBD-B9A3-51BC80978CA3}"/>
              </a:ext>
            </a:extLst>
          </p:cNvPr>
          <p:cNvSpPr>
            <a:spLocks noGrp="1"/>
          </p:cNvSpPr>
          <p:nvPr>
            <p:ph type="body" sz="half" idx="2"/>
          </p:nvPr>
        </p:nvSpPr>
        <p:spPr>
          <a:xfrm>
            <a:off x="5285536" y="339588"/>
            <a:ext cx="4938111" cy="1515716"/>
          </a:xfrm>
        </p:spPr>
        <p:txBody>
          <a:bodyPr vert="horz" lIns="90000" tIns="45720" rIns="91440" bIns="45720" rtlCol="0" anchor="ctr">
            <a:normAutofit/>
          </a:bodyPr>
          <a:lstStyle/>
          <a:p>
            <a:pPr>
              <a:lnSpc>
                <a:spcPct val="100000"/>
              </a:lnSpc>
              <a:spcBef>
                <a:spcPts val="0"/>
              </a:spcBef>
              <a:spcAft>
                <a:spcPts val="200"/>
              </a:spcAft>
            </a:pPr>
            <a:r>
              <a:rPr lang="en-US" sz="2800" b="1" cap="all" spc="200" dirty="0">
                <a:solidFill>
                  <a:schemeClr val="tx1"/>
                </a:solidFill>
                <a:latin typeface="Avenir Black" panose="02000503020000020003" pitchFamily="2" charset="0"/>
              </a:rPr>
              <a:t>AGENDA</a:t>
            </a:r>
          </a:p>
        </p:txBody>
      </p:sp>
      <p:sp>
        <p:nvSpPr>
          <p:cNvPr id="10" name="Title 1">
            <a:extLst>
              <a:ext uri="{FF2B5EF4-FFF2-40B4-BE49-F238E27FC236}">
                <a16:creationId xmlns:a16="http://schemas.microsoft.com/office/drawing/2014/main" id="{B8666268-F551-BFED-8CAB-2B724A7A2121}"/>
              </a:ext>
            </a:extLst>
          </p:cNvPr>
          <p:cNvSpPr>
            <a:spLocks noGrp="1"/>
          </p:cNvSpPr>
          <p:nvPr>
            <p:ph type="title"/>
          </p:nvPr>
        </p:nvSpPr>
        <p:spPr>
          <a:xfrm>
            <a:off x="900384" y="-107432"/>
            <a:ext cx="3517567" cy="2093975"/>
          </a:xfrm>
        </p:spPr>
        <p:txBody>
          <a:bodyPr/>
          <a:lstStyle/>
          <a:p>
            <a:r>
              <a:rPr lang="en-US" dirty="0"/>
              <a:t>WASH</a:t>
            </a:r>
            <a:br>
              <a:rPr lang="en-US" dirty="0"/>
            </a:br>
            <a:r>
              <a:rPr lang="en-US" dirty="0"/>
              <a:t>in the</a:t>
            </a:r>
            <a:br>
              <a:rPr lang="en-US" dirty="0"/>
            </a:br>
            <a:r>
              <a:rPr lang="en-US" dirty="0"/>
              <a:t>Supply Chain</a:t>
            </a:r>
          </a:p>
        </p:txBody>
      </p:sp>
      <p:sp>
        <p:nvSpPr>
          <p:cNvPr id="11" name="TextBox 10">
            <a:extLst>
              <a:ext uri="{FF2B5EF4-FFF2-40B4-BE49-F238E27FC236}">
                <a16:creationId xmlns:a16="http://schemas.microsoft.com/office/drawing/2014/main" id="{03F55E1C-2080-6DB9-04C7-ACE6B79A250D}"/>
              </a:ext>
            </a:extLst>
          </p:cNvPr>
          <p:cNvSpPr txBox="1"/>
          <p:nvPr/>
        </p:nvSpPr>
        <p:spPr>
          <a:xfrm>
            <a:off x="5247474" y="1849830"/>
            <a:ext cx="6542030" cy="4185761"/>
          </a:xfrm>
          <a:prstGeom prst="rect">
            <a:avLst/>
          </a:prstGeom>
          <a:noFill/>
        </p:spPr>
        <p:txBody>
          <a:bodyPr wrap="square" rtlCol="0">
            <a:spAutoFit/>
          </a:bodyPr>
          <a:lstStyle/>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WASH in the Supply Chain Working Group Objectives</a:t>
            </a:r>
          </a:p>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Results of Member Consultation on Approaches to WASH in the Supply Chain</a:t>
            </a:r>
          </a:p>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Support Tools for Suppliers</a:t>
            </a:r>
          </a:p>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Examples of Leading Practice</a:t>
            </a:r>
          </a:p>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Discussion &amp; Perspectives:  Towards a Collective Business Ambition</a:t>
            </a:r>
          </a:p>
          <a:p>
            <a:pPr marL="457200" indent="-457200">
              <a:spcAft>
                <a:spcPts val="1200"/>
              </a:spcAft>
              <a:buFont typeface="+mj-lt"/>
              <a:buAutoNum type="arabicPeriod"/>
            </a:pPr>
            <a:r>
              <a:rPr lang="en-US" sz="2400" dirty="0">
                <a:solidFill>
                  <a:schemeClr val="accent2">
                    <a:lumMod val="75000"/>
                  </a:schemeClr>
                </a:solidFill>
                <a:latin typeface="Avenir Book" panose="02000503020000020003" pitchFamily="2" charset="0"/>
              </a:rPr>
              <a:t>2023 Opportunities</a:t>
            </a:r>
          </a:p>
        </p:txBody>
      </p:sp>
    </p:spTree>
    <p:extLst>
      <p:ext uri="{BB962C8B-B14F-4D97-AF65-F5344CB8AC3E}">
        <p14:creationId xmlns:p14="http://schemas.microsoft.com/office/powerpoint/2010/main" val="1104489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C9AF-3590-1E48-92CE-7A701E75CBC8}"/>
              </a:ext>
            </a:extLst>
          </p:cNvPr>
          <p:cNvSpPr>
            <a:spLocks noGrp="1"/>
          </p:cNvSpPr>
          <p:nvPr>
            <p:ph type="title"/>
          </p:nvPr>
        </p:nvSpPr>
        <p:spPr>
          <a:xfrm>
            <a:off x="737287" y="0"/>
            <a:ext cx="10058400" cy="1450757"/>
          </a:xfrm>
        </p:spPr>
        <p:txBody>
          <a:bodyPr>
            <a:normAutofit/>
          </a:bodyPr>
          <a:lstStyle/>
          <a:p>
            <a:r>
              <a:rPr lang="en-US" sz="3200" b="1" dirty="0">
                <a:solidFill>
                  <a:srgbClr val="002060"/>
                </a:solidFill>
                <a:latin typeface="+mn-lt"/>
              </a:rPr>
              <a:t>WASH in the Supply Chain  </a:t>
            </a:r>
            <a:br>
              <a:rPr lang="en-US" sz="3200" b="1" dirty="0">
                <a:solidFill>
                  <a:srgbClr val="002060"/>
                </a:solidFill>
                <a:latin typeface="+mn-lt"/>
              </a:rPr>
            </a:br>
            <a:r>
              <a:rPr lang="en-US" sz="3200" dirty="0">
                <a:solidFill>
                  <a:srgbClr val="002060"/>
                </a:solidFill>
                <a:latin typeface="+mn-lt"/>
              </a:rPr>
              <a:t>Working Group 2022</a:t>
            </a:r>
          </a:p>
        </p:txBody>
      </p:sp>
      <p:sp>
        <p:nvSpPr>
          <p:cNvPr id="6" name="Content Placeholder 2">
            <a:extLst>
              <a:ext uri="{FF2B5EF4-FFF2-40B4-BE49-F238E27FC236}">
                <a16:creationId xmlns:a16="http://schemas.microsoft.com/office/drawing/2014/main" id="{8C32E06F-FD2C-5040-864B-8E101598C521}"/>
              </a:ext>
            </a:extLst>
          </p:cNvPr>
          <p:cNvSpPr txBox="1">
            <a:spLocks/>
          </p:cNvSpPr>
          <p:nvPr/>
        </p:nvSpPr>
        <p:spPr>
          <a:xfrm>
            <a:off x="902207" y="2197735"/>
            <a:ext cx="5484333" cy="3978275"/>
          </a:xfrm>
          <a:prstGeom prst="rect">
            <a:avLst/>
          </a:prstGeom>
          <a:solidFill>
            <a:schemeClr val="bg1">
              <a:lumMod val="95000"/>
            </a:schemeClr>
          </a:solidFill>
        </p:spPr>
        <p:txBody>
          <a:bodyPr vert="horz" lIns="0" tIns="45720" rIns="0" bIns="45720" rtlCol="0">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pPr>
            <a:endParaRPr lang="en-US" b="1" dirty="0">
              <a:latin typeface="Avenir Black" panose="02000503020000020003" pitchFamily="2" charset="0"/>
            </a:endParaRPr>
          </a:p>
          <a:p>
            <a:pPr>
              <a:spcBef>
                <a:spcPts val="0"/>
              </a:spcBef>
            </a:pPr>
            <a:r>
              <a:rPr lang="en-US" sz="2000" b="1" dirty="0">
                <a:latin typeface="Avenir Black" panose="02000503020000020003" pitchFamily="2" charset="0"/>
              </a:rPr>
              <a:t>Objectives:</a:t>
            </a:r>
          </a:p>
          <a:p>
            <a:r>
              <a:rPr lang="en-US" sz="2000" dirty="0">
                <a:solidFill>
                  <a:srgbClr val="000000"/>
                </a:solidFill>
                <a:latin typeface="Avenir Book" panose="02000503020000020003" pitchFamily="2" charset="0"/>
              </a:rPr>
              <a:t>- </a:t>
            </a:r>
            <a:r>
              <a:rPr lang="en-US" sz="2000" dirty="0">
                <a:latin typeface="Avenir Book" panose="02000503020000020003" pitchFamily="2" charset="0"/>
              </a:rPr>
              <a:t>Define leading practice for implementation of WASH actions across supply / value chains</a:t>
            </a:r>
          </a:p>
          <a:p>
            <a:r>
              <a:rPr lang="en-US" sz="2000" dirty="0">
                <a:latin typeface="Avenir Book" panose="02000503020000020003" pitchFamily="2" charset="0"/>
              </a:rPr>
              <a:t>- Share learnings on supplier engagement &amp; support mechanisms</a:t>
            </a:r>
          </a:p>
          <a:p>
            <a:r>
              <a:rPr lang="en-US" sz="2000" dirty="0">
                <a:latin typeface="Avenir Book" panose="02000503020000020003" pitchFamily="2" charset="0"/>
              </a:rPr>
              <a:t>- Develop support program and materials for suppliers’ WASH implementation journey.</a:t>
            </a:r>
            <a:endParaRPr lang="en-CH" sz="2000" dirty="0">
              <a:latin typeface="Avenir Book" panose="02000503020000020003"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87324FAF-D818-C594-8E75-4C2372FA9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0696" y="885168"/>
            <a:ext cx="1227445" cy="634180"/>
          </a:xfrm>
          <a:prstGeom prst="rect">
            <a:avLst/>
          </a:prstGeom>
        </p:spPr>
      </p:pic>
      <p:pic>
        <p:nvPicPr>
          <p:cNvPr id="10" name="Picture 9">
            <a:extLst>
              <a:ext uri="{FF2B5EF4-FFF2-40B4-BE49-F238E27FC236}">
                <a16:creationId xmlns:a16="http://schemas.microsoft.com/office/drawing/2014/main" id="{25C3794E-275D-6152-7FB6-7C88F79197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74"/>
          <a:stretch/>
        </p:blipFill>
        <p:spPr>
          <a:xfrm>
            <a:off x="6785112" y="2415299"/>
            <a:ext cx="2539909" cy="3540284"/>
          </a:xfrm>
          <a:prstGeom prst="rect">
            <a:avLst/>
          </a:prstGeom>
          <a:ln w="12700">
            <a:solidFill>
              <a:schemeClr val="tx1"/>
            </a:solidFill>
          </a:ln>
        </p:spPr>
      </p:pic>
      <p:pic>
        <p:nvPicPr>
          <p:cNvPr id="3" name="Picture 2">
            <a:extLst>
              <a:ext uri="{FF2B5EF4-FFF2-40B4-BE49-F238E27FC236}">
                <a16:creationId xmlns:a16="http://schemas.microsoft.com/office/drawing/2014/main" id="{51CE6BD1-6B67-D2AA-0AFC-6C68C0D944AA}"/>
              </a:ext>
            </a:extLst>
          </p:cNvPr>
          <p:cNvPicPr>
            <a:picLocks noChangeAspect="1"/>
          </p:cNvPicPr>
          <p:nvPr/>
        </p:nvPicPr>
        <p:blipFill>
          <a:blip r:embed="rId5"/>
          <a:stretch>
            <a:fillRect/>
          </a:stretch>
        </p:blipFill>
        <p:spPr>
          <a:xfrm>
            <a:off x="9555283" y="2388794"/>
            <a:ext cx="2469565" cy="3540284"/>
          </a:xfrm>
          <a:prstGeom prst="rect">
            <a:avLst/>
          </a:prstGeom>
          <a:ln>
            <a:solidFill>
              <a:schemeClr val="tx1"/>
            </a:solidFill>
          </a:ln>
        </p:spPr>
      </p:pic>
    </p:spTree>
    <p:extLst>
      <p:ext uri="{BB962C8B-B14F-4D97-AF65-F5344CB8AC3E}">
        <p14:creationId xmlns:p14="http://schemas.microsoft.com/office/powerpoint/2010/main" val="111878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263234CB-A7F7-4E11-B963-F966E0BE28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25" name="Object 24" hidden="1">
                        <a:extLst>
                          <a:ext uri="{FF2B5EF4-FFF2-40B4-BE49-F238E27FC236}">
                            <a16:creationId xmlns:a16="http://schemas.microsoft.com/office/drawing/2014/main" id="{263234CB-A7F7-4E11-B963-F966E0BE280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4" name="Rectangle 23" hidden="1">
            <a:extLst>
              <a:ext uri="{FF2B5EF4-FFF2-40B4-BE49-F238E27FC236}">
                <a16:creationId xmlns:a16="http://schemas.microsoft.com/office/drawing/2014/main" id="{020B4BF2-73EE-4F6D-97F4-84AF92080876}"/>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err="1">
              <a:ln>
                <a:noFill/>
              </a:ln>
              <a:solidFill>
                <a:srgbClr val="FFFFFF"/>
              </a:solidFill>
              <a:effectLst/>
              <a:uLnTx/>
              <a:uFillTx/>
              <a:latin typeface="Flama" charset="0"/>
              <a:ea typeface="+mn-ea"/>
              <a:cs typeface="+mn-cs"/>
              <a:sym typeface="Flama" charset="0"/>
            </a:endParaRPr>
          </a:p>
        </p:txBody>
      </p:sp>
      <p:sp>
        <p:nvSpPr>
          <p:cNvPr id="2" name="2. Slide Title">
            <a:extLst>
              <a:ext uri="{FF2B5EF4-FFF2-40B4-BE49-F238E27FC236}">
                <a16:creationId xmlns:a16="http://schemas.microsoft.com/office/drawing/2014/main" id="{4C3C5AB3-CDF9-4EDD-AC91-23F7266B0D0F}"/>
              </a:ext>
            </a:extLst>
          </p:cNvPr>
          <p:cNvSpPr>
            <a:spLocks noGrp="1"/>
          </p:cNvSpPr>
          <p:nvPr>
            <p:ph type="title"/>
            <p:custDataLst>
              <p:tags r:id="rId3"/>
            </p:custDataLst>
          </p:nvPr>
        </p:nvSpPr>
        <p:spPr>
          <a:xfrm>
            <a:off x="1225296" y="566168"/>
            <a:ext cx="11082528" cy="886397"/>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sz="3200" b="1" dirty="0">
                <a:latin typeface="+mn-lt"/>
              </a:rPr>
              <a:t>Results of Member Consultation</a:t>
            </a:r>
            <a:br>
              <a:rPr lang="en-US" sz="3200" b="1" dirty="0"/>
            </a:br>
            <a:r>
              <a:rPr lang="en-US" sz="3200" b="1" dirty="0"/>
              <a:t>Approaches to WASH in the Supply Chain / Value Chain</a:t>
            </a:r>
          </a:p>
        </p:txBody>
      </p:sp>
      <p:sp>
        <p:nvSpPr>
          <p:cNvPr id="50" name="TextBox 49">
            <a:extLst>
              <a:ext uri="{FF2B5EF4-FFF2-40B4-BE49-F238E27FC236}">
                <a16:creationId xmlns:a16="http://schemas.microsoft.com/office/drawing/2014/main" id="{85B312B7-701C-4CEB-B9D1-5D633D2AF742}"/>
              </a:ext>
            </a:extLst>
          </p:cNvPr>
          <p:cNvSpPr txBox="1"/>
          <p:nvPr/>
        </p:nvSpPr>
        <p:spPr>
          <a:xfrm>
            <a:off x="1958737" y="4513670"/>
            <a:ext cx="1940403" cy="230832"/>
          </a:xfrm>
          <a:prstGeom prst="rect">
            <a:avLst/>
          </a:prstGeom>
        </p:spPr>
        <p:txBody>
          <a:bodyPr vert="horz" wrap="square" lIns="0" tIns="0" rIns="0" bIns="0" rtlCol="0">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tx2"/>
              </a:buClr>
              <a:buSzPct val="125000"/>
              <a:buFont typeface="Arial" panose="020B0604020202020204" pitchFamily="34" charset="0"/>
              <a:buChar char="▪"/>
              <a:defRPr lang="x-none" sz="1600" baseline="0">
                <a:latin typeface="+mn-lt"/>
              </a:defRPr>
            </a:lvl2pPr>
            <a:lvl3pPr marL="457200" lvl="2" indent="-265176" defTabSz="1218026" eaLnBrk="1" latinLnBrk="0" hangingPunct="1">
              <a:buClr>
                <a:schemeClr val="tx2"/>
              </a:buClr>
              <a:buSzPct val="120000"/>
              <a:buFont typeface="Arial" panose="020B0604020202020204" pitchFamily="34" charset="0"/>
              <a:buChar char="–"/>
              <a:defRPr lang="x-none" sz="1600" baseline="0">
                <a:latin typeface="+mn-lt"/>
              </a:defRPr>
            </a:lvl3pPr>
            <a:lvl4pPr marL="612648" lvl="3" indent="-155448" defTabSz="1218026" eaLnBrk="1" latinLnBrk="0" hangingPunct="1">
              <a:buClr>
                <a:schemeClr val="tx2"/>
              </a:buClr>
              <a:buSzPct val="120000"/>
              <a:buFont typeface="Arial" panose="020B0604020202020204" pitchFamily="34" charset="0"/>
              <a:buChar char="▫"/>
              <a:defRPr lang="x-none" sz="1600" baseline="0">
                <a:latin typeface="+mn-lt"/>
              </a:defRPr>
            </a:lvl4pPr>
            <a:lvl5pPr marL="749808" lvl="4" indent="-128016" defTabSz="1218026" eaLnBrk="1" latinLnBrk="0" hangingPunct="1">
              <a:buClr>
                <a:schemeClr val="tx2"/>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algn="ctr" defTabSz="914377" fontAlgn="base">
              <a:spcBef>
                <a:spcPct val="0"/>
              </a:spcBef>
              <a:spcAft>
                <a:spcPct val="0"/>
              </a:spcAft>
              <a:buClr>
                <a:srgbClr val="FFFFFF"/>
              </a:buClr>
              <a:defRPr/>
            </a:pPr>
            <a:r>
              <a:rPr lang="en-US" sz="1500" cap="small">
                <a:solidFill>
                  <a:srgbClr val="FFFFFF"/>
                </a:solidFill>
                <a:latin typeface="Flama Medium" panose="02000503000000020004" pitchFamily="2" charset="0"/>
              </a:rPr>
              <a:t>GLOBAL LEADERSHIP</a:t>
            </a:r>
            <a:endParaRPr lang="en-CA" sz="1500" cap="small">
              <a:solidFill>
                <a:srgbClr val="FFFFFF"/>
              </a:solidFill>
              <a:latin typeface="Flama Medium" panose="02000503000000020004" pitchFamily="2" charset="0"/>
            </a:endParaRPr>
          </a:p>
        </p:txBody>
      </p:sp>
      <p:sp>
        <p:nvSpPr>
          <p:cNvPr id="5" name="TextBox 4">
            <a:extLst>
              <a:ext uri="{FF2B5EF4-FFF2-40B4-BE49-F238E27FC236}">
                <a16:creationId xmlns:a16="http://schemas.microsoft.com/office/drawing/2014/main" id="{B5276696-5EC2-08E7-3258-88F4504C88B3}"/>
              </a:ext>
            </a:extLst>
          </p:cNvPr>
          <p:cNvSpPr txBox="1"/>
          <p:nvPr/>
        </p:nvSpPr>
        <p:spPr>
          <a:xfrm>
            <a:off x="525127" y="2858160"/>
            <a:ext cx="5123480" cy="3046988"/>
          </a:xfrm>
          <a:prstGeom prst="rect">
            <a:avLst/>
          </a:prstGeom>
          <a:noFill/>
        </p:spPr>
        <p:txBody>
          <a:bodyPr wrap="square">
            <a:spAutoFit/>
          </a:bodyPr>
          <a:lstStyle/>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WASH access requirement </a:t>
            </a:r>
            <a:r>
              <a:rPr lang="en-US" i="1" dirty="0">
                <a:solidFill>
                  <a:schemeClr val="accent2">
                    <a:lumMod val="75000"/>
                  </a:schemeClr>
                </a:solidFill>
                <a:latin typeface="Avenir Book" panose="02000503020000020003" pitchFamily="2" charset="0"/>
                <a:ea typeface="Roboto" panose="02000000000000000000" pitchFamily="2" charset="0"/>
              </a:rPr>
              <a:t>in supplier codes of conduct</a:t>
            </a:r>
          </a:p>
          <a:p>
            <a:pPr marL="800100" lvl="1" indent="-342900">
              <a:spcAft>
                <a:spcPts val="1200"/>
              </a:spcAft>
              <a:buFont typeface="+mj-lt"/>
              <a:buAutoNum type="arabicPeriod"/>
            </a:pPr>
            <a:r>
              <a:rPr lang="en-US" sz="1800" b="1" i="1" dirty="0">
                <a:solidFill>
                  <a:schemeClr val="accent2">
                    <a:lumMod val="75000"/>
                  </a:schemeClr>
                </a:solidFill>
                <a:latin typeface="AVENIR MEDIUM OBLIQUE" panose="02000503020000020003" pitchFamily="2" charset="0"/>
                <a:ea typeface="Roboto Black" panose="02000000000000000000" pitchFamily="2" charset="0"/>
              </a:rPr>
              <a:t>Incentives and support </a:t>
            </a:r>
            <a:r>
              <a:rPr lang="en-US" sz="1800" i="1" dirty="0">
                <a:solidFill>
                  <a:schemeClr val="accent2">
                    <a:lumMod val="75000"/>
                  </a:schemeClr>
                </a:solidFill>
                <a:latin typeface="Avenir Book" panose="02000503020000020003" pitchFamily="2" charset="0"/>
                <a:ea typeface="Roboto" panose="02000000000000000000" pitchFamily="2" charset="0"/>
              </a:rPr>
              <a:t>for Tier 1 suppliers</a:t>
            </a:r>
          </a:p>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Behavior change &amp; Gender equity </a:t>
            </a:r>
            <a:r>
              <a:rPr lang="en-US" i="1" dirty="0">
                <a:solidFill>
                  <a:schemeClr val="accent2">
                    <a:lumMod val="75000"/>
                  </a:schemeClr>
                </a:solidFill>
                <a:latin typeface="Avenir Book" panose="02000503020000020003" pitchFamily="2" charset="0"/>
                <a:ea typeface="Roboto" panose="02000000000000000000" pitchFamily="2" charset="0"/>
              </a:rPr>
              <a:t>elements of WASH prioritized</a:t>
            </a:r>
            <a:endParaRPr lang="en-US" sz="1800" i="1" dirty="0">
              <a:solidFill>
                <a:schemeClr val="accent2">
                  <a:lumMod val="75000"/>
                </a:schemeClr>
              </a:solidFill>
              <a:latin typeface="Avenir Book" panose="02000503020000020003" pitchFamily="2" charset="0"/>
              <a:ea typeface="Roboto" panose="02000000000000000000" pitchFamily="2" charset="0"/>
            </a:endParaRPr>
          </a:p>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Development of specific WASH policies &amp; solutions </a:t>
            </a:r>
            <a:r>
              <a:rPr lang="en-US" i="1" dirty="0">
                <a:solidFill>
                  <a:schemeClr val="accent2">
                    <a:lumMod val="75000"/>
                  </a:schemeClr>
                </a:solidFill>
                <a:latin typeface="Avenir Book" panose="02000503020000020003" pitchFamily="2" charset="0"/>
                <a:ea typeface="Roboto" panose="02000000000000000000" pitchFamily="2" charset="0"/>
              </a:rPr>
              <a:t>for agricultural and textile value chains </a:t>
            </a:r>
            <a:endParaRPr lang="en-US" sz="1800" i="1" dirty="0">
              <a:solidFill>
                <a:schemeClr val="accent2">
                  <a:lumMod val="75000"/>
                </a:schemeClr>
              </a:solidFill>
              <a:latin typeface="Avenir Book" panose="02000503020000020003" pitchFamily="2" charset="0"/>
              <a:ea typeface="Roboto" panose="02000000000000000000" pitchFamily="2" charset="0"/>
            </a:endParaRPr>
          </a:p>
        </p:txBody>
      </p:sp>
      <p:sp>
        <p:nvSpPr>
          <p:cNvPr id="3" name="TextBox 2">
            <a:extLst>
              <a:ext uri="{FF2B5EF4-FFF2-40B4-BE49-F238E27FC236}">
                <a16:creationId xmlns:a16="http://schemas.microsoft.com/office/drawing/2014/main" id="{B6AE466A-D246-3C72-8459-67EDAF9590EC}"/>
              </a:ext>
            </a:extLst>
          </p:cNvPr>
          <p:cNvSpPr txBox="1"/>
          <p:nvPr/>
        </p:nvSpPr>
        <p:spPr>
          <a:xfrm>
            <a:off x="5648607" y="2858160"/>
            <a:ext cx="5688628" cy="3046988"/>
          </a:xfrm>
          <a:prstGeom prst="rect">
            <a:avLst/>
          </a:prstGeom>
          <a:noFill/>
        </p:spPr>
        <p:txBody>
          <a:bodyPr wrap="square">
            <a:spAutoFit/>
          </a:bodyPr>
          <a:lstStyle/>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Data on size of the gap </a:t>
            </a:r>
            <a:r>
              <a:rPr lang="en-US" i="1" dirty="0">
                <a:solidFill>
                  <a:schemeClr val="accent2">
                    <a:lumMod val="75000"/>
                  </a:schemeClr>
                </a:solidFill>
                <a:latin typeface="Avenir Book" panose="02000503020000020003" pitchFamily="2" charset="0"/>
                <a:ea typeface="Roboto" panose="02000000000000000000" pitchFamily="2" charset="0"/>
              </a:rPr>
              <a:t>in WASH access across full supply chains / value chains</a:t>
            </a:r>
          </a:p>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Standardized reporting </a:t>
            </a:r>
            <a:r>
              <a:rPr lang="en-US" i="1" dirty="0">
                <a:solidFill>
                  <a:schemeClr val="accent2">
                    <a:lumMod val="75000"/>
                  </a:schemeClr>
                </a:solidFill>
                <a:latin typeface="Avenir Book" panose="02000503020000020003" pitchFamily="2" charset="0"/>
                <a:ea typeface="Roboto" panose="02000000000000000000" pitchFamily="2" charset="0"/>
              </a:rPr>
              <a:t>on WASH actions and targets of suppliers</a:t>
            </a:r>
          </a:p>
          <a:p>
            <a:pPr marL="800100" lvl="1" indent="-342900">
              <a:spcAft>
                <a:spcPts val="1200"/>
              </a:spcAft>
              <a:buFont typeface="+mj-lt"/>
              <a:buAutoNum type="arabicPeriod"/>
            </a:pPr>
            <a:r>
              <a:rPr lang="en-US" sz="1800" b="1" i="1" dirty="0">
                <a:solidFill>
                  <a:schemeClr val="accent2">
                    <a:lumMod val="75000"/>
                  </a:schemeClr>
                </a:solidFill>
                <a:latin typeface="AVENIR MEDIUM OBLIQUE" panose="02000503020000020003" pitchFamily="2" charset="0"/>
                <a:ea typeface="Roboto Black" panose="02000000000000000000" pitchFamily="2" charset="0"/>
              </a:rPr>
              <a:t>Increasing expectations from sustainability reporting </a:t>
            </a:r>
            <a:r>
              <a:rPr lang="en-US" sz="1800" i="1" dirty="0">
                <a:solidFill>
                  <a:schemeClr val="accent2">
                    <a:lumMod val="75000"/>
                  </a:schemeClr>
                </a:solidFill>
                <a:latin typeface="Avenir Book" panose="02000503020000020003" pitchFamily="2" charset="0"/>
                <a:ea typeface="Roboto" panose="02000000000000000000" pitchFamily="2" charset="0"/>
              </a:rPr>
              <a:t>(DJSI, GRI, CDP, Ceres) on risk exposure linked to WASH in the supply chain</a:t>
            </a:r>
          </a:p>
          <a:p>
            <a:pPr marL="800100" lvl="1" indent="-342900">
              <a:spcAft>
                <a:spcPts val="1200"/>
              </a:spcAft>
              <a:buFont typeface="+mj-lt"/>
              <a:buAutoNum type="arabicPeriod"/>
            </a:pPr>
            <a:r>
              <a:rPr lang="en-US" b="1" i="1" dirty="0">
                <a:solidFill>
                  <a:schemeClr val="accent2">
                    <a:lumMod val="75000"/>
                  </a:schemeClr>
                </a:solidFill>
                <a:latin typeface="AVENIR MEDIUM OBLIQUE" panose="02000503020000020003" pitchFamily="2" charset="0"/>
                <a:ea typeface="Roboto Black" panose="02000000000000000000" pitchFamily="2" charset="0"/>
              </a:rPr>
              <a:t>Evolving climate and health risks </a:t>
            </a:r>
            <a:r>
              <a:rPr lang="en-US" i="1" dirty="0">
                <a:solidFill>
                  <a:schemeClr val="accent2">
                    <a:lumMod val="75000"/>
                  </a:schemeClr>
                </a:solidFill>
                <a:latin typeface="Avenir Book" panose="02000503020000020003" pitchFamily="2" charset="0"/>
                <a:ea typeface="Roboto" panose="02000000000000000000" pitchFamily="2" charset="0"/>
              </a:rPr>
              <a:t>disrupting WASH service resilience</a:t>
            </a:r>
            <a:endParaRPr lang="en-US" sz="1800" i="1" dirty="0">
              <a:solidFill>
                <a:schemeClr val="accent2">
                  <a:lumMod val="75000"/>
                </a:schemeClr>
              </a:solidFill>
              <a:latin typeface="Avenir Book" panose="02000503020000020003" pitchFamily="2" charset="0"/>
              <a:ea typeface="Roboto" panose="02000000000000000000" pitchFamily="2" charset="0"/>
            </a:endParaRPr>
          </a:p>
        </p:txBody>
      </p:sp>
      <p:sp>
        <p:nvSpPr>
          <p:cNvPr id="4" name="TextBox 3">
            <a:extLst>
              <a:ext uri="{FF2B5EF4-FFF2-40B4-BE49-F238E27FC236}">
                <a16:creationId xmlns:a16="http://schemas.microsoft.com/office/drawing/2014/main" id="{811587DC-4BCA-85BA-A0D2-D4A8E3D0E4EB}"/>
              </a:ext>
            </a:extLst>
          </p:cNvPr>
          <p:cNvSpPr txBox="1"/>
          <p:nvPr/>
        </p:nvSpPr>
        <p:spPr>
          <a:xfrm>
            <a:off x="1404730" y="2211829"/>
            <a:ext cx="3816627" cy="369332"/>
          </a:xfrm>
          <a:prstGeom prst="rect">
            <a:avLst/>
          </a:prstGeom>
          <a:solidFill>
            <a:schemeClr val="accent4">
              <a:lumMod val="60000"/>
              <a:lumOff val="40000"/>
            </a:schemeClr>
          </a:solidFill>
        </p:spPr>
        <p:txBody>
          <a:bodyPr wrap="square" rtlCol="0">
            <a:spAutoFit/>
          </a:bodyPr>
          <a:lstStyle/>
          <a:p>
            <a:r>
              <a:rPr lang="en-US" b="1" dirty="0"/>
              <a:t>Leading Practice</a:t>
            </a:r>
          </a:p>
        </p:txBody>
      </p:sp>
      <p:sp>
        <p:nvSpPr>
          <p:cNvPr id="6" name="TextBox 5">
            <a:extLst>
              <a:ext uri="{FF2B5EF4-FFF2-40B4-BE49-F238E27FC236}">
                <a16:creationId xmlns:a16="http://schemas.microsoft.com/office/drawing/2014/main" id="{28F61181-2E96-BE3C-5550-98C8E21FDA7A}"/>
              </a:ext>
            </a:extLst>
          </p:cNvPr>
          <p:cNvSpPr txBox="1"/>
          <p:nvPr/>
        </p:nvSpPr>
        <p:spPr>
          <a:xfrm>
            <a:off x="6584607" y="2211829"/>
            <a:ext cx="3816627" cy="369332"/>
          </a:xfrm>
          <a:prstGeom prst="rect">
            <a:avLst/>
          </a:prstGeom>
          <a:solidFill>
            <a:srgbClr val="FFC000"/>
          </a:solidFill>
        </p:spPr>
        <p:txBody>
          <a:bodyPr wrap="square" rtlCol="0">
            <a:spAutoFit/>
          </a:bodyPr>
          <a:lstStyle/>
          <a:p>
            <a:r>
              <a:rPr lang="en-US" b="1" dirty="0"/>
              <a:t>Common Challenges</a:t>
            </a:r>
          </a:p>
        </p:txBody>
      </p:sp>
    </p:spTree>
    <p:extLst>
      <p:ext uri="{BB962C8B-B14F-4D97-AF65-F5344CB8AC3E}">
        <p14:creationId xmlns:p14="http://schemas.microsoft.com/office/powerpoint/2010/main" val="137309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AB8D9E-68E2-92EC-5054-308B11398248}"/>
              </a:ext>
            </a:extLst>
          </p:cNvPr>
          <p:cNvSpPr>
            <a:spLocks noGrp="1"/>
          </p:cNvSpPr>
          <p:nvPr>
            <p:ph type="title"/>
          </p:nvPr>
        </p:nvSpPr>
        <p:spPr>
          <a:xfrm>
            <a:off x="692790" y="217689"/>
            <a:ext cx="10806419" cy="1450757"/>
          </a:xfrm>
        </p:spPr>
        <p:txBody>
          <a:bodyPr>
            <a:normAutofit/>
          </a:bodyPr>
          <a:lstStyle/>
          <a:p>
            <a:r>
              <a:rPr lang="en-US" sz="3600" b="1" dirty="0"/>
              <a:t>Water, Sanitation &amp; Hygiene Access (WASH) </a:t>
            </a:r>
            <a:br>
              <a:rPr lang="en-US" sz="3600" b="1" dirty="0"/>
            </a:br>
            <a:r>
              <a:rPr lang="en-US" sz="3600" b="1" dirty="0">
                <a:latin typeface="+mn-lt"/>
              </a:rPr>
              <a:t>Supply Chain Risks</a:t>
            </a:r>
            <a:endParaRPr lang="en-US" sz="4000" b="1" dirty="0">
              <a:latin typeface="+mn-lt"/>
            </a:endParaRPr>
          </a:p>
        </p:txBody>
      </p:sp>
      <p:sp>
        <p:nvSpPr>
          <p:cNvPr id="11" name="TextBox 10">
            <a:extLst>
              <a:ext uri="{FF2B5EF4-FFF2-40B4-BE49-F238E27FC236}">
                <a16:creationId xmlns:a16="http://schemas.microsoft.com/office/drawing/2014/main" id="{0512337E-044E-9A04-50B8-AC9875BB72FE}"/>
              </a:ext>
            </a:extLst>
          </p:cNvPr>
          <p:cNvSpPr txBox="1"/>
          <p:nvPr/>
        </p:nvSpPr>
        <p:spPr>
          <a:xfrm>
            <a:off x="421074" y="2278794"/>
            <a:ext cx="6272334" cy="1815882"/>
          </a:xfrm>
          <a:prstGeom prst="rect">
            <a:avLst/>
          </a:prstGeom>
          <a:noFill/>
        </p:spPr>
        <p:txBody>
          <a:bodyPr wrap="square">
            <a:spAutoFit/>
          </a:bodyPr>
          <a:lstStyle/>
          <a:p>
            <a:pPr defTabSz="914354"/>
            <a:r>
              <a:rPr lang="en-US" sz="2800" dirty="0">
                <a:solidFill>
                  <a:schemeClr val="bg1"/>
                </a:solidFill>
                <a:highlight>
                  <a:srgbClr val="699CC6"/>
                </a:highlight>
                <a:latin typeface="Roboto Light" pitchFamily="2" charset="0"/>
                <a:ea typeface="Roboto Light" pitchFamily="2" charset="0"/>
              </a:rPr>
              <a:t>Safe WASH at work and at home directly affects </a:t>
            </a:r>
            <a:r>
              <a:rPr lang="en-US" sz="2800" dirty="0">
                <a:solidFill>
                  <a:schemeClr val="bg1"/>
                </a:solidFill>
                <a:highlight>
                  <a:srgbClr val="699CC6"/>
                </a:highlight>
                <a:latin typeface="Roboto Black" pitchFamily="2" charset="0"/>
                <a:ea typeface="Roboto Black" pitchFamily="2" charset="0"/>
              </a:rPr>
              <a:t>worker health and safety</a:t>
            </a:r>
            <a:r>
              <a:rPr lang="en-US" sz="2800" dirty="0">
                <a:solidFill>
                  <a:schemeClr val="bg1"/>
                </a:solidFill>
                <a:highlight>
                  <a:srgbClr val="699CC6"/>
                </a:highlight>
                <a:latin typeface="Roboto Light" pitchFamily="2" charset="0"/>
                <a:ea typeface="Roboto Light" pitchFamily="2" charset="0"/>
              </a:rPr>
              <a:t>, </a:t>
            </a:r>
            <a:r>
              <a:rPr lang="en-US" sz="2800" b="1" dirty="0">
                <a:solidFill>
                  <a:schemeClr val="bg1"/>
                </a:solidFill>
                <a:highlight>
                  <a:srgbClr val="699CC6"/>
                </a:highlight>
                <a:latin typeface="Roboto" panose="02000000000000000000" pitchFamily="2" charset="0"/>
                <a:ea typeface="Roboto" panose="02000000000000000000" pitchFamily="2" charset="0"/>
              </a:rPr>
              <a:t>productivity</a:t>
            </a:r>
            <a:r>
              <a:rPr lang="en-US" sz="2800" b="1" dirty="0">
                <a:solidFill>
                  <a:schemeClr val="bg1"/>
                </a:solidFill>
                <a:highlight>
                  <a:srgbClr val="699CC6"/>
                </a:highlight>
                <a:latin typeface="Roboto Light" pitchFamily="2" charset="0"/>
                <a:ea typeface="Roboto Light" pitchFamily="2" charset="0"/>
              </a:rPr>
              <a:t> </a:t>
            </a:r>
            <a:r>
              <a:rPr lang="en-US" sz="2800" dirty="0">
                <a:solidFill>
                  <a:schemeClr val="bg1"/>
                </a:solidFill>
                <a:highlight>
                  <a:srgbClr val="699CC6"/>
                </a:highlight>
                <a:latin typeface="Roboto Light" pitchFamily="2" charset="0"/>
                <a:ea typeface="Roboto Light" pitchFamily="2" charset="0"/>
              </a:rPr>
              <a:t>and</a:t>
            </a:r>
            <a:r>
              <a:rPr lang="en-US" sz="2800" b="1" dirty="0">
                <a:solidFill>
                  <a:schemeClr val="bg1"/>
                </a:solidFill>
                <a:highlight>
                  <a:srgbClr val="699CC6"/>
                </a:highlight>
                <a:latin typeface="Roboto Light" pitchFamily="2" charset="0"/>
                <a:ea typeface="Roboto Light" pitchFamily="2" charset="0"/>
              </a:rPr>
              <a:t> </a:t>
            </a:r>
            <a:r>
              <a:rPr lang="en-US" sz="2800" b="1" dirty="0">
                <a:solidFill>
                  <a:schemeClr val="bg1"/>
                </a:solidFill>
                <a:highlight>
                  <a:srgbClr val="699CC6"/>
                </a:highlight>
                <a:latin typeface="Roboto" panose="02000000000000000000" pitchFamily="2" charset="0"/>
                <a:ea typeface="Roboto" panose="02000000000000000000" pitchFamily="2" charset="0"/>
              </a:rPr>
              <a:t>security of business-critical raw materials </a:t>
            </a:r>
          </a:p>
        </p:txBody>
      </p:sp>
      <p:sp>
        <p:nvSpPr>
          <p:cNvPr id="12" name="TextBox 11">
            <a:extLst>
              <a:ext uri="{FF2B5EF4-FFF2-40B4-BE49-F238E27FC236}">
                <a16:creationId xmlns:a16="http://schemas.microsoft.com/office/drawing/2014/main" id="{26FCEB7C-C677-C253-4F63-398A8065B70C}"/>
              </a:ext>
            </a:extLst>
          </p:cNvPr>
          <p:cNvSpPr txBox="1"/>
          <p:nvPr/>
        </p:nvSpPr>
        <p:spPr>
          <a:xfrm>
            <a:off x="6191680" y="2322358"/>
            <a:ext cx="5674926" cy="2246769"/>
          </a:xfrm>
          <a:prstGeom prst="rect">
            <a:avLst/>
          </a:prstGeom>
          <a:noFill/>
        </p:spPr>
        <p:txBody>
          <a:bodyPr wrap="square">
            <a:spAutoFit/>
          </a:bodyPr>
          <a:lstStyle/>
          <a:p>
            <a:pPr algn="r" defTabSz="914354"/>
            <a:r>
              <a:rPr lang="en-US" sz="2800" dirty="0">
                <a:solidFill>
                  <a:schemeClr val="bg1"/>
                </a:solidFill>
                <a:highlight>
                  <a:srgbClr val="699CC6"/>
                </a:highlight>
                <a:latin typeface="Roboto Light" pitchFamily="2" charset="0"/>
                <a:ea typeface="Roboto Light" pitchFamily="2" charset="0"/>
              </a:rPr>
              <a:t>Lack of access to WASH in supply chains, directly affects</a:t>
            </a:r>
            <a:r>
              <a:rPr lang="en-US" sz="2800" dirty="0">
                <a:solidFill>
                  <a:schemeClr val="bg1"/>
                </a:solidFill>
                <a:highlight>
                  <a:srgbClr val="699CC6"/>
                </a:highlight>
                <a:latin typeface="Roboto Black" pitchFamily="2" charset="0"/>
                <a:ea typeface="Roboto Black" pitchFamily="2" charset="0"/>
              </a:rPr>
              <a:t> women, </a:t>
            </a:r>
            <a:r>
              <a:rPr lang="en-US" sz="2800" dirty="0">
                <a:solidFill>
                  <a:schemeClr val="bg1"/>
                </a:solidFill>
                <a:highlight>
                  <a:srgbClr val="699CC6"/>
                </a:highlight>
                <a:latin typeface="Roboto" panose="02000000000000000000" pitchFamily="2" charset="0"/>
                <a:ea typeface="Roboto" panose="02000000000000000000" pitchFamily="2" charset="0"/>
              </a:rPr>
              <a:t>who are dominant in the workforces of </a:t>
            </a:r>
            <a:r>
              <a:rPr lang="en-US" sz="2800" dirty="0">
                <a:solidFill>
                  <a:schemeClr val="bg1"/>
                </a:solidFill>
                <a:highlight>
                  <a:srgbClr val="699CC6"/>
                </a:highlight>
                <a:latin typeface="Roboto Black" pitchFamily="2" charset="0"/>
                <a:ea typeface="Roboto Black" pitchFamily="2" charset="0"/>
              </a:rPr>
              <a:t>agriculture </a:t>
            </a:r>
            <a:r>
              <a:rPr lang="en-US" sz="2800" dirty="0">
                <a:solidFill>
                  <a:schemeClr val="bg1"/>
                </a:solidFill>
                <a:highlight>
                  <a:srgbClr val="699CC6"/>
                </a:highlight>
                <a:latin typeface="Roboto" panose="02000000000000000000" pitchFamily="2" charset="0"/>
                <a:ea typeface="Roboto" panose="02000000000000000000" pitchFamily="2" charset="0"/>
              </a:rPr>
              <a:t>and </a:t>
            </a:r>
            <a:r>
              <a:rPr lang="en-US" sz="2800" dirty="0">
                <a:solidFill>
                  <a:schemeClr val="bg1"/>
                </a:solidFill>
                <a:highlight>
                  <a:srgbClr val="699CC6"/>
                </a:highlight>
                <a:latin typeface="Roboto Black" pitchFamily="2" charset="0"/>
                <a:ea typeface="Roboto Black" pitchFamily="2" charset="0"/>
              </a:rPr>
              <a:t>textile supply chains</a:t>
            </a:r>
            <a:endParaRPr lang="en-US" sz="2800" dirty="0">
              <a:solidFill>
                <a:schemeClr val="bg1"/>
              </a:solidFill>
              <a:highlight>
                <a:srgbClr val="699CC6"/>
              </a:highlight>
              <a:latin typeface="Roboto Light" pitchFamily="2" charset="0"/>
              <a:ea typeface="Roboto Light" pitchFamily="2" charset="0"/>
            </a:endParaRPr>
          </a:p>
        </p:txBody>
      </p:sp>
      <p:sp>
        <p:nvSpPr>
          <p:cNvPr id="2" name="TextBox 1">
            <a:extLst>
              <a:ext uri="{FF2B5EF4-FFF2-40B4-BE49-F238E27FC236}">
                <a16:creationId xmlns:a16="http://schemas.microsoft.com/office/drawing/2014/main" id="{56F0AC2A-2A0F-599C-6409-071CF2ECB241}"/>
              </a:ext>
            </a:extLst>
          </p:cNvPr>
          <p:cNvSpPr txBox="1"/>
          <p:nvPr/>
        </p:nvSpPr>
        <p:spPr>
          <a:xfrm>
            <a:off x="6597727" y="4802050"/>
            <a:ext cx="5268879" cy="1384995"/>
          </a:xfrm>
          <a:prstGeom prst="rect">
            <a:avLst/>
          </a:prstGeom>
          <a:noFill/>
        </p:spPr>
        <p:txBody>
          <a:bodyPr wrap="square">
            <a:spAutoFit/>
          </a:bodyPr>
          <a:lstStyle/>
          <a:p>
            <a:pPr algn="r" defTabSz="914354"/>
            <a:r>
              <a:rPr lang="en-US" sz="2800" dirty="0">
                <a:solidFill>
                  <a:schemeClr val="bg1"/>
                </a:solidFill>
                <a:highlight>
                  <a:srgbClr val="699CC6"/>
                </a:highlight>
                <a:latin typeface="Roboto Light" pitchFamily="2" charset="0"/>
                <a:ea typeface="Roboto Light" pitchFamily="2" charset="0"/>
              </a:rPr>
              <a:t>Price of WASH risk calculated at  </a:t>
            </a:r>
            <a:r>
              <a:rPr lang="en-US" sz="2800" dirty="0">
                <a:solidFill>
                  <a:schemeClr val="bg1"/>
                </a:solidFill>
                <a:highlight>
                  <a:srgbClr val="699CC6"/>
                </a:highlight>
                <a:latin typeface="Roboto Black" pitchFamily="2" charset="0"/>
                <a:ea typeface="Roboto Black" pitchFamily="2" charset="0"/>
              </a:rPr>
              <a:t>$6 Billion </a:t>
            </a:r>
            <a:r>
              <a:rPr lang="en-US" sz="2800" dirty="0">
                <a:solidFill>
                  <a:schemeClr val="bg1"/>
                </a:solidFill>
                <a:highlight>
                  <a:srgbClr val="699CC6"/>
                </a:highlight>
                <a:latin typeface="Roboto Light" pitchFamily="2" charset="0"/>
                <a:ea typeface="Roboto Light" pitchFamily="2" charset="0"/>
              </a:rPr>
              <a:t>amongst just </a:t>
            </a:r>
          </a:p>
          <a:p>
            <a:pPr algn="r" defTabSz="914354"/>
            <a:r>
              <a:rPr lang="en-US" sz="2800" dirty="0">
                <a:solidFill>
                  <a:schemeClr val="bg1"/>
                </a:solidFill>
                <a:highlight>
                  <a:srgbClr val="699CC6"/>
                </a:highlight>
                <a:latin typeface="Roboto Light" pitchFamily="2" charset="0"/>
                <a:ea typeface="Roboto Light" pitchFamily="2" charset="0"/>
              </a:rPr>
              <a:t>10 global companies </a:t>
            </a:r>
            <a:r>
              <a:rPr lang="en-US" sz="2000" i="1" dirty="0">
                <a:solidFill>
                  <a:schemeClr val="bg1"/>
                </a:solidFill>
                <a:highlight>
                  <a:srgbClr val="699CC6"/>
                </a:highlight>
                <a:latin typeface="Roboto Light" pitchFamily="2" charset="0"/>
                <a:ea typeface="Roboto Light" pitchFamily="2" charset="0"/>
              </a:rPr>
              <a:t>(CDP)</a:t>
            </a:r>
          </a:p>
        </p:txBody>
      </p:sp>
      <p:sp>
        <p:nvSpPr>
          <p:cNvPr id="3" name="TextBox 2">
            <a:extLst>
              <a:ext uri="{FF2B5EF4-FFF2-40B4-BE49-F238E27FC236}">
                <a16:creationId xmlns:a16="http://schemas.microsoft.com/office/drawing/2014/main" id="{0E43614B-2516-F2A6-E1F9-B9491F2CE355}"/>
              </a:ext>
            </a:extLst>
          </p:cNvPr>
          <p:cNvSpPr txBox="1"/>
          <p:nvPr/>
        </p:nvSpPr>
        <p:spPr>
          <a:xfrm>
            <a:off x="421073" y="4274137"/>
            <a:ext cx="5674926" cy="1815882"/>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Climate change </a:t>
            </a:r>
            <a:r>
              <a:rPr lang="en-US" sz="2800" dirty="0">
                <a:solidFill>
                  <a:schemeClr val="bg1"/>
                </a:solidFill>
                <a:highlight>
                  <a:srgbClr val="699CC6"/>
                </a:highlight>
                <a:latin typeface="Roboto Light" pitchFamily="2" charset="0"/>
                <a:ea typeface="Roboto Light" pitchFamily="2" charset="0"/>
              </a:rPr>
              <a:t>is already disrupting the water cycle including WASH service continuity and resilience </a:t>
            </a:r>
            <a:r>
              <a:rPr lang="en-US" sz="2000" i="1" dirty="0">
                <a:solidFill>
                  <a:schemeClr val="bg1"/>
                </a:solidFill>
                <a:highlight>
                  <a:srgbClr val="699CC6"/>
                </a:highlight>
                <a:latin typeface="Roboto Light" pitchFamily="2" charset="0"/>
                <a:ea typeface="Roboto Light" pitchFamily="2" charset="0"/>
              </a:rPr>
              <a:t>(UNICEF &amp; WaterAid)</a:t>
            </a:r>
          </a:p>
        </p:txBody>
      </p:sp>
    </p:spTree>
    <p:extLst>
      <p:ext uri="{BB962C8B-B14F-4D97-AF65-F5344CB8AC3E}">
        <p14:creationId xmlns:p14="http://schemas.microsoft.com/office/powerpoint/2010/main" val="394120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AB8D9E-68E2-92EC-5054-308B11398248}"/>
              </a:ext>
            </a:extLst>
          </p:cNvPr>
          <p:cNvSpPr>
            <a:spLocks noGrp="1"/>
          </p:cNvSpPr>
          <p:nvPr>
            <p:ph type="title"/>
          </p:nvPr>
        </p:nvSpPr>
        <p:spPr>
          <a:xfrm>
            <a:off x="788173" y="217689"/>
            <a:ext cx="10472929" cy="1450757"/>
          </a:xfrm>
        </p:spPr>
        <p:txBody>
          <a:bodyPr>
            <a:normAutofit/>
          </a:bodyPr>
          <a:lstStyle/>
          <a:p>
            <a:r>
              <a:rPr lang="en-US" sz="3600" b="1" dirty="0"/>
              <a:t>Water, Sanitation &amp; Hygiene Access (WASH) </a:t>
            </a:r>
            <a:r>
              <a:rPr lang="en-US" sz="3600" b="1" dirty="0">
                <a:latin typeface="+mn-lt"/>
              </a:rPr>
              <a:t>Supply Chain Impact Opportunities</a:t>
            </a:r>
            <a:endParaRPr lang="en-US" sz="4000" b="1" dirty="0">
              <a:latin typeface="+mn-lt"/>
            </a:endParaRPr>
          </a:p>
        </p:txBody>
      </p:sp>
      <p:sp>
        <p:nvSpPr>
          <p:cNvPr id="7" name="TextBox 6">
            <a:extLst>
              <a:ext uri="{FF2B5EF4-FFF2-40B4-BE49-F238E27FC236}">
                <a16:creationId xmlns:a16="http://schemas.microsoft.com/office/drawing/2014/main" id="{D35A79DD-7802-F0B0-EF68-4482BE4040F2}"/>
              </a:ext>
            </a:extLst>
          </p:cNvPr>
          <p:cNvSpPr txBox="1"/>
          <p:nvPr/>
        </p:nvSpPr>
        <p:spPr>
          <a:xfrm>
            <a:off x="299154" y="2265443"/>
            <a:ext cx="5492046" cy="1384995"/>
          </a:xfrm>
          <a:prstGeom prst="rect">
            <a:avLst/>
          </a:prstGeom>
          <a:noFill/>
        </p:spPr>
        <p:txBody>
          <a:bodyPr wrap="square">
            <a:spAutoFit/>
          </a:bodyPr>
          <a:lstStyle/>
          <a:p>
            <a:pPr defTabSz="914354"/>
            <a:r>
              <a:rPr lang="en-US" sz="2800" dirty="0">
                <a:solidFill>
                  <a:schemeClr val="bg1"/>
                </a:solidFill>
                <a:highlight>
                  <a:srgbClr val="699CC6"/>
                </a:highlight>
                <a:latin typeface="Roboto Light" pitchFamily="2" charset="0"/>
                <a:ea typeface="Roboto Light" pitchFamily="2" charset="0"/>
              </a:rPr>
              <a:t>Universal WASH access will unlock </a:t>
            </a:r>
            <a:r>
              <a:rPr lang="en-US" sz="2800" dirty="0">
                <a:solidFill>
                  <a:schemeClr val="bg1"/>
                </a:solidFill>
                <a:highlight>
                  <a:srgbClr val="699CC6"/>
                </a:highlight>
                <a:latin typeface="Roboto Black" pitchFamily="2" charset="0"/>
                <a:ea typeface="Roboto Black" pitchFamily="2" charset="0"/>
              </a:rPr>
              <a:t>trillions of dollars in value </a:t>
            </a:r>
            <a:r>
              <a:rPr lang="en-US" sz="2800" dirty="0">
                <a:solidFill>
                  <a:schemeClr val="bg1"/>
                </a:solidFill>
                <a:highlight>
                  <a:srgbClr val="699CC6"/>
                </a:highlight>
                <a:latin typeface="Roboto" panose="02000000000000000000" pitchFamily="2" charset="0"/>
                <a:ea typeface="Roboto" panose="02000000000000000000" pitchFamily="2" charset="0"/>
              </a:rPr>
              <a:t>over the next 2 decades </a:t>
            </a:r>
            <a:r>
              <a:rPr lang="en-US" sz="2000" i="1" dirty="0">
                <a:solidFill>
                  <a:schemeClr val="bg1"/>
                </a:solidFill>
                <a:highlight>
                  <a:srgbClr val="699CC6"/>
                </a:highlight>
                <a:latin typeface="Roboto" panose="02000000000000000000" pitchFamily="2" charset="0"/>
                <a:ea typeface="Roboto" panose="02000000000000000000" pitchFamily="2" charset="0"/>
              </a:rPr>
              <a:t>(WaterAid)</a:t>
            </a:r>
          </a:p>
        </p:txBody>
      </p:sp>
      <p:sp>
        <p:nvSpPr>
          <p:cNvPr id="10" name="TextBox 9">
            <a:extLst>
              <a:ext uri="{FF2B5EF4-FFF2-40B4-BE49-F238E27FC236}">
                <a16:creationId xmlns:a16="http://schemas.microsoft.com/office/drawing/2014/main" id="{56980426-EECD-66B7-49C5-418AD96E1D9C}"/>
              </a:ext>
            </a:extLst>
          </p:cNvPr>
          <p:cNvSpPr txBox="1"/>
          <p:nvPr/>
        </p:nvSpPr>
        <p:spPr>
          <a:xfrm>
            <a:off x="5194852" y="2265443"/>
            <a:ext cx="6381002" cy="2123658"/>
          </a:xfrm>
          <a:prstGeom prst="rect">
            <a:avLst/>
          </a:prstGeom>
          <a:noFill/>
        </p:spPr>
        <p:txBody>
          <a:bodyPr wrap="square">
            <a:spAutoFit/>
          </a:bodyPr>
          <a:lstStyle/>
          <a:p>
            <a:pPr algn="r" defTabSz="914354"/>
            <a:r>
              <a:rPr lang="en-US" sz="2800" dirty="0">
                <a:solidFill>
                  <a:schemeClr val="bg1"/>
                </a:solidFill>
                <a:highlight>
                  <a:srgbClr val="699CC6"/>
                </a:highlight>
                <a:latin typeface="Roboto Light" pitchFamily="2" charset="0"/>
                <a:ea typeface="Roboto Light" pitchFamily="2" charset="0"/>
              </a:rPr>
              <a:t>Access to WASH </a:t>
            </a:r>
            <a:r>
              <a:rPr lang="en-US" sz="2800" dirty="0">
                <a:solidFill>
                  <a:schemeClr val="bg1"/>
                </a:solidFill>
                <a:highlight>
                  <a:srgbClr val="699CC6"/>
                </a:highlight>
                <a:latin typeface="Roboto Black" pitchFamily="2" charset="0"/>
                <a:ea typeface="Roboto Black" pitchFamily="2" charset="0"/>
              </a:rPr>
              <a:t>builds people’s resilience </a:t>
            </a:r>
            <a:r>
              <a:rPr lang="en-US" sz="2800" dirty="0">
                <a:solidFill>
                  <a:schemeClr val="bg1"/>
                </a:solidFill>
                <a:highlight>
                  <a:srgbClr val="699CC6"/>
                </a:highlight>
                <a:latin typeface="Roboto Light" pitchFamily="2" charset="0"/>
                <a:ea typeface="Roboto Light" pitchFamily="2" charset="0"/>
              </a:rPr>
              <a:t>to climate change </a:t>
            </a:r>
          </a:p>
          <a:p>
            <a:pPr algn="r" defTabSz="914354"/>
            <a:r>
              <a:rPr lang="en-US" sz="2800" dirty="0">
                <a:solidFill>
                  <a:schemeClr val="bg1"/>
                </a:solidFill>
                <a:highlight>
                  <a:srgbClr val="699CC6"/>
                </a:highlight>
                <a:latin typeface="Roboto Light" pitchFamily="2" charset="0"/>
                <a:ea typeface="Roboto Light" pitchFamily="2" charset="0"/>
              </a:rPr>
              <a:t>via water security and capacity to manage water-related risks </a:t>
            </a:r>
          </a:p>
          <a:p>
            <a:pPr algn="r" defTabSz="914354"/>
            <a:r>
              <a:rPr lang="en-US" sz="2000" i="1" dirty="0">
                <a:solidFill>
                  <a:schemeClr val="bg1"/>
                </a:solidFill>
                <a:highlight>
                  <a:srgbClr val="699CC6"/>
                </a:highlight>
                <a:latin typeface="Roboto Light" pitchFamily="2" charset="0"/>
                <a:ea typeface="Roboto Light" pitchFamily="2" charset="0"/>
              </a:rPr>
              <a:t>(UNICEF &amp; WaterAid)</a:t>
            </a:r>
            <a:endParaRPr lang="en-US" sz="2000" dirty="0">
              <a:solidFill>
                <a:schemeClr val="bg1"/>
              </a:solidFill>
              <a:highlight>
                <a:srgbClr val="699CC6"/>
              </a:highlight>
              <a:latin typeface="Roboto Light" pitchFamily="2" charset="0"/>
              <a:ea typeface="Roboto Light" pitchFamily="2" charset="0"/>
            </a:endParaRPr>
          </a:p>
        </p:txBody>
      </p:sp>
      <p:sp>
        <p:nvSpPr>
          <p:cNvPr id="11" name="TextBox 10">
            <a:extLst>
              <a:ext uri="{FF2B5EF4-FFF2-40B4-BE49-F238E27FC236}">
                <a16:creationId xmlns:a16="http://schemas.microsoft.com/office/drawing/2014/main" id="{0512337E-044E-9A04-50B8-AC9875BB72FE}"/>
              </a:ext>
            </a:extLst>
          </p:cNvPr>
          <p:cNvSpPr txBox="1"/>
          <p:nvPr/>
        </p:nvSpPr>
        <p:spPr>
          <a:xfrm>
            <a:off x="299154" y="3968708"/>
            <a:ext cx="6199182" cy="2554545"/>
          </a:xfrm>
          <a:prstGeom prst="rect">
            <a:avLst/>
          </a:prstGeom>
          <a:noFill/>
        </p:spPr>
        <p:txBody>
          <a:bodyPr wrap="square">
            <a:spAutoFit/>
          </a:bodyPr>
          <a:lstStyle/>
          <a:p>
            <a:pPr defTabSz="914354"/>
            <a:r>
              <a:rPr lang="en-US" sz="2800" dirty="0">
                <a:solidFill>
                  <a:schemeClr val="bg1"/>
                </a:solidFill>
                <a:highlight>
                  <a:srgbClr val="699CC6"/>
                </a:highlight>
                <a:latin typeface="Roboto Black" pitchFamily="2" charset="0"/>
                <a:ea typeface="Roboto Black" pitchFamily="2" charset="0"/>
              </a:rPr>
              <a:t>Financial ROI </a:t>
            </a:r>
            <a:r>
              <a:rPr lang="en-US" sz="2800" dirty="0">
                <a:solidFill>
                  <a:schemeClr val="bg1"/>
                </a:solidFill>
                <a:highlight>
                  <a:srgbClr val="699CC6"/>
                </a:highlight>
                <a:latin typeface="Roboto Light" pitchFamily="2" charset="0"/>
                <a:ea typeface="Roboto Light" pitchFamily="2" charset="0"/>
              </a:rPr>
              <a:t>of investing in WASH has been proven via productivity gains, avoided health costs, and contributions to shareholder value</a:t>
            </a:r>
          </a:p>
          <a:p>
            <a:pPr defTabSz="914354"/>
            <a:r>
              <a:rPr lang="en-US" sz="2000" i="1" dirty="0">
                <a:solidFill>
                  <a:schemeClr val="bg1"/>
                </a:solidFill>
                <a:highlight>
                  <a:srgbClr val="699CC6"/>
                </a:highlight>
                <a:latin typeface="Roboto" panose="02000000000000000000" pitchFamily="2" charset="0"/>
                <a:ea typeface="Roboto" panose="02000000000000000000" pitchFamily="2" charset="0"/>
              </a:rPr>
              <a:t>(WaterAid)</a:t>
            </a:r>
            <a:endParaRPr lang="en-US" sz="2000" dirty="0">
              <a:solidFill>
                <a:schemeClr val="bg1"/>
              </a:solidFill>
              <a:highlight>
                <a:srgbClr val="699CC6"/>
              </a:highlight>
              <a:latin typeface="Roboto Light" pitchFamily="2" charset="0"/>
              <a:ea typeface="Roboto Light" pitchFamily="2" charset="0"/>
            </a:endParaRPr>
          </a:p>
          <a:p>
            <a:pPr defTabSz="914354"/>
            <a:r>
              <a:rPr lang="en-US" sz="2800" dirty="0">
                <a:solidFill>
                  <a:schemeClr val="bg1"/>
                </a:solidFill>
                <a:highlight>
                  <a:srgbClr val="699CC6"/>
                </a:highlight>
                <a:latin typeface="Roboto Light" pitchFamily="2" charset="0"/>
                <a:ea typeface="Roboto Light" pitchFamily="2" charset="0"/>
              </a:rPr>
              <a:t> </a:t>
            </a:r>
          </a:p>
        </p:txBody>
      </p:sp>
      <p:sp>
        <p:nvSpPr>
          <p:cNvPr id="3" name="TextBox 2">
            <a:extLst>
              <a:ext uri="{FF2B5EF4-FFF2-40B4-BE49-F238E27FC236}">
                <a16:creationId xmlns:a16="http://schemas.microsoft.com/office/drawing/2014/main" id="{4D5D29A8-FD1F-4884-8F39-DCFF350C8D5A}"/>
              </a:ext>
            </a:extLst>
          </p:cNvPr>
          <p:cNvSpPr txBox="1"/>
          <p:nvPr/>
        </p:nvSpPr>
        <p:spPr>
          <a:xfrm>
            <a:off x="7288696" y="4652102"/>
            <a:ext cx="4287158" cy="1692771"/>
          </a:xfrm>
          <a:prstGeom prst="rect">
            <a:avLst/>
          </a:prstGeom>
          <a:noFill/>
        </p:spPr>
        <p:txBody>
          <a:bodyPr wrap="square">
            <a:spAutoFit/>
          </a:bodyPr>
          <a:lstStyle/>
          <a:p>
            <a:pPr algn="r" defTabSz="914354"/>
            <a:r>
              <a:rPr lang="en-US" sz="2800" b="1" dirty="0">
                <a:solidFill>
                  <a:schemeClr val="bg1"/>
                </a:solidFill>
                <a:highlight>
                  <a:srgbClr val="699CC6"/>
                </a:highlight>
                <a:latin typeface="Roboto" panose="02000000000000000000" pitchFamily="2" charset="0"/>
                <a:ea typeface="Roboto" panose="02000000000000000000" pitchFamily="2" charset="0"/>
              </a:rPr>
              <a:t>4x Acceleration</a:t>
            </a:r>
            <a:r>
              <a:rPr lang="en-US" sz="2800" dirty="0">
                <a:solidFill>
                  <a:schemeClr val="bg1"/>
                </a:solidFill>
                <a:highlight>
                  <a:srgbClr val="699CC6"/>
                </a:highlight>
                <a:latin typeface="Roboto Light" pitchFamily="2" charset="0"/>
                <a:ea typeface="Roboto Light" pitchFamily="2" charset="0"/>
              </a:rPr>
              <a:t> of WASH access services required </a:t>
            </a:r>
            <a:r>
              <a:rPr lang="en-US" sz="2800" b="1" dirty="0">
                <a:solidFill>
                  <a:schemeClr val="bg1"/>
                </a:solidFill>
                <a:highlight>
                  <a:srgbClr val="699CC6"/>
                </a:highlight>
                <a:latin typeface="Roboto" panose="02000000000000000000" pitchFamily="2" charset="0"/>
                <a:ea typeface="Roboto" panose="02000000000000000000" pitchFamily="2" charset="0"/>
              </a:rPr>
              <a:t>to meet 2030 goals</a:t>
            </a:r>
          </a:p>
          <a:p>
            <a:pPr algn="r" defTabSz="914354"/>
            <a:r>
              <a:rPr lang="en-US" sz="2000" i="1" dirty="0">
                <a:solidFill>
                  <a:schemeClr val="bg1"/>
                </a:solidFill>
                <a:highlight>
                  <a:srgbClr val="699CC6"/>
                </a:highlight>
                <a:latin typeface="Roboto" panose="02000000000000000000" pitchFamily="2" charset="0"/>
                <a:ea typeface="Roboto" panose="02000000000000000000" pitchFamily="2" charset="0"/>
              </a:rPr>
              <a:t>(WHO/UNICEF JMP)</a:t>
            </a:r>
          </a:p>
        </p:txBody>
      </p:sp>
    </p:spTree>
    <p:extLst>
      <p:ext uri="{BB962C8B-B14F-4D97-AF65-F5344CB8AC3E}">
        <p14:creationId xmlns:p14="http://schemas.microsoft.com/office/powerpoint/2010/main" val="54501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4279CC-1462-2800-2BD3-F9642CDA27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9331"/>
          <a:stretch/>
        </p:blipFill>
        <p:spPr>
          <a:xfrm>
            <a:off x="2679699" y="5168348"/>
            <a:ext cx="8331873" cy="1229139"/>
          </a:xfrm>
          <a:prstGeom prst="rect">
            <a:avLst/>
          </a:prstGeom>
        </p:spPr>
      </p:pic>
      <p:pic>
        <p:nvPicPr>
          <p:cNvPr id="6" name="Picture 5">
            <a:extLst>
              <a:ext uri="{FF2B5EF4-FFF2-40B4-BE49-F238E27FC236}">
                <a16:creationId xmlns:a16="http://schemas.microsoft.com/office/drawing/2014/main" id="{E1C72662-7CFC-1E3C-C19D-B021DFAEC4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3399"/>
          <a:stretch/>
        </p:blipFill>
        <p:spPr>
          <a:xfrm>
            <a:off x="2679699" y="1847382"/>
            <a:ext cx="8331873" cy="3366052"/>
          </a:xfrm>
          <a:prstGeom prst="rect">
            <a:avLst/>
          </a:prstGeom>
        </p:spPr>
      </p:pic>
      <p:sp>
        <p:nvSpPr>
          <p:cNvPr id="7" name="Title 1">
            <a:extLst>
              <a:ext uri="{FF2B5EF4-FFF2-40B4-BE49-F238E27FC236}">
                <a16:creationId xmlns:a16="http://schemas.microsoft.com/office/drawing/2014/main" id="{47EDBDEB-3E3F-D5FA-EB57-50E984F8E03A}"/>
              </a:ext>
            </a:extLst>
          </p:cNvPr>
          <p:cNvSpPr>
            <a:spLocks noGrp="1"/>
          </p:cNvSpPr>
          <p:nvPr>
            <p:ph type="title"/>
          </p:nvPr>
        </p:nvSpPr>
        <p:spPr>
          <a:xfrm>
            <a:off x="859535" y="396625"/>
            <a:ext cx="10472929" cy="1450757"/>
          </a:xfrm>
        </p:spPr>
        <p:txBody>
          <a:bodyPr>
            <a:normAutofit/>
          </a:bodyPr>
          <a:lstStyle/>
          <a:p>
            <a:r>
              <a:rPr lang="en-US" sz="3600" b="1" dirty="0"/>
              <a:t>Water, Sanitation &amp; Hygiene Access (WASH) </a:t>
            </a:r>
            <a:br>
              <a:rPr lang="en-US" sz="3600" b="1" dirty="0">
                <a:latin typeface="+mn-lt"/>
              </a:rPr>
            </a:br>
            <a:r>
              <a:rPr lang="en-US" sz="3600" b="1" dirty="0">
                <a:latin typeface="+mn-lt"/>
              </a:rPr>
              <a:t>Size of the Global Gap (2020)</a:t>
            </a:r>
            <a:endParaRPr lang="en-US" sz="4000" b="1" dirty="0">
              <a:latin typeface="+mn-lt"/>
            </a:endParaRPr>
          </a:p>
        </p:txBody>
      </p:sp>
      <p:sp>
        <p:nvSpPr>
          <p:cNvPr id="8" name="TextBox 7">
            <a:extLst>
              <a:ext uri="{FF2B5EF4-FFF2-40B4-BE49-F238E27FC236}">
                <a16:creationId xmlns:a16="http://schemas.microsoft.com/office/drawing/2014/main" id="{4058A0EC-F012-9336-6B8D-2E6CE224C444}"/>
              </a:ext>
            </a:extLst>
          </p:cNvPr>
          <p:cNvSpPr txBox="1"/>
          <p:nvPr/>
        </p:nvSpPr>
        <p:spPr>
          <a:xfrm>
            <a:off x="356762" y="2332657"/>
            <a:ext cx="2825710" cy="1384995"/>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4x </a:t>
            </a:r>
            <a:r>
              <a:rPr lang="en-US" sz="2800" dirty="0">
                <a:solidFill>
                  <a:schemeClr val="bg1"/>
                </a:solidFill>
                <a:highlight>
                  <a:srgbClr val="699CC6"/>
                </a:highlight>
                <a:latin typeface="Roboto Light" pitchFamily="2" charset="0"/>
                <a:ea typeface="Roboto Light" pitchFamily="2" charset="0"/>
              </a:rPr>
              <a:t>acceleration required to meet 2030 goals</a:t>
            </a:r>
          </a:p>
        </p:txBody>
      </p:sp>
      <p:sp>
        <p:nvSpPr>
          <p:cNvPr id="9" name="TextBox 8">
            <a:extLst>
              <a:ext uri="{FF2B5EF4-FFF2-40B4-BE49-F238E27FC236}">
                <a16:creationId xmlns:a16="http://schemas.microsoft.com/office/drawing/2014/main" id="{EA12B4C1-6415-B593-C64A-B834673AD4EB}"/>
              </a:ext>
            </a:extLst>
          </p:cNvPr>
          <p:cNvSpPr txBox="1"/>
          <p:nvPr/>
        </p:nvSpPr>
        <p:spPr>
          <a:xfrm>
            <a:off x="8855914" y="6028155"/>
            <a:ext cx="3234732" cy="369332"/>
          </a:xfrm>
          <a:prstGeom prst="rect">
            <a:avLst/>
          </a:prstGeom>
          <a:noFill/>
        </p:spPr>
        <p:txBody>
          <a:bodyPr wrap="none" rtlCol="0">
            <a:spAutoFit/>
          </a:bodyPr>
          <a:lstStyle/>
          <a:p>
            <a:r>
              <a:rPr lang="en-US" dirty="0"/>
              <a:t>Source:  WHO/UNICEF JMP</a:t>
            </a:r>
          </a:p>
        </p:txBody>
      </p:sp>
      <p:sp>
        <p:nvSpPr>
          <p:cNvPr id="10" name="TextBox 9">
            <a:extLst>
              <a:ext uri="{FF2B5EF4-FFF2-40B4-BE49-F238E27FC236}">
                <a16:creationId xmlns:a16="http://schemas.microsoft.com/office/drawing/2014/main" id="{8595113D-EF3F-3D75-61CC-58D7DF631D3D}"/>
              </a:ext>
            </a:extLst>
          </p:cNvPr>
          <p:cNvSpPr txBox="1"/>
          <p:nvPr/>
        </p:nvSpPr>
        <p:spPr>
          <a:xfrm>
            <a:off x="356762" y="3971988"/>
            <a:ext cx="2825710" cy="1815882"/>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WASH in the supply chain </a:t>
            </a:r>
            <a:r>
              <a:rPr lang="en-US" sz="2800" dirty="0">
                <a:solidFill>
                  <a:schemeClr val="bg1"/>
                </a:solidFill>
                <a:highlight>
                  <a:srgbClr val="699CC6"/>
                </a:highlight>
                <a:latin typeface="Roboto" panose="02000000000000000000" pitchFamily="2" charset="0"/>
                <a:ea typeface="Roboto" panose="02000000000000000000" pitchFamily="2" charset="0"/>
              </a:rPr>
              <a:t>can support acceleration </a:t>
            </a:r>
          </a:p>
        </p:txBody>
      </p:sp>
    </p:spTree>
    <p:extLst>
      <p:ext uri="{BB962C8B-B14F-4D97-AF65-F5344CB8AC3E}">
        <p14:creationId xmlns:p14="http://schemas.microsoft.com/office/powerpoint/2010/main" val="462209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30CD1-4D05-F093-9D25-BD148F20DB74}"/>
              </a:ext>
            </a:extLst>
          </p:cNvPr>
          <p:cNvPicPr>
            <a:picLocks noChangeAspect="1"/>
          </p:cNvPicPr>
          <p:nvPr/>
        </p:nvPicPr>
        <p:blipFill>
          <a:blip r:embed="rId2"/>
          <a:stretch>
            <a:fillRect/>
          </a:stretch>
        </p:blipFill>
        <p:spPr>
          <a:xfrm>
            <a:off x="1763988" y="2303165"/>
            <a:ext cx="10053467" cy="3724990"/>
          </a:xfrm>
          <a:prstGeom prst="rect">
            <a:avLst/>
          </a:prstGeom>
        </p:spPr>
      </p:pic>
      <p:sp>
        <p:nvSpPr>
          <p:cNvPr id="6" name="Title 1">
            <a:extLst>
              <a:ext uri="{FF2B5EF4-FFF2-40B4-BE49-F238E27FC236}">
                <a16:creationId xmlns:a16="http://schemas.microsoft.com/office/drawing/2014/main" id="{C1D5FFAE-D9C3-C6B0-BFB4-3AB0F5ABBF06}"/>
              </a:ext>
            </a:extLst>
          </p:cNvPr>
          <p:cNvSpPr txBox="1">
            <a:spLocks/>
          </p:cNvSpPr>
          <p:nvPr/>
        </p:nvSpPr>
        <p:spPr>
          <a:xfrm>
            <a:off x="859535" y="396625"/>
            <a:ext cx="10472929" cy="1450757"/>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400" i="0" kern="1200" spc="-50" baseline="0" dirty="0">
                <a:solidFill>
                  <a:schemeClr val="tx1">
                    <a:lumMod val="75000"/>
                    <a:lumOff val="25000"/>
                  </a:schemeClr>
                </a:solidFill>
                <a:latin typeface="+mj-lt"/>
                <a:ea typeface="+mj-ea"/>
                <a:cs typeface="+mj-cs"/>
              </a:defRPr>
            </a:lvl1pPr>
          </a:lstStyle>
          <a:p>
            <a:r>
              <a:rPr lang="en-GB" sz="3600" b="1" dirty="0">
                <a:latin typeface="+mn-lt"/>
              </a:rPr>
              <a:t>Water Access – Supply Chain Risk</a:t>
            </a:r>
            <a:br>
              <a:rPr lang="en-GB" sz="3600" b="1" dirty="0">
                <a:latin typeface="+mn-lt"/>
              </a:rPr>
            </a:br>
            <a:r>
              <a:rPr lang="en-GB" sz="3600" dirty="0">
                <a:latin typeface="+mn-lt"/>
              </a:rPr>
              <a:t>Size of the Global Gap (2020)</a:t>
            </a:r>
            <a:endParaRPr lang="en-GB" sz="4000" dirty="0">
              <a:latin typeface="+mn-lt"/>
            </a:endParaRPr>
          </a:p>
        </p:txBody>
      </p:sp>
      <p:sp>
        <p:nvSpPr>
          <p:cNvPr id="7" name="TextBox 6">
            <a:extLst>
              <a:ext uri="{FF2B5EF4-FFF2-40B4-BE49-F238E27FC236}">
                <a16:creationId xmlns:a16="http://schemas.microsoft.com/office/drawing/2014/main" id="{5AE2D873-3A79-640D-7E9B-AD4A77FB985F}"/>
              </a:ext>
            </a:extLst>
          </p:cNvPr>
          <p:cNvSpPr txBox="1"/>
          <p:nvPr/>
        </p:nvSpPr>
        <p:spPr>
          <a:xfrm>
            <a:off x="8855914" y="6028155"/>
            <a:ext cx="3234732" cy="369332"/>
          </a:xfrm>
          <a:prstGeom prst="rect">
            <a:avLst/>
          </a:prstGeom>
          <a:noFill/>
        </p:spPr>
        <p:txBody>
          <a:bodyPr wrap="none" rtlCol="0">
            <a:spAutoFit/>
          </a:bodyPr>
          <a:lstStyle/>
          <a:p>
            <a:r>
              <a:rPr lang="en-US" dirty="0"/>
              <a:t>Source:  WHO/UNICEF JMP</a:t>
            </a:r>
          </a:p>
        </p:txBody>
      </p:sp>
      <p:sp>
        <p:nvSpPr>
          <p:cNvPr id="8" name="TextBox 7">
            <a:extLst>
              <a:ext uri="{FF2B5EF4-FFF2-40B4-BE49-F238E27FC236}">
                <a16:creationId xmlns:a16="http://schemas.microsoft.com/office/drawing/2014/main" id="{0B47AAC5-6034-98F9-03FE-6C4A05A70F94}"/>
              </a:ext>
            </a:extLst>
          </p:cNvPr>
          <p:cNvSpPr txBox="1"/>
          <p:nvPr/>
        </p:nvSpPr>
        <p:spPr>
          <a:xfrm>
            <a:off x="374545" y="3350499"/>
            <a:ext cx="2961542" cy="2246769"/>
          </a:xfrm>
          <a:prstGeom prst="rect">
            <a:avLst/>
          </a:prstGeom>
          <a:noFill/>
        </p:spPr>
        <p:txBody>
          <a:bodyPr wrap="square">
            <a:spAutoFit/>
          </a:bodyPr>
          <a:lstStyle/>
          <a:p>
            <a:pPr defTabSz="914354"/>
            <a:r>
              <a:rPr lang="en-US" sz="2800" b="1" dirty="0">
                <a:solidFill>
                  <a:schemeClr val="bg1"/>
                </a:solidFill>
                <a:highlight>
                  <a:srgbClr val="699CC6"/>
                </a:highlight>
                <a:latin typeface="Roboto" panose="02000000000000000000" pitchFamily="2" charset="0"/>
                <a:ea typeface="Roboto" panose="02000000000000000000" pitchFamily="2" charset="0"/>
              </a:rPr>
              <a:t>Opportunity </a:t>
            </a:r>
            <a:r>
              <a:rPr lang="en-US" sz="2800" dirty="0">
                <a:solidFill>
                  <a:schemeClr val="bg1"/>
                </a:solidFill>
                <a:highlight>
                  <a:srgbClr val="699CC6"/>
                </a:highlight>
                <a:latin typeface="Roboto Light" pitchFamily="2" charset="0"/>
                <a:ea typeface="Roboto Light" pitchFamily="2" charset="0"/>
              </a:rPr>
              <a:t>to overlay supply chain priority geographies with greatest need</a:t>
            </a:r>
          </a:p>
        </p:txBody>
      </p:sp>
    </p:spTree>
    <p:extLst>
      <p:ext uri="{BB962C8B-B14F-4D97-AF65-F5344CB8AC3E}">
        <p14:creationId xmlns:p14="http://schemas.microsoft.com/office/powerpoint/2010/main" val="22900329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VsPRF2ghOVadv0gDEDGdg"/>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VsPRF2ghOVadv0gDEDGdg"/>
</p:tagLst>
</file>

<file path=ppt/tags/tag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xhIK8mwROyVa9issKUgRw"/>
</p:tagLst>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1_Xylem">
  <a:themeElements>
    <a:clrScheme name="Xylem 1">
      <a:dk1>
        <a:sysClr val="windowText" lastClr="000000"/>
      </a:dk1>
      <a:lt1>
        <a:sysClr val="window" lastClr="FFFFFF"/>
      </a:lt1>
      <a:dk2>
        <a:srgbClr val="008C95"/>
      </a:dk2>
      <a:lt2>
        <a:srgbClr val="0085AD"/>
      </a:lt2>
      <a:accent1>
        <a:srgbClr val="00966C"/>
      </a:accent1>
      <a:accent2>
        <a:srgbClr val="0072CE"/>
      </a:accent2>
      <a:accent3>
        <a:srgbClr val="615E9B"/>
      </a:accent3>
      <a:accent4>
        <a:srgbClr val="E57200"/>
      </a:accent4>
      <a:accent5>
        <a:srgbClr val="BF0D3E"/>
      </a:accent5>
      <a:accent6>
        <a:srgbClr val="001A70"/>
      </a:accent6>
      <a:hlink>
        <a:srgbClr val="7A6855"/>
      </a:hlink>
      <a:folHlink>
        <a:srgbClr val="0085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Xylem">
  <a:themeElements>
    <a:clrScheme name="Xylem 1">
      <a:dk1>
        <a:sysClr val="windowText" lastClr="000000"/>
      </a:dk1>
      <a:lt1>
        <a:sysClr val="window" lastClr="FFFFFF"/>
      </a:lt1>
      <a:dk2>
        <a:srgbClr val="008C95"/>
      </a:dk2>
      <a:lt2>
        <a:srgbClr val="0085AD"/>
      </a:lt2>
      <a:accent1>
        <a:srgbClr val="00966C"/>
      </a:accent1>
      <a:accent2>
        <a:srgbClr val="0072CE"/>
      </a:accent2>
      <a:accent3>
        <a:srgbClr val="615E9B"/>
      </a:accent3>
      <a:accent4>
        <a:srgbClr val="E57200"/>
      </a:accent4>
      <a:accent5>
        <a:srgbClr val="BF0D3E"/>
      </a:accent5>
      <a:accent6>
        <a:srgbClr val="001A70"/>
      </a:accent6>
      <a:hlink>
        <a:srgbClr val="7A6855"/>
      </a:hlink>
      <a:folHlink>
        <a:srgbClr val="0085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32579</TotalTime>
  <Words>2683</Words>
  <Application>Microsoft Office PowerPoint</Application>
  <PresentationFormat>Widescreen</PresentationFormat>
  <Paragraphs>281</Paragraphs>
  <Slides>27</Slides>
  <Notes>13</Notes>
  <HiddenSlides>0</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8" baseType="lpstr">
      <vt:lpstr>Avenir</vt:lpstr>
      <vt:lpstr>Avenir Black</vt:lpstr>
      <vt:lpstr>Avenir Book</vt:lpstr>
      <vt:lpstr>Avenir Medium</vt:lpstr>
      <vt:lpstr>AVENIR MEDIUM OBLIQUE</vt:lpstr>
      <vt:lpstr>Flama</vt:lpstr>
      <vt:lpstr>Flama Medium</vt:lpstr>
      <vt:lpstr>Helvetica Neue</vt:lpstr>
      <vt:lpstr>Lucida Grande</vt:lpstr>
      <vt:lpstr>Arial</vt:lpstr>
      <vt:lpstr>Calibri</vt:lpstr>
      <vt:lpstr>Roboto</vt:lpstr>
      <vt:lpstr>Roboto Black</vt:lpstr>
      <vt:lpstr>Roboto Light</vt:lpstr>
      <vt:lpstr>Sagona Book</vt:lpstr>
      <vt:lpstr>Sagona ExtraLight</vt:lpstr>
      <vt:lpstr>Segoe UI</vt:lpstr>
      <vt:lpstr>RetrospectVTI</vt:lpstr>
      <vt:lpstr>1_Xylem</vt:lpstr>
      <vt:lpstr>Xylem</vt:lpstr>
      <vt:lpstr>think-cell Slide</vt:lpstr>
      <vt:lpstr>PowerPoint Presentation</vt:lpstr>
      <vt:lpstr>Our Vision​  &amp; Mission</vt:lpstr>
      <vt:lpstr>WASH in the Supply Chain</vt:lpstr>
      <vt:lpstr>WASH in the Supply Chain   Working Group 2022</vt:lpstr>
      <vt:lpstr>Results of Member Consultation Approaches to WASH in the Supply Chain / Value Chain</vt:lpstr>
      <vt:lpstr>Water, Sanitation &amp; Hygiene Access (WASH)  Supply Chain Risks</vt:lpstr>
      <vt:lpstr>Water, Sanitation &amp; Hygiene Access (WASH) Supply Chain Impact Opportunities</vt:lpstr>
      <vt:lpstr>Water, Sanitation &amp; Hygiene Access (WASH)  Size of the Global Gap (2020)</vt:lpstr>
      <vt:lpstr>PowerPoint Presentation</vt:lpstr>
      <vt:lpstr>PowerPoint Presentation</vt:lpstr>
      <vt:lpstr>PowerPoint Presentation</vt:lpstr>
      <vt:lpstr>PowerPoint Presentation</vt:lpstr>
      <vt:lpstr>WASH in the Supply Chain</vt:lpstr>
      <vt:lpstr>PowerPoint Presentation</vt:lpstr>
      <vt:lpstr>WASH Implementation Support Tools for Suppliers WASH Pledge Guidance &amp; WaterAid Capacity Training</vt:lpstr>
      <vt:lpstr>Standardized Accounting &amp; Reporting Method  for the Co-Benefits of WASH</vt:lpstr>
      <vt:lpstr>Climate-Resilient Water, Sanitation &amp; Hygiene (WASH) Business Framework</vt:lpstr>
      <vt:lpstr>WASH Pledge in the Supply Chain</vt:lpstr>
      <vt:lpstr>Xylem committed to champion Water Stewardship and WASH</vt:lpstr>
      <vt:lpstr>WASH Pledge in Xylem 2025 Sustainability Framework </vt:lpstr>
      <vt:lpstr>WASH as part of Building a Sustainable Supply Chain</vt:lpstr>
      <vt:lpstr>WASH Pledge Across Xylem’s Supply Chain</vt:lpstr>
      <vt:lpstr>We can partner with you to Take Action in Your Community</vt:lpstr>
      <vt:lpstr>Thank You</vt:lpstr>
      <vt:lpstr>WASH in the Supply Chain</vt:lpstr>
      <vt:lpstr>WASH in the Supply Chain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Hicks</dc:creator>
  <cp:lastModifiedBy>Giuliana Chaves Moreira</cp:lastModifiedBy>
  <cp:revision>95</cp:revision>
  <dcterms:created xsi:type="dcterms:W3CDTF">2021-11-23T15:17:40Z</dcterms:created>
  <dcterms:modified xsi:type="dcterms:W3CDTF">2022-11-28T22:09:10Z</dcterms:modified>
</cp:coreProperties>
</file>