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9" r:id="rId3"/>
    <p:sldId id="260" r:id="rId4"/>
    <p:sldId id="261" r:id="rId5"/>
    <p:sldId id="262" r:id="rId6"/>
    <p:sldId id="265" r:id="rId7"/>
    <p:sldId id="266" r:id="rId8"/>
    <p:sldId id="267" r:id="rId9"/>
    <p:sldId id="268" r:id="rId10"/>
    <p:sldId id="264" r:id="rId11"/>
    <p:sldId id="273"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ie Woodward" initials="SW" lastIdx="5" clrIdx="0"/>
  <p:cmAuthor id="1" name="Stefanie Woodwar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75" autoAdjust="0"/>
  </p:normalViewPr>
  <p:slideViewPr>
    <p:cSldViewPr snapToGrid="0" snapToObjects="1">
      <p:cViewPr>
        <p:scale>
          <a:sx n="80" d="100"/>
          <a:sy n="80" d="100"/>
        </p:scale>
        <p:origin x="-125"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8-28T16:12:20.982" idx="1">
    <p:pos x="5396" y="3433"/>
    <p:text>Need to be updated?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8-29T12:52:28.788" idx="5">
    <p:pos x="5472" y="893"/>
    <p:text>I'll be editing this graphic to include other sections of the page (map, etc)</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3-28T14:15:58.975" idx="4">
    <p:pos x="10" y="10"/>
    <p:text>Separate into two columns, sustainable ag and apparel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CAA98-FA6D-468C-873E-65D9C307BA2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19F252D-4BBC-4B44-A6D0-867FE56745D9}">
      <dgm:prSet phldrT="[Text]" custT="1"/>
      <dgm:spPr/>
      <dgm:t>
        <a:bodyPr/>
        <a:lstStyle/>
        <a:p>
          <a:r>
            <a:rPr lang="en-US" sz="4800" dirty="0" smtClean="0"/>
            <a:t>Tier 1</a:t>
          </a:r>
          <a:endParaRPr lang="en-US" sz="4800" dirty="0"/>
        </a:p>
      </dgm:t>
    </dgm:pt>
    <dgm:pt modelId="{AD9B3416-1F9C-4943-B632-FDF0EC023543}" type="parTrans" cxnId="{FFAE0D41-F43B-4E3C-B39C-2C6DFF1B5D72}">
      <dgm:prSet/>
      <dgm:spPr/>
      <dgm:t>
        <a:bodyPr/>
        <a:lstStyle/>
        <a:p>
          <a:endParaRPr lang="en-US"/>
        </a:p>
      </dgm:t>
    </dgm:pt>
    <dgm:pt modelId="{A319DB60-F070-4F36-A509-A828FA47983D}" type="sibTrans" cxnId="{FFAE0D41-F43B-4E3C-B39C-2C6DFF1B5D72}">
      <dgm:prSet/>
      <dgm:spPr/>
      <dgm:t>
        <a:bodyPr/>
        <a:lstStyle/>
        <a:p>
          <a:endParaRPr lang="en-US"/>
        </a:p>
      </dgm:t>
    </dgm:pt>
    <dgm:pt modelId="{25B11922-E47F-4863-AFD7-2F3C81E00B59}">
      <dgm:prSet phldrT="[Text]" custT="1"/>
      <dgm:spPr/>
      <dgm:t>
        <a:bodyPr/>
        <a:lstStyle/>
        <a:p>
          <a:r>
            <a:rPr lang="en-US" sz="2200" dirty="0" smtClean="0"/>
            <a:t>Sustainable Agriculture Initiative / Sustainable Food Lab</a:t>
          </a:r>
          <a:endParaRPr lang="en-US" sz="2200" dirty="0"/>
        </a:p>
      </dgm:t>
    </dgm:pt>
    <dgm:pt modelId="{E404E3D9-F3FB-47D8-AD2D-D374EAE51EB4}" type="parTrans" cxnId="{9315D374-49AF-4F14-98A9-46EA7B603538}">
      <dgm:prSet/>
      <dgm:spPr/>
      <dgm:t>
        <a:bodyPr/>
        <a:lstStyle/>
        <a:p>
          <a:endParaRPr lang="en-US"/>
        </a:p>
      </dgm:t>
    </dgm:pt>
    <dgm:pt modelId="{5750BBDB-A977-4A3B-A370-E8C169D25940}" type="sibTrans" cxnId="{9315D374-49AF-4F14-98A9-46EA7B603538}">
      <dgm:prSet/>
      <dgm:spPr/>
      <dgm:t>
        <a:bodyPr/>
        <a:lstStyle/>
        <a:p>
          <a:endParaRPr lang="en-US"/>
        </a:p>
      </dgm:t>
    </dgm:pt>
    <dgm:pt modelId="{D34432C0-30F9-4A32-87BA-C4993F497CDD}">
      <dgm:prSet phldrT="[Text]" custT="1"/>
      <dgm:spPr/>
      <dgm:t>
        <a:bodyPr/>
        <a:lstStyle/>
        <a:p>
          <a:r>
            <a:rPr lang="en-US" sz="4800" dirty="0" smtClean="0"/>
            <a:t>Tier 2</a:t>
          </a:r>
          <a:endParaRPr lang="en-US" sz="4800" dirty="0"/>
        </a:p>
      </dgm:t>
    </dgm:pt>
    <dgm:pt modelId="{482AAC68-8342-41DB-B5C4-2C164124C91F}" type="parTrans" cxnId="{4748E99D-341B-43AF-963D-4CBE82618361}">
      <dgm:prSet/>
      <dgm:spPr/>
      <dgm:t>
        <a:bodyPr/>
        <a:lstStyle/>
        <a:p>
          <a:endParaRPr lang="en-US"/>
        </a:p>
      </dgm:t>
    </dgm:pt>
    <dgm:pt modelId="{FE41D4B9-92F6-4EDE-A6A6-C51D341F0EA9}" type="sibTrans" cxnId="{4748E99D-341B-43AF-963D-4CBE82618361}">
      <dgm:prSet/>
      <dgm:spPr/>
      <dgm:t>
        <a:bodyPr/>
        <a:lstStyle/>
        <a:p>
          <a:endParaRPr lang="en-US"/>
        </a:p>
      </dgm:t>
    </dgm:pt>
    <dgm:pt modelId="{147EB89A-A273-480E-93BE-B7C19319F491}">
      <dgm:prSet phldrT="[Text]"/>
      <dgm:spPr/>
      <dgm:t>
        <a:bodyPr/>
        <a:lstStyle/>
        <a:p>
          <a:r>
            <a:rPr lang="en-US" dirty="0" smtClean="0"/>
            <a:t>NGO partners: </a:t>
          </a:r>
          <a:r>
            <a:rPr lang="en-US" dirty="0" err="1" smtClean="0"/>
            <a:t>Solidaridad</a:t>
          </a:r>
          <a:r>
            <a:rPr lang="en-US" dirty="0" smtClean="0"/>
            <a:t>, WWF, others</a:t>
          </a:r>
          <a:endParaRPr lang="en-US" dirty="0"/>
        </a:p>
      </dgm:t>
    </dgm:pt>
    <dgm:pt modelId="{19926E39-4DFE-4DD5-9824-FE4A46AE857C}" type="parTrans" cxnId="{3F3CA5E1-D274-4D5F-8868-9DF3524B92ED}">
      <dgm:prSet/>
      <dgm:spPr/>
      <dgm:t>
        <a:bodyPr/>
        <a:lstStyle/>
        <a:p>
          <a:endParaRPr lang="en-US"/>
        </a:p>
      </dgm:t>
    </dgm:pt>
    <dgm:pt modelId="{B3629672-902A-4646-819A-201729A767C5}" type="sibTrans" cxnId="{3F3CA5E1-D274-4D5F-8868-9DF3524B92ED}">
      <dgm:prSet/>
      <dgm:spPr/>
      <dgm:t>
        <a:bodyPr/>
        <a:lstStyle/>
        <a:p>
          <a:endParaRPr lang="en-US"/>
        </a:p>
      </dgm:t>
    </dgm:pt>
    <dgm:pt modelId="{863BA27C-4C75-4050-A160-A911B19E7834}">
      <dgm:prSet phldrT="[Text]"/>
      <dgm:spPr/>
      <dgm:t>
        <a:bodyPr/>
        <a:lstStyle/>
        <a:p>
          <a:r>
            <a:rPr lang="en-US" dirty="0" smtClean="0"/>
            <a:t>Standards systems: </a:t>
          </a:r>
          <a:r>
            <a:rPr lang="en-US" dirty="0" err="1" smtClean="0"/>
            <a:t>Bonsucro</a:t>
          </a:r>
          <a:r>
            <a:rPr lang="en-US" dirty="0" smtClean="0"/>
            <a:t>, AWS, Fair Trade</a:t>
          </a:r>
          <a:endParaRPr lang="en-US" dirty="0"/>
        </a:p>
      </dgm:t>
    </dgm:pt>
    <dgm:pt modelId="{7FA6B1CF-DA69-4225-BACF-B72ECB028521}" type="parTrans" cxnId="{204A047A-4401-4911-9EA1-7A79EA434F25}">
      <dgm:prSet/>
      <dgm:spPr/>
      <dgm:t>
        <a:bodyPr/>
        <a:lstStyle/>
        <a:p>
          <a:endParaRPr lang="en-US"/>
        </a:p>
      </dgm:t>
    </dgm:pt>
    <dgm:pt modelId="{F2457D21-9A75-4BC4-96BF-7BBC027B01A2}" type="sibTrans" cxnId="{204A047A-4401-4911-9EA1-7A79EA434F25}">
      <dgm:prSet/>
      <dgm:spPr/>
      <dgm:t>
        <a:bodyPr/>
        <a:lstStyle/>
        <a:p>
          <a:endParaRPr lang="en-US"/>
        </a:p>
      </dgm:t>
    </dgm:pt>
    <dgm:pt modelId="{8FF787A3-440F-4880-BE54-92C72D5EF2CF}">
      <dgm:prSet phldrT="[Text]" custT="1"/>
      <dgm:spPr/>
      <dgm:t>
        <a:bodyPr/>
        <a:lstStyle/>
        <a:p>
          <a:r>
            <a:rPr lang="en-US" sz="2200" dirty="0" smtClean="0"/>
            <a:t> Better Cotton Initiative</a:t>
          </a:r>
          <a:endParaRPr lang="en-US" sz="2200" dirty="0"/>
        </a:p>
      </dgm:t>
    </dgm:pt>
    <dgm:pt modelId="{C568DFF8-699E-41F2-B7D5-972EA23CC195}" type="parTrans" cxnId="{942B2301-8B82-42EA-A814-B3692AF9AA40}">
      <dgm:prSet/>
      <dgm:spPr/>
      <dgm:t>
        <a:bodyPr/>
        <a:lstStyle/>
        <a:p>
          <a:endParaRPr lang="en-US"/>
        </a:p>
      </dgm:t>
    </dgm:pt>
    <dgm:pt modelId="{B5BB9872-42C4-4ECC-8B13-5B399356D56A}" type="sibTrans" cxnId="{942B2301-8B82-42EA-A814-B3692AF9AA40}">
      <dgm:prSet/>
      <dgm:spPr/>
      <dgm:t>
        <a:bodyPr/>
        <a:lstStyle/>
        <a:p>
          <a:endParaRPr lang="en-US"/>
        </a:p>
      </dgm:t>
    </dgm:pt>
    <dgm:pt modelId="{149E134A-C97D-438A-BC9A-D667408154B5}">
      <dgm:prSet phldrT="[Text]" custT="1"/>
      <dgm:spPr/>
      <dgm:t>
        <a:bodyPr/>
        <a:lstStyle/>
        <a:p>
          <a:r>
            <a:rPr lang="en-US" sz="2200" dirty="0" smtClean="0"/>
            <a:t>US Environmental Protection Agency</a:t>
          </a:r>
          <a:endParaRPr lang="en-US" sz="2200" dirty="0"/>
        </a:p>
      </dgm:t>
    </dgm:pt>
    <dgm:pt modelId="{5F1C472D-C70A-4503-B0D4-564AC6BC7A57}" type="parTrans" cxnId="{30A28BDE-3A0F-4D73-9A90-77E23BAA087B}">
      <dgm:prSet/>
      <dgm:spPr/>
      <dgm:t>
        <a:bodyPr/>
        <a:lstStyle/>
        <a:p>
          <a:endParaRPr lang="en-US"/>
        </a:p>
      </dgm:t>
    </dgm:pt>
    <dgm:pt modelId="{A02DCF60-65B5-467B-8567-5F7AC4C0C13C}" type="sibTrans" cxnId="{30A28BDE-3A0F-4D73-9A90-77E23BAA087B}">
      <dgm:prSet/>
      <dgm:spPr/>
      <dgm:t>
        <a:bodyPr/>
        <a:lstStyle/>
        <a:p>
          <a:endParaRPr lang="en-US"/>
        </a:p>
      </dgm:t>
    </dgm:pt>
    <dgm:pt modelId="{90A1DA23-5859-BC42-8773-2CDF86FA101D}">
      <dgm:prSet phldrT="[Text]"/>
      <dgm:spPr/>
      <dgm:t>
        <a:bodyPr/>
        <a:lstStyle/>
        <a:p>
          <a:r>
            <a:rPr lang="en-US" dirty="0" smtClean="0"/>
            <a:t>Sustainability Consortium </a:t>
          </a:r>
          <a:endParaRPr lang="en-US" dirty="0"/>
        </a:p>
      </dgm:t>
    </dgm:pt>
    <dgm:pt modelId="{B5232448-136F-3340-A234-BADE423ABFC0}" type="parTrans" cxnId="{B7F4CF41-10D7-AE44-9912-EF4EB5DA67CA}">
      <dgm:prSet/>
      <dgm:spPr/>
    </dgm:pt>
    <dgm:pt modelId="{77DE2442-010A-364C-9E3F-80162745A9E2}" type="sibTrans" cxnId="{B7F4CF41-10D7-AE44-9912-EF4EB5DA67CA}">
      <dgm:prSet/>
      <dgm:spPr/>
    </dgm:pt>
    <dgm:pt modelId="{74CACF64-8F79-8D40-9FD3-FF7EBC5BE0E1}">
      <dgm:prSet phldrT="[Text]" custT="1"/>
      <dgm:spPr/>
      <dgm:t>
        <a:bodyPr/>
        <a:lstStyle/>
        <a:p>
          <a:r>
            <a:rPr lang="en-US" sz="2200" dirty="0" smtClean="0"/>
            <a:t>European Water Partnership</a:t>
          </a:r>
          <a:endParaRPr lang="en-US" sz="2200" dirty="0"/>
        </a:p>
      </dgm:t>
    </dgm:pt>
    <dgm:pt modelId="{DD7B18A4-99F2-7844-89BD-CE5C21ECE577}" type="parTrans" cxnId="{A97E0BF9-3CFE-4648-A337-D6C9810EFC1D}">
      <dgm:prSet/>
      <dgm:spPr/>
    </dgm:pt>
    <dgm:pt modelId="{EAE285A6-138E-124A-A0CA-803D66961293}" type="sibTrans" cxnId="{A97E0BF9-3CFE-4648-A337-D6C9810EFC1D}">
      <dgm:prSet/>
      <dgm:spPr/>
    </dgm:pt>
    <dgm:pt modelId="{96BFCEFD-C395-FD4F-8021-5FCF0520F04F}">
      <dgm:prSet phldrT="[Text]" custT="1"/>
      <dgm:spPr/>
      <dgm:t>
        <a:bodyPr/>
        <a:lstStyle/>
        <a:p>
          <a:r>
            <a:rPr lang="en-US" sz="2200" dirty="0" smtClean="0"/>
            <a:t>UN PRI</a:t>
          </a:r>
          <a:endParaRPr lang="en-US" sz="2200" dirty="0"/>
        </a:p>
      </dgm:t>
    </dgm:pt>
    <dgm:pt modelId="{596C7884-8D31-EC46-A230-19506C3C8F30}" type="parTrans" cxnId="{204E6716-DE65-914A-8565-C00E4EF136F9}">
      <dgm:prSet/>
      <dgm:spPr/>
    </dgm:pt>
    <dgm:pt modelId="{15EA1673-5E10-F74D-AA88-9C1E605403B3}" type="sibTrans" cxnId="{204E6716-DE65-914A-8565-C00E4EF136F9}">
      <dgm:prSet/>
      <dgm:spPr/>
    </dgm:pt>
    <dgm:pt modelId="{00CD0498-4CCF-4A09-A913-6BF81CCF86ED}" type="pres">
      <dgm:prSet presAssocID="{BEBCAA98-FA6D-468C-873E-65D9C307BA2B}" presName="theList" presStyleCnt="0">
        <dgm:presLayoutVars>
          <dgm:dir/>
          <dgm:animLvl val="lvl"/>
          <dgm:resizeHandles val="exact"/>
        </dgm:presLayoutVars>
      </dgm:prSet>
      <dgm:spPr/>
      <dgm:t>
        <a:bodyPr/>
        <a:lstStyle/>
        <a:p>
          <a:endParaRPr lang="en-US"/>
        </a:p>
      </dgm:t>
    </dgm:pt>
    <dgm:pt modelId="{5A7B8B5A-2AD2-457A-85E8-B54077BF5941}" type="pres">
      <dgm:prSet presAssocID="{B19F252D-4BBC-4B44-A6D0-867FE56745D9}" presName="compNode" presStyleCnt="0"/>
      <dgm:spPr/>
    </dgm:pt>
    <dgm:pt modelId="{AFB3CBA6-B5D7-4355-B28B-FC32EB731ACE}" type="pres">
      <dgm:prSet presAssocID="{B19F252D-4BBC-4B44-A6D0-867FE56745D9}" presName="aNode" presStyleLbl="bgShp" presStyleIdx="0" presStyleCnt="2"/>
      <dgm:spPr/>
      <dgm:t>
        <a:bodyPr/>
        <a:lstStyle/>
        <a:p>
          <a:endParaRPr lang="en-US"/>
        </a:p>
      </dgm:t>
    </dgm:pt>
    <dgm:pt modelId="{911251D7-0FDF-4EBD-9373-4DCDF8793C47}" type="pres">
      <dgm:prSet presAssocID="{B19F252D-4BBC-4B44-A6D0-867FE56745D9}" presName="textNode" presStyleLbl="bgShp" presStyleIdx="0" presStyleCnt="2"/>
      <dgm:spPr/>
      <dgm:t>
        <a:bodyPr/>
        <a:lstStyle/>
        <a:p>
          <a:endParaRPr lang="en-US"/>
        </a:p>
      </dgm:t>
    </dgm:pt>
    <dgm:pt modelId="{569E2EB5-7B40-4809-A6AA-2263BAC47441}" type="pres">
      <dgm:prSet presAssocID="{B19F252D-4BBC-4B44-A6D0-867FE56745D9}" presName="compChildNode" presStyleCnt="0"/>
      <dgm:spPr/>
    </dgm:pt>
    <dgm:pt modelId="{9FC045E9-3DB8-4AF1-B268-9FB2D1DD41C2}" type="pres">
      <dgm:prSet presAssocID="{B19F252D-4BBC-4B44-A6D0-867FE56745D9}" presName="theInnerList" presStyleCnt="0"/>
      <dgm:spPr/>
    </dgm:pt>
    <dgm:pt modelId="{D611F1C7-6350-44FC-B14E-35EECC1FB0BE}" type="pres">
      <dgm:prSet presAssocID="{25B11922-E47F-4863-AFD7-2F3C81E00B59}" presName="childNode" presStyleLbl="node1" presStyleIdx="0" presStyleCnt="8" custScaleY="261397" custLinFactY="-33147" custLinFactNeighborX="298" custLinFactNeighborY="-100000">
        <dgm:presLayoutVars>
          <dgm:bulletEnabled val="1"/>
        </dgm:presLayoutVars>
      </dgm:prSet>
      <dgm:spPr/>
      <dgm:t>
        <a:bodyPr/>
        <a:lstStyle/>
        <a:p>
          <a:endParaRPr lang="en-US"/>
        </a:p>
      </dgm:t>
    </dgm:pt>
    <dgm:pt modelId="{0A5F4112-B0D3-46AB-86FE-4123A802F517}" type="pres">
      <dgm:prSet presAssocID="{25B11922-E47F-4863-AFD7-2F3C81E00B59}" presName="aSpace2" presStyleCnt="0"/>
      <dgm:spPr/>
    </dgm:pt>
    <dgm:pt modelId="{9FE631EF-9988-489D-8848-5D330F058770}" type="pres">
      <dgm:prSet presAssocID="{149E134A-C97D-438A-BC9A-D667408154B5}" presName="childNode" presStyleLbl="node1" presStyleIdx="1" presStyleCnt="8" custScaleY="168028" custLinFactY="-11052" custLinFactNeighborY="-100000">
        <dgm:presLayoutVars>
          <dgm:bulletEnabled val="1"/>
        </dgm:presLayoutVars>
      </dgm:prSet>
      <dgm:spPr/>
      <dgm:t>
        <a:bodyPr/>
        <a:lstStyle/>
        <a:p>
          <a:endParaRPr lang="en-US"/>
        </a:p>
      </dgm:t>
    </dgm:pt>
    <dgm:pt modelId="{691D20E7-830A-4050-9B50-10C86738F6CC}" type="pres">
      <dgm:prSet presAssocID="{149E134A-C97D-438A-BC9A-D667408154B5}" presName="aSpace2" presStyleCnt="0"/>
      <dgm:spPr/>
    </dgm:pt>
    <dgm:pt modelId="{0486513E-6ED7-4B20-A8D3-956192A35FF8}" type="pres">
      <dgm:prSet presAssocID="{8FF787A3-440F-4880-BE54-92C72D5EF2CF}" presName="childNode" presStyleLbl="node1" presStyleIdx="2" presStyleCnt="8" custLinFactY="-4442" custLinFactNeighborX="-298" custLinFactNeighborY="-100000">
        <dgm:presLayoutVars>
          <dgm:bulletEnabled val="1"/>
        </dgm:presLayoutVars>
      </dgm:prSet>
      <dgm:spPr/>
      <dgm:t>
        <a:bodyPr/>
        <a:lstStyle/>
        <a:p>
          <a:endParaRPr lang="en-US"/>
        </a:p>
      </dgm:t>
    </dgm:pt>
    <dgm:pt modelId="{879C17A8-5996-49D8-8776-10F67616ACAE}" type="pres">
      <dgm:prSet presAssocID="{8FF787A3-440F-4880-BE54-92C72D5EF2CF}" presName="aSpace2" presStyleCnt="0"/>
      <dgm:spPr/>
    </dgm:pt>
    <dgm:pt modelId="{24D5862C-1AFF-F949-99A1-291477EF811B}" type="pres">
      <dgm:prSet presAssocID="{74CACF64-8F79-8D40-9FD3-FF7EBC5BE0E1}" presName="childNode" presStyleLbl="node1" presStyleIdx="3" presStyleCnt="8" custScaleY="199941">
        <dgm:presLayoutVars>
          <dgm:bulletEnabled val="1"/>
        </dgm:presLayoutVars>
      </dgm:prSet>
      <dgm:spPr/>
      <dgm:t>
        <a:bodyPr/>
        <a:lstStyle/>
        <a:p>
          <a:endParaRPr lang="en-US"/>
        </a:p>
      </dgm:t>
    </dgm:pt>
    <dgm:pt modelId="{CC7B714A-0A2C-DE46-A523-21DB507EECF3}" type="pres">
      <dgm:prSet presAssocID="{74CACF64-8F79-8D40-9FD3-FF7EBC5BE0E1}" presName="aSpace2" presStyleCnt="0"/>
      <dgm:spPr/>
    </dgm:pt>
    <dgm:pt modelId="{1DFE98BF-AB74-3542-9EAF-5D66E08D9237}" type="pres">
      <dgm:prSet presAssocID="{96BFCEFD-C395-FD4F-8021-5FCF0520F04F}" presName="childNode" presStyleLbl="node1" presStyleIdx="4" presStyleCnt="8" custScaleY="133249">
        <dgm:presLayoutVars>
          <dgm:bulletEnabled val="1"/>
        </dgm:presLayoutVars>
      </dgm:prSet>
      <dgm:spPr/>
      <dgm:t>
        <a:bodyPr/>
        <a:lstStyle/>
        <a:p>
          <a:endParaRPr lang="en-US"/>
        </a:p>
      </dgm:t>
    </dgm:pt>
    <dgm:pt modelId="{ED4A0E19-3EFE-4A53-92B2-935E76666864}" type="pres">
      <dgm:prSet presAssocID="{B19F252D-4BBC-4B44-A6D0-867FE56745D9}" presName="aSpace" presStyleCnt="0"/>
      <dgm:spPr/>
    </dgm:pt>
    <dgm:pt modelId="{6552D024-29C1-4D7B-91D9-2D0CC67098A9}" type="pres">
      <dgm:prSet presAssocID="{D34432C0-30F9-4A32-87BA-C4993F497CDD}" presName="compNode" presStyleCnt="0"/>
      <dgm:spPr/>
    </dgm:pt>
    <dgm:pt modelId="{2E7FB444-7484-45B7-A8F4-27FF687E00A0}" type="pres">
      <dgm:prSet presAssocID="{D34432C0-30F9-4A32-87BA-C4993F497CDD}" presName="aNode" presStyleLbl="bgShp" presStyleIdx="1" presStyleCnt="2"/>
      <dgm:spPr/>
      <dgm:t>
        <a:bodyPr/>
        <a:lstStyle/>
        <a:p>
          <a:endParaRPr lang="en-US"/>
        </a:p>
      </dgm:t>
    </dgm:pt>
    <dgm:pt modelId="{B00CF1B9-5F1B-4017-9710-98C380C3A96E}" type="pres">
      <dgm:prSet presAssocID="{D34432C0-30F9-4A32-87BA-C4993F497CDD}" presName="textNode" presStyleLbl="bgShp" presStyleIdx="1" presStyleCnt="2"/>
      <dgm:spPr/>
      <dgm:t>
        <a:bodyPr/>
        <a:lstStyle/>
        <a:p>
          <a:endParaRPr lang="en-US"/>
        </a:p>
      </dgm:t>
    </dgm:pt>
    <dgm:pt modelId="{831FF2AA-A722-4865-993C-658AFE161260}" type="pres">
      <dgm:prSet presAssocID="{D34432C0-30F9-4A32-87BA-C4993F497CDD}" presName="compChildNode" presStyleCnt="0"/>
      <dgm:spPr/>
    </dgm:pt>
    <dgm:pt modelId="{0076BA3F-7198-4F39-91D3-8CA4F3AFD488}" type="pres">
      <dgm:prSet presAssocID="{D34432C0-30F9-4A32-87BA-C4993F497CDD}" presName="theInnerList" presStyleCnt="0"/>
      <dgm:spPr/>
    </dgm:pt>
    <dgm:pt modelId="{35AAD6F2-8B3F-4E7C-A4E0-7BAE22D85051}" type="pres">
      <dgm:prSet presAssocID="{147EB89A-A273-480E-93BE-B7C19319F491}" presName="childNode" presStyleLbl="node1" presStyleIdx="5" presStyleCnt="8">
        <dgm:presLayoutVars>
          <dgm:bulletEnabled val="1"/>
        </dgm:presLayoutVars>
      </dgm:prSet>
      <dgm:spPr/>
      <dgm:t>
        <a:bodyPr/>
        <a:lstStyle/>
        <a:p>
          <a:endParaRPr lang="en-US"/>
        </a:p>
      </dgm:t>
    </dgm:pt>
    <dgm:pt modelId="{78D572A8-40AC-4987-9DEA-57A27BD9ED83}" type="pres">
      <dgm:prSet presAssocID="{147EB89A-A273-480E-93BE-B7C19319F491}" presName="aSpace2" presStyleCnt="0"/>
      <dgm:spPr/>
    </dgm:pt>
    <dgm:pt modelId="{95D0C691-D351-864E-A834-BA60B9641EA8}" type="pres">
      <dgm:prSet presAssocID="{90A1DA23-5859-BC42-8773-2CDF86FA101D}" presName="childNode" presStyleLbl="node1" presStyleIdx="6" presStyleCnt="8">
        <dgm:presLayoutVars>
          <dgm:bulletEnabled val="1"/>
        </dgm:presLayoutVars>
      </dgm:prSet>
      <dgm:spPr/>
      <dgm:t>
        <a:bodyPr/>
        <a:lstStyle/>
        <a:p>
          <a:endParaRPr lang="en-US"/>
        </a:p>
      </dgm:t>
    </dgm:pt>
    <dgm:pt modelId="{6B18D6D2-3ED9-2244-AD65-348B63938A28}" type="pres">
      <dgm:prSet presAssocID="{90A1DA23-5859-BC42-8773-2CDF86FA101D}" presName="aSpace2" presStyleCnt="0"/>
      <dgm:spPr/>
    </dgm:pt>
    <dgm:pt modelId="{8166A686-750B-48CB-8BE5-E0A4D1BFC3AE}" type="pres">
      <dgm:prSet presAssocID="{863BA27C-4C75-4050-A160-A911B19E7834}" presName="childNode" presStyleLbl="node1" presStyleIdx="7" presStyleCnt="8">
        <dgm:presLayoutVars>
          <dgm:bulletEnabled val="1"/>
        </dgm:presLayoutVars>
      </dgm:prSet>
      <dgm:spPr/>
      <dgm:t>
        <a:bodyPr/>
        <a:lstStyle/>
        <a:p>
          <a:endParaRPr lang="en-US"/>
        </a:p>
      </dgm:t>
    </dgm:pt>
  </dgm:ptLst>
  <dgm:cxnLst>
    <dgm:cxn modelId="{8EF0C8BA-C38F-E84B-8BCF-1C427DAE9D15}" type="presOf" srcId="{D34432C0-30F9-4A32-87BA-C4993F497CDD}" destId="{B00CF1B9-5F1B-4017-9710-98C380C3A96E}" srcOrd="1" destOrd="0" presId="urn:microsoft.com/office/officeart/2005/8/layout/lProcess2"/>
    <dgm:cxn modelId="{FB1792B3-65B1-5C48-B912-BB21910D7D64}" type="presOf" srcId="{BEBCAA98-FA6D-468C-873E-65D9C307BA2B}" destId="{00CD0498-4CCF-4A09-A913-6BF81CCF86ED}" srcOrd="0" destOrd="0" presId="urn:microsoft.com/office/officeart/2005/8/layout/lProcess2"/>
    <dgm:cxn modelId="{30A28BDE-3A0F-4D73-9A90-77E23BAA087B}" srcId="{B19F252D-4BBC-4B44-A6D0-867FE56745D9}" destId="{149E134A-C97D-438A-BC9A-D667408154B5}" srcOrd="1" destOrd="0" parTransId="{5F1C472D-C70A-4503-B0D4-564AC6BC7A57}" sibTransId="{A02DCF60-65B5-467B-8567-5F7AC4C0C13C}"/>
    <dgm:cxn modelId="{B30E410E-9F9A-B646-82F1-05D7C1A45C3D}" type="presOf" srcId="{B19F252D-4BBC-4B44-A6D0-867FE56745D9}" destId="{911251D7-0FDF-4EBD-9373-4DCDF8793C47}" srcOrd="1" destOrd="0" presId="urn:microsoft.com/office/officeart/2005/8/layout/lProcess2"/>
    <dgm:cxn modelId="{274CD087-F218-9E42-A8BC-BEAF7504C189}" type="presOf" srcId="{B19F252D-4BBC-4B44-A6D0-867FE56745D9}" destId="{AFB3CBA6-B5D7-4355-B28B-FC32EB731ACE}" srcOrd="0" destOrd="0" presId="urn:microsoft.com/office/officeart/2005/8/layout/lProcess2"/>
    <dgm:cxn modelId="{9315D374-49AF-4F14-98A9-46EA7B603538}" srcId="{B19F252D-4BBC-4B44-A6D0-867FE56745D9}" destId="{25B11922-E47F-4863-AFD7-2F3C81E00B59}" srcOrd="0" destOrd="0" parTransId="{E404E3D9-F3FB-47D8-AD2D-D374EAE51EB4}" sibTransId="{5750BBDB-A977-4A3B-A370-E8C169D25940}"/>
    <dgm:cxn modelId="{B7F4CF41-10D7-AE44-9912-EF4EB5DA67CA}" srcId="{D34432C0-30F9-4A32-87BA-C4993F497CDD}" destId="{90A1DA23-5859-BC42-8773-2CDF86FA101D}" srcOrd="1" destOrd="0" parTransId="{B5232448-136F-3340-A234-BADE423ABFC0}" sibTransId="{77DE2442-010A-364C-9E3F-80162745A9E2}"/>
    <dgm:cxn modelId="{44FC0E28-B428-F449-B1D4-C0D3C5450B02}" type="presOf" srcId="{25B11922-E47F-4863-AFD7-2F3C81E00B59}" destId="{D611F1C7-6350-44FC-B14E-35EECC1FB0BE}" srcOrd="0" destOrd="0" presId="urn:microsoft.com/office/officeart/2005/8/layout/lProcess2"/>
    <dgm:cxn modelId="{EE6CB8DE-046B-2F4E-AE74-893C0449F8DC}" type="presOf" srcId="{96BFCEFD-C395-FD4F-8021-5FCF0520F04F}" destId="{1DFE98BF-AB74-3542-9EAF-5D66E08D9237}" srcOrd="0" destOrd="0" presId="urn:microsoft.com/office/officeart/2005/8/layout/lProcess2"/>
    <dgm:cxn modelId="{F8256FD0-EEC1-2640-9690-FCEB60A2E926}" type="presOf" srcId="{74CACF64-8F79-8D40-9FD3-FF7EBC5BE0E1}" destId="{24D5862C-1AFF-F949-99A1-291477EF811B}" srcOrd="0" destOrd="0" presId="urn:microsoft.com/office/officeart/2005/8/layout/lProcess2"/>
    <dgm:cxn modelId="{4748E99D-341B-43AF-963D-4CBE82618361}" srcId="{BEBCAA98-FA6D-468C-873E-65D9C307BA2B}" destId="{D34432C0-30F9-4A32-87BA-C4993F497CDD}" srcOrd="1" destOrd="0" parTransId="{482AAC68-8342-41DB-B5C4-2C164124C91F}" sibTransId="{FE41D4B9-92F6-4EDE-A6A6-C51D341F0EA9}"/>
    <dgm:cxn modelId="{D5849EEE-9750-4E42-A8F4-1FA249E1E0F0}" type="presOf" srcId="{147EB89A-A273-480E-93BE-B7C19319F491}" destId="{35AAD6F2-8B3F-4E7C-A4E0-7BAE22D85051}" srcOrd="0" destOrd="0" presId="urn:microsoft.com/office/officeart/2005/8/layout/lProcess2"/>
    <dgm:cxn modelId="{C1A2BCAD-E5AF-7F49-9CF4-C56EE63E5F83}" type="presOf" srcId="{8FF787A3-440F-4880-BE54-92C72D5EF2CF}" destId="{0486513E-6ED7-4B20-A8D3-956192A35FF8}" srcOrd="0" destOrd="0" presId="urn:microsoft.com/office/officeart/2005/8/layout/lProcess2"/>
    <dgm:cxn modelId="{3F3CA5E1-D274-4D5F-8868-9DF3524B92ED}" srcId="{D34432C0-30F9-4A32-87BA-C4993F497CDD}" destId="{147EB89A-A273-480E-93BE-B7C19319F491}" srcOrd="0" destOrd="0" parTransId="{19926E39-4DFE-4DD5-9824-FE4A46AE857C}" sibTransId="{B3629672-902A-4646-819A-201729A767C5}"/>
    <dgm:cxn modelId="{A97E0BF9-3CFE-4648-A337-D6C9810EFC1D}" srcId="{B19F252D-4BBC-4B44-A6D0-867FE56745D9}" destId="{74CACF64-8F79-8D40-9FD3-FF7EBC5BE0E1}" srcOrd="3" destOrd="0" parTransId="{DD7B18A4-99F2-7844-89BD-CE5C21ECE577}" sibTransId="{EAE285A6-138E-124A-A0CA-803D66961293}"/>
    <dgm:cxn modelId="{8DF50ED7-7A69-6D4F-ADC8-E48108EEA9B5}" type="presOf" srcId="{863BA27C-4C75-4050-A160-A911B19E7834}" destId="{8166A686-750B-48CB-8BE5-E0A4D1BFC3AE}" srcOrd="0" destOrd="0" presId="urn:microsoft.com/office/officeart/2005/8/layout/lProcess2"/>
    <dgm:cxn modelId="{942B2301-8B82-42EA-A814-B3692AF9AA40}" srcId="{B19F252D-4BBC-4B44-A6D0-867FE56745D9}" destId="{8FF787A3-440F-4880-BE54-92C72D5EF2CF}" srcOrd="2" destOrd="0" parTransId="{C568DFF8-699E-41F2-B7D5-972EA23CC195}" sibTransId="{B5BB9872-42C4-4ECC-8B13-5B399356D56A}"/>
    <dgm:cxn modelId="{AD3B240D-A323-F849-9E74-BC528B5CEA24}" type="presOf" srcId="{90A1DA23-5859-BC42-8773-2CDF86FA101D}" destId="{95D0C691-D351-864E-A834-BA60B9641EA8}" srcOrd="0" destOrd="0" presId="urn:microsoft.com/office/officeart/2005/8/layout/lProcess2"/>
    <dgm:cxn modelId="{2C137DD6-3EFB-A74D-9CE8-47B21CA95B53}" type="presOf" srcId="{D34432C0-30F9-4A32-87BA-C4993F497CDD}" destId="{2E7FB444-7484-45B7-A8F4-27FF687E00A0}" srcOrd="0" destOrd="0" presId="urn:microsoft.com/office/officeart/2005/8/layout/lProcess2"/>
    <dgm:cxn modelId="{204E6716-DE65-914A-8565-C00E4EF136F9}" srcId="{B19F252D-4BBC-4B44-A6D0-867FE56745D9}" destId="{96BFCEFD-C395-FD4F-8021-5FCF0520F04F}" srcOrd="4" destOrd="0" parTransId="{596C7884-8D31-EC46-A230-19506C3C8F30}" sibTransId="{15EA1673-5E10-F74D-AA88-9C1E605403B3}"/>
    <dgm:cxn modelId="{4BC73CBB-156D-CD4F-ACA4-F748E0F34D3B}" type="presOf" srcId="{149E134A-C97D-438A-BC9A-D667408154B5}" destId="{9FE631EF-9988-489D-8848-5D330F058770}" srcOrd="0" destOrd="0" presId="urn:microsoft.com/office/officeart/2005/8/layout/lProcess2"/>
    <dgm:cxn modelId="{FFAE0D41-F43B-4E3C-B39C-2C6DFF1B5D72}" srcId="{BEBCAA98-FA6D-468C-873E-65D9C307BA2B}" destId="{B19F252D-4BBC-4B44-A6D0-867FE56745D9}" srcOrd="0" destOrd="0" parTransId="{AD9B3416-1F9C-4943-B632-FDF0EC023543}" sibTransId="{A319DB60-F070-4F36-A509-A828FA47983D}"/>
    <dgm:cxn modelId="{204A047A-4401-4911-9EA1-7A79EA434F25}" srcId="{D34432C0-30F9-4A32-87BA-C4993F497CDD}" destId="{863BA27C-4C75-4050-A160-A911B19E7834}" srcOrd="2" destOrd="0" parTransId="{7FA6B1CF-DA69-4225-BACF-B72ECB028521}" sibTransId="{F2457D21-9A75-4BC4-96BF-7BBC027B01A2}"/>
    <dgm:cxn modelId="{D66AACDA-30C2-F94F-9766-814F4F7CC266}" type="presParOf" srcId="{00CD0498-4CCF-4A09-A913-6BF81CCF86ED}" destId="{5A7B8B5A-2AD2-457A-85E8-B54077BF5941}" srcOrd="0" destOrd="0" presId="urn:microsoft.com/office/officeart/2005/8/layout/lProcess2"/>
    <dgm:cxn modelId="{2CECAADF-112A-9446-895C-86B92DA89AF4}" type="presParOf" srcId="{5A7B8B5A-2AD2-457A-85E8-B54077BF5941}" destId="{AFB3CBA6-B5D7-4355-B28B-FC32EB731ACE}" srcOrd="0" destOrd="0" presId="urn:microsoft.com/office/officeart/2005/8/layout/lProcess2"/>
    <dgm:cxn modelId="{6B384152-0A8E-244C-BEBE-08BB94B87323}" type="presParOf" srcId="{5A7B8B5A-2AD2-457A-85E8-B54077BF5941}" destId="{911251D7-0FDF-4EBD-9373-4DCDF8793C47}" srcOrd="1" destOrd="0" presId="urn:microsoft.com/office/officeart/2005/8/layout/lProcess2"/>
    <dgm:cxn modelId="{5A8DBAEB-3838-E542-8211-995F6A7EBDD3}" type="presParOf" srcId="{5A7B8B5A-2AD2-457A-85E8-B54077BF5941}" destId="{569E2EB5-7B40-4809-A6AA-2263BAC47441}" srcOrd="2" destOrd="0" presId="urn:microsoft.com/office/officeart/2005/8/layout/lProcess2"/>
    <dgm:cxn modelId="{7D89C868-92F7-2D47-AFAC-DC5AE5ACAD53}" type="presParOf" srcId="{569E2EB5-7B40-4809-A6AA-2263BAC47441}" destId="{9FC045E9-3DB8-4AF1-B268-9FB2D1DD41C2}" srcOrd="0" destOrd="0" presId="urn:microsoft.com/office/officeart/2005/8/layout/lProcess2"/>
    <dgm:cxn modelId="{4C9D6647-FE64-F244-B4B5-E42D7D87BCEA}" type="presParOf" srcId="{9FC045E9-3DB8-4AF1-B268-9FB2D1DD41C2}" destId="{D611F1C7-6350-44FC-B14E-35EECC1FB0BE}" srcOrd="0" destOrd="0" presId="urn:microsoft.com/office/officeart/2005/8/layout/lProcess2"/>
    <dgm:cxn modelId="{82AF70FD-036A-A745-AC6A-79A83083E8AF}" type="presParOf" srcId="{9FC045E9-3DB8-4AF1-B268-9FB2D1DD41C2}" destId="{0A5F4112-B0D3-46AB-86FE-4123A802F517}" srcOrd="1" destOrd="0" presId="urn:microsoft.com/office/officeart/2005/8/layout/lProcess2"/>
    <dgm:cxn modelId="{351ACB7D-2783-214F-BDE2-BD71DF17A9F0}" type="presParOf" srcId="{9FC045E9-3DB8-4AF1-B268-9FB2D1DD41C2}" destId="{9FE631EF-9988-489D-8848-5D330F058770}" srcOrd="2" destOrd="0" presId="urn:microsoft.com/office/officeart/2005/8/layout/lProcess2"/>
    <dgm:cxn modelId="{39FB9409-3851-594D-8F10-913A00DBBE25}" type="presParOf" srcId="{9FC045E9-3DB8-4AF1-B268-9FB2D1DD41C2}" destId="{691D20E7-830A-4050-9B50-10C86738F6CC}" srcOrd="3" destOrd="0" presId="urn:microsoft.com/office/officeart/2005/8/layout/lProcess2"/>
    <dgm:cxn modelId="{DC56F394-44A6-F44D-B19C-35AF4D0D3FFF}" type="presParOf" srcId="{9FC045E9-3DB8-4AF1-B268-9FB2D1DD41C2}" destId="{0486513E-6ED7-4B20-A8D3-956192A35FF8}" srcOrd="4" destOrd="0" presId="urn:microsoft.com/office/officeart/2005/8/layout/lProcess2"/>
    <dgm:cxn modelId="{98905EEE-A204-EB48-8525-5F94815EB39A}" type="presParOf" srcId="{9FC045E9-3DB8-4AF1-B268-9FB2D1DD41C2}" destId="{879C17A8-5996-49D8-8776-10F67616ACAE}" srcOrd="5" destOrd="0" presId="urn:microsoft.com/office/officeart/2005/8/layout/lProcess2"/>
    <dgm:cxn modelId="{148E63C0-B465-B649-8E5E-69331A581FA4}" type="presParOf" srcId="{9FC045E9-3DB8-4AF1-B268-9FB2D1DD41C2}" destId="{24D5862C-1AFF-F949-99A1-291477EF811B}" srcOrd="6" destOrd="0" presId="urn:microsoft.com/office/officeart/2005/8/layout/lProcess2"/>
    <dgm:cxn modelId="{B9B93E73-858D-3249-8CD7-44878403A90E}" type="presParOf" srcId="{9FC045E9-3DB8-4AF1-B268-9FB2D1DD41C2}" destId="{CC7B714A-0A2C-DE46-A523-21DB507EECF3}" srcOrd="7" destOrd="0" presId="urn:microsoft.com/office/officeart/2005/8/layout/lProcess2"/>
    <dgm:cxn modelId="{1B401997-4667-D74A-BD5E-D567931DCF04}" type="presParOf" srcId="{9FC045E9-3DB8-4AF1-B268-9FB2D1DD41C2}" destId="{1DFE98BF-AB74-3542-9EAF-5D66E08D9237}" srcOrd="8" destOrd="0" presId="urn:microsoft.com/office/officeart/2005/8/layout/lProcess2"/>
    <dgm:cxn modelId="{28993FD0-7028-1941-B8F0-84F9D1213BD4}" type="presParOf" srcId="{00CD0498-4CCF-4A09-A913-6BF81CCF86ED}" destId="{ED4A0E19-3EFE-4A53-92B2-935E76666864}" srcOrd="1" destOrd="0" presId="urn:microsoft.com/office/officeart/2005/8/layout/lProcess2"/>
    <dgm:cxn modelId="{30199282-199C-ED4B-8CED-E209D466E1BA}" type="presParOf" srcId="{00CD0498-4CCF-4A09-A913-6BF81CCF86ED}" destId="{6552D024-29C1-4D7B-91D9-2D0CC67098A9}" srcOrd="2" destOrd="0" presId="urn:microsoft.com/office/officeart/2005/8/layout/lProcess2"/>
    <dgm:cxn modelId="{CD9E9F07-D006-3247-9919-5F18D40DF682}" type="presParOf" srcId="{6552D024-29C1-4D7B-91D9-2D0CC67098A9}" destId="{2E7FB444-7484-45B7-A8F4-27FF687E00A0}" srcOrd="0" destOrd="0" presId="urn:microsoft.com/office/officeart/2005/8/layout/lProcess2"/>
    <dgm:cxn modelId="{6F303419-BF34-B549-A5F0-C4E35F6836C9}" type="presParOf" srcId="{6552D024-29C1-4D7B-91D9-2D0CC67098A9}" destId="{B00CF1B9-5F1B-4017-9710-98C380C3A96E}" srcOrd="1" destOrd="0" presId="urn:microsoft.com/office/officeart/2005/8/layout/lProcess2"/>
    <dgm:cxn modelId="{8401ACF5-E467-DF41-945D-103FDF9AA864}" type="presParOf" srcId="{6552D024-29C1-4D7B-91D9-2D0CC67098A9}" destId="{831FF2AA-A722-4865-993C-658AFE161260}" srcOrd="2" destOrd="0" presId="urn:microsoft.com/office/officeart/2005/8/layout/lProcess2"/>
    <dgm:cxn modelId="{B9F34EB5-35D5-D941-9F63-77F47A9EC3BA}" type="presParOf" srcId="{831FF2AA-A722-4865-993C-658AFE161260}" destId="{0076BA3F-7198-4F39-91D3-8CA4F3AFD488}" srcOrd="0" destOrd="0" presId="urn:microsoft.com/office/officeart/2005/8/layout/lProcess2"/>
    <dgm:cxn modelId="{CBE4DA1C-38D4-4B45-BF76-F2CE27CB1E39}" type="presParOf" srcId="{0076BA3F-7198-4F39-91D3-8CA4F3AFD488}" destId="{35AAD6F2-8B3F-4E7C-A4E0-7BAE22D85051}" srcOrd="0" destOrd="0" presId="urn:microsoft.com/office/officeart/2005/8/layout/lProcess2"/>
    <dgm:cxn modelId="{FC9B0505-A73C-824E-84FA-9687E1F772D4}" type="presParOf" srcId="{0076BA3F-7198-4F39-91D3-8CA4F3AFD488}" destId="{78D572A8-40AC-4987-9DEA-57A27BD9ED83}" srcOrd="1" destOrd="0" presId="urn:microsoft.com/office/officeart/2005/8/layout/lProcess2"/>
    <dgm:cxn modelId="{2316E282-43D3-0044-86B4-E6FCB59794B8}" type="presParOf" srcId="{0076BA3F-7198-4F39-91D3-8CA4F3AFD488}" destId="{95D0C691-D351-864E-A834-BA60B9641EA8}" srcOrd="2" destOrd="0" presId="urn:microsoft.com/office/officeart/2005/8/layout/lProcess2"/>
    <dgm:cxn modelId="{F8FE22C2-7310-264A-892D-247A0A45F970}" type="presParOf" srcId="{0076BA3F-7198-4F39-91D3-8CA4F3AFD488}" destId="{6B18D6D2-3ED9-2244-AD65-348B63938A28}" srcOrd="3" destOrd="0" presId="urn:microsoft.com/office/officeart/2005/8/layout/lProcess2"/>
    <dgm:cxn modelId="{41EF9019-BE63-E848-B480-D294989905A8}" type="presParOf" srcId="{0076BA3F-7198-4F39-91D3-8CA4F3AFD488}" destId="{8166A686-750B-48CB-8BE5-E0A4D1BFC3AE}"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EB063-6FC3-4295-AD35-7CA3363185DC}"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57F94C72-F2D7-4D3D-8427-A0BE5BAC34DF}">
      <dgm:prSet phldrT="[Text]"/>
      <dgm:spPr/>
      <dgm:t>
        <a:bodyPr/>
        <a:lstStyle/>
        <a:p>
          <a:r>
            <a:rPr lang="en-US" dirty="0" smtClean="0"/>
            <a:t>Q3 2014 Water Action Hub Portals Design</a:t>
          </a:r>
          <a:endParaRPr lang="en-US" dirty="0"/>
        </a:p>
      </dgm:t>
    </dgm:pt>
    <dgm:pt modelId="{D712A861-0467-481D-8929-7119410477A8}" type="parTrans" cxnId="{7850ECD8-0013-4302-97AE-F3005FCB7D51}">
      <dgm:prSet/>
      <dgm:spPr/>
      <dgm:t>
        <a:bodyPr/>
        <a:lstStyle/>
        <a:p>
          <a:endParaRPr lang="en-US"/>
        </a:p>
      </dgm:t>
    </dgm:pt>
    <dgm:pt modelId="{38939FF8-CBDC-4E66-B265-6BA7F6A94683}" type="sibTrans" cxnId="{7850ECD8-0013-4302-97AE-F3005FCB7D51}">
      <dgm:prSet/>
      <dgm:spPr/>
      <dgm:t>
        <a:bodyPr/>
        <a:lstStyle/>
        <a:p>
          <a:endParaRPr lang="en-US"/>
        </a:p>
      </dgm:t>
    </dgm:pt>
    <dgm:pt modelId="{AD529BEA-A53D-4DFB-B148-533788CE48C9}">
      <dgm:prSet phldrT="[Text]"/>
      <dgm:spPr/>
      <dgm:t>
        <a:bodyPr/>
        <a:lstStyle/>
        <a:p>
          <a:r>
            <a:rPr lang="en-US" dirty="0" smtClean="0"/>
            <a:t>Q4 2014 Launch Apparel and Sustainable Agriculture Portals </a:t>
          </a:r>
          <a:endParaRPr lang="en-US" dirty="0"/>
        </a:p>
      </dgm:t>
    </dgm:pt>
    <dgm:pt modelId="{F317150C-4D05-42F9-99BE-CF4FFFD94BA9}" type="parTrans" cxnId="{22C00C10-E0AC-43F5-B9BF-C47EB915014A}">
      <dgm:prSet/>
      <dgm:spPr/>
      <dgm:t>
        <a:bodyPr/>
        <a:lstStyle/>
        <a:p>
          <a:endParaRPr lang="en-US"/>
        </a:p>
      </dgm:t>
    </dgm:pt>
    <dgm:pt modelId="{01BB9867-A1B6-4443-9C44-A4B647148B8D}" type="sibTrans" cxnId="{22C00C10-E0AC-43F5-B9BF-C47EB915014A}">
      <dgm:prSet/>
      <dgm:spPr/>
      <dgm:t>
        <a:bodyPr/>
        <a:lstStyle/>
        <a:p>
          <a:endParaRPr lang="en-US"/>
        </a:p>
      </dgm:t>
    </dgm:pt>
    <dgm:pt modelId="{65B6B95F-5D08-4A05-9C8C-B8DB1F9033ED}">
      <dgm:prSet phldrT="[Text]"/>
      <dgm:spPr/>
      <dgm:t>
        <a:bodyPr/>
        <a:lstStyle/>
        <a:p>
          <a:r>
            <a:rPr lang="en-US" dirty="0" smtClean="0"/>
            <a:t>Q4 </a:t>
          </a:r>
          <a:r>
            <a:rPr lang="en-US" dirty="0" smtClean="0"/>
            <a:t>2015 </a:t>
          </a:r>
          <a:r>
            <a:rPr lang="en-US" dirty="0" smtClean="0"/>
            <a:t>- </a:t>
          </a:r>
          <a:r>
            <a:rPr lang="en-US" dirty="0" smtClean="0"/>
            <a:t>2015 </a:t>
          </a:r>
          <a:endParaRPr lang="en-US" dirty="0" smtClean="0"/>
        </a:p>
        <a:p>
          <a:r>
            <a:rPr lang="en-US" dirty="0" smtClean="0"/>
            <a:t>Outreach and regional Expansion </a:t>
          </a:r>
          <a:endParaRPr lang="en-US" dirty="0" smtClean="0"/>
        </a:p>
        <a:p>
          <a:r>
            <a:rPr lang="en-US" dirty="0" smtClean="0"/>
            <a:t>Local Face-to-Face Facilitation</a:t>
          </a:r>
          <a:endParaRPr lang="en-US" dirty="0"/>
        </a:p>
      </dgm:t>
    </dgm:pt>
    <dgm:pt modelId="{E370C74C-87C0-4684-BBA5-AD13105C5469}" type="parTrans" cxnId="{557BA165-9545-4D24-9F53-13BCF3C71F56}">
      <dgm:prSet/>
      <dgm:spPr/>
      <dgm:t>
        <a:bodyPr/>
        <a:lstStyle/>
        <a:p>
          <a:endParaRPr lang="en-US"/>
        </a:p>
      </dgm:t>
    </dgm:pt>
    <dgm:pt modelId="{A7AD6176-9FAA-4490-98DA-9F9578263EDE}" type="sibTrans" cxnId="{557BA165-9545-4D24-9F53-13BCF3C71F56}">
      <dgm:prSet/>
      <dgm:spPr/>
      <dgm:t>
        <a:bodyPr/>
        <a:lstStyle/>
        <a:p>
          <a:endParaRPr lang="en-US"/>
        </a:p>
      </dgm:t>
    </dgm:pt>
    <dgm:pt modelId="{DB0ED0C2-3F9C-42ED-AC90-7259E0E4A1D6}" type="pres">
      <dgm:prSet presAssocID="{C52EB063-6FC3-4295-AD35-7CA3363185DC}" presName="Name0" presStyleCnt="0">
        <dgm:presLayoutVars>
          <dgm:dir/>
          <dgm:resizeHandles val="exact"/>
        </dgm:presLayoutVars>
      </dgm:prSet>
      <dgm:spPr/>
      <dgm:t>
        <a:bodyPr/>
        <a:lstStyle/>
        <a:p>
          <a:endParaRPr lang="en-US"/>
        </a:p>
      </dgm:t>
    </dgm:pt>
    <dgm:pt modelId="{6F2139CB-1716-4581-A601-AD47A4D4B0C1}" type="pres">
      <dgm:prSet presAssocID="{C52EB063-6FC3-4295-AD35-7CA3363185DC}" presName="arrow" presStyleLbl="bgShp" presStyleIdx="0" presStyleCnt="1"/>
      <dgm:spPr/>
      <dgm:t>
        <a:bodyPr/>
        <a:lstStyle/>
        <a:p>
          <a:endParaRPr lang="en-US"/>
        </a:p>
      </dgm:t>
    </dgm:pt>
    <dgm:pt modelId="{5EDC8943-7809-43EC-9128-A7DE979BE2F0}" type="pres">
      <dgm:prSet presAssocID="{C52EB063-6FC3-4295-AD35-7CA3363185DC}" presName="points" presStyleCnt="0"/>
      <dgm:spPr/>
      <dgm:t>
        <a:bodyPr/>
        <a:lstStyle/>
        <a:p>
          <a:endParaRPr lang="en-US"/>
        </a:p>
      </dgm:t>
    </dgm:pt>
    <dgm:pt modelId="{92BFF4DF-64C4-43FB-B61F-9AB9470BF3B1}" type="pres">
      <dgm:prSet presAssocID="{57F94C72-F2D7-4D3D-8427-A0BE5BAC34DF}" presName="compositeA" presStyleCnt="0"/>
      <dgm:spPr/>
      <dgm:t>
        <a:bodyPr/>
        <a:lstStyle/>
        <a:p>
          <a:endParaRPr lang="en-US"/>
        </a:p>
      </dgm:t>
    </dgm:pt>
    <dgm:pt modelId="{F2DA20C1-BA8C-4EB8-98EA-5077AFC7548F}" type="pres">
      <dgm:prSet presAssocID="{57F94C72-F2D7-4D3D-8427-A0BE5BAC34DF}" presName="textA" presStyleLbl="revTx" presStyleIdx="0" presStyleCnt="3">
        <dgm:presLayoutVars>
          <dgm:bulletEnabled val="1"/>
        </dgm:presLayoutVars>
      </dgm:prSet>
      <dgm:spPr/>
      <dgm:t>
        <a:bodyPr/>
        <a:lstStyle/>
        <a:p>
          <a:endParaRPr lang="en-US"/>
        </a:p>
      </dgm:t>
    </dgm:pt>
    <dgm:pt modelId="{00308047-ED7A-4828-965C-6A06E7029EA4}" type="pres">
      <dgm:prSet presAssocID="{57F94C72-F2D7-4D3D-8427-A0BE5BAC34DF}" presName="circleA" presStyleLbl="node1" presStyleIdx="0" presStyleCnt="3"/>
      <dgm:spPr/>
      <dgm:t>
        <a:bodyPr/>
        <a:lstStyle/>
        <a:p>
          <a:endParaRPr lang="en-US"/>
        </a:p>
      </dgm:t>
    </dgm:pt>
    <dgm:pt modelId="{97B972F4-81EA-468A-9CA5-E655544964BF}" type="pres">
      <dgm:prSet presAssocID="{57F94C72-F2D7-4D3D-8427-A0BE5BAC34DF}" presName="spaceA" presStyleCnt="0"/>
      <dgm:spPr/>
      <dgm:t>
        <a:bodyPr/>
        <a:lstStyle/>
        <a:p>
          <a:endParaRPr lang="en-US"/>
        </a:p>
      </dgm:t>
    </dgm:pt>
    <dgm:pt modelId="{74CA271B-F3CF-4013-893F-90F6338FFA48}" type="pres">
      <dgm:prSet presAssocID="{38939FF8-CBDC-4E66-B265-6BA7F6A94683}" presName="space" presStyleCnt="0"/>
      <dgm:spPr/>
      <dgm:t>
        <a:bodyPr/>
        <a:lstStyle/>
        <a:p>
          <a:endParaRPr lang="en-US"/>
        </a:p>
      </dgm:t>
    </dgm:pt>
    <dgm:pt modelId="{F8235367-B543-4050-A13B-46C9E7802F61}" type="pres">
      <dgm:prSet presAssocID="{AD529BEA-A53D-4DFB-B148-533788CE48C9}" presName="compositeB" presStyleCnt="0"/>
      <dgm:spPr/>
      <dgm:t>
        <a:bodyPr/>
        <a:lstStyle/>
        <a:p>
          <a:endParaRPr lang="en-US"/>
        </a:p>
      </dgm:t>
    </dgm:pt>
    <dgm:pt modelId="{FBE6FD9D-105A-48F7-BE93-33546FFB16F7}" type="pres">
      <dgm:prSet presAssocID="{AD529BEA-A53D-4DFB-B148-533788CE48C9}" presName="textB" presStyleLbl="revTx" presStyleIdx="1" presStyleCnt="3">
        <dgm:presLayoutVars>
          <dgm:bulletEnabled val="1"/>
        </dgm:presLayoutVars>
      </dgm:prSet>
      <dgm:spPr/>
      <dgm:t>
        <a:bodyPr/>
        <a:lstStyle/>
        <a:p>
          <a:endParaRPr lang="en-US"/>
        </a:p>
      </dgm:t>
    </dgm:pt>
    <dgm:pt modelId="{DF6ED0C9-79D0-4FAC-ADE5-999E6CC01571}" type="pres">
      <dgm:prSet presAssocID="{AD529BEA-A53D-4DFB-B148-533788CE48C9}" presName="circleB" presStyleLbl="node1" presStyleIdx="1" presStyleCnt="3"/>
      <dgm:spPr/>
      <dgm:t>
        <a:bodyPr/>
        <a:lstStyle/>
        <a:p>
          <a:endParaRPr lang="en-US"/>
        </a:p>
      </dgm:t>
    </dgm:pt>
    <dgm:pt modelId="{4EBA53FA-2D75-41C9-AA4E-A23C21987C58}" type="pres">
      <dgm:prSet presAssocID="{AD529BEA-A53D-4DFB-B148-533788CE48C9}" presName="spaceB" presStyleCnt="0"/>
      <dgm:spPr/>
      <dgm:t>
        <a:bodyPr/>
        <a:lstStyle/>
        <a:p>
          <a:endParaRPr lang="en-US"/>
        </a:p>
      </dgm:t>
    </dgm:pt>
    <dgm:pt modelId="{F8D3E004-C4BD-4934-9846-787D3647B57D}" type="pres">
      <dgm:prSet presAssocID="{01BB9867-A1B6-4443-9C44-A4B647148B8D}" presName="space" presStyleCnt="0"/>
      <dgm:spPr/>
      <dgm:t>
        <a:bodyPr/>
        <a:lstStyle/>
        <a:p>
          <a:endParaRPr lang="en-US"/>
        </a:p>
      </dgm:t>
    </dgm:pt>
    <dgm:pt modelId="{CE0CB57E-7E89-4892-965B-F12E93D74907}" type="pres">
      <dgm:prSet presAssocID="{65B6B95F-5D08-4A05-9C8C-B8DB1F9033ED}" presName="compositeA" presStyleCnt="0"/>
      <dgm:spPr/>
      <dgm:t>
        <a:bodyPr/>
        <a:lstStyle/>
        <a:p>
          <a:endParaRPr lang="en-US"/>
        </a:p>
      </dgm:t>
    </dgm:pt>
    <dgm:pt modelId="{B3E3D3FE-8CB0-41E6-9905-D847B0330E39}" type="pres">
      <dgm:prSet presAssocID="{65B6B95F-5D08-4A05-9C8C-B8DB1F9033ED}" presName="textA" presStyleLbl="revTx" presStyleIdx="2" presStyleCnt="3">
        <dgm:presLayoutVars>
          <dgm:bulletEnabled val="1"/>
        </dgm:presLayoutVars>
      </dgm:prSet>
      <dgm:spPr/>
      <dgm:t>
        <a:bodyPr/>
        <a:lstStyle/>
        <a:p>
          <a:endParaRPr lang="en-US"/>
        </a:p>
      </dgm:t>
    </dgm:pt>
    <dgm:pt modelId="{6898588C-4D9C-4216-92FC-AE2026BEA638}" type="pres">
      <dgm:prSet presAssocID="{65B6B95F-5D08-4A05-9C8C-B8DB1F9033ED}" presName="circleA" presStyleLbl="node1" presStyleIdx="2" presStyleCnt="3"/>
      <dgm:spPr/>
      <dgm:t>
        <a:bodyPr/>
        <a:lstStyle/>
        <a:p>
          <a:endParaRPr lang="en-US"/>
        </a:p>
      </dgm:t>
    </dgm:pt>
    <dgm:pt modelId="{BEB422B1-80F8-4419-A4E3-93779ABEFC96}" type="pres">
      <dgm:prSet presAssocID="{65B6B95F-5D08-4A05-9C8C-B8DB1F9033ED}" presName="spaceA" presStyleCnt="0"/>
      <dgm:spPr/>
      <dgm:t>
        <a:bodyPr/>
        <a:lstStyle/>
        <a:p>
          <a:endParaRPr lang="en-US"/>
        </a:p>
      </dgm:t>
    </dgm:pt>
  </dgm:ptLst>
  <dgm:cxnLst>
    <dgm:cxn modelId="{82620289-46ED-E949-94E5-F2CD4FEC726D}" type="presOf" srcId="{57F94C72-F2D7-4D3D-8427-A0BE5BAC34DF}" destId="{F2DA20C1-BA8C-4EB8-98EA-5077AFC7548F}" srcOrd="0" destOrd="0" presId="urn:microsoft.com/office/officeart/2005/8/layout/hProcess11"/>
    <dgm:cxn modelId="{7850ECD8-0013-4302-97AE-F3005FCB7D51}" srcId="{C52EB063-6FC3-4295-AD35-7CA3363185DC}" destId="{57F94C72-F2D7-4D3D-8427-A0BE5BAC34DF}" srcOrd="0" destOrd="0" parTransId="{D712A861-0467-481D-8929-7119410477A8}" sibTransId="{38939FF8-CBDC-4E66-B265-6BA7F6A94683}"/>
    <dgm:cxn modelId="{22C00C10-E0AC-43F5-B9BF-C47EB915014A}" srcId="{C52EB063-6FC3-4295-AD35-7CA3363185DC}" destId="{AD529BEA-A53D-4DFB-B148-533788CE48C9}" srcOrd="1" destOrd="0" parTransId="{F317150C-4D05-42F9-99BE-CF4FFFD94BA9}" sibTransId="{01BB9867-A1B6-4443-9C44-A4B647148B8D}"/>
    <dgm:cxn modelId="{2C8A3BEC-2AEF-0746-89F2-C53EFD043EA7}" type="presOf" srcId="{65B6B95F-5D08-4A05-9C8C-B8DB1F9033ED}" destId="{B3E3D3FE-8CB0-41E6-9905-D847B0330E39}" srcOrd="0" destOrd="0" presId="urn:microsoft.com/office/officeart/2005/8/layout/hProcess11"/>
    <dgm:cxn modelId="{557BA165-9545-4D24-9F53-13BCF3C71F56}" srcId="{C52EB063-6FC3-4295-AD35-7CA3363185DC}" destId="{65B6B95F-5D08-4A05-9C8C-B8DB1F9033ED}" srcOrd="2" destOrd="0" parTransId="{E370C74C-87C0-4684-BBA5-AD13105C5469}" sibTransId="{A7AD6176-9FAA-4490-98DA-9F9578263EDE}"/>
    <dgm:cxn modelId="{D23E40FC-72FA-E141-9CAD-07AAB78EEA99}" type="presOf" srcId="{AD529BEA-A53D-4DFB-B148-533788CE48C9}" destId="{FBE6FD9D-105A-48F7-BE93-33546FFB16F7}" srcOrd="0" destOrd="0" presId="urn:microsoft.com/office/officeart/2005/8/layout/hProcess11"/>
    <dgm:cxn modelId="{A5508539-B518-6448-BBD1-52AB872BCB75}" type="presOf" srcId="{C52EB063-6FC3-4295-AD35-7CA3363185DC}" destId="{DB0ED0C2-3F9C-42ED-AC90-7259E0E4A1D6}" srcOrd="0" destOrd="0" presId="urn:microsoft.com/office/officeart/2005/8/layout/hProcess11"/>
    <dgm:cxn modelId="{C3D304A4-35D1-D040-BDF6-E490A31FD752}" type="presParOf" srcId="{DB0ED0C2-3F9C-42ED-AC90-7259E0E4A1D6}" destId="{6F2139CB-1716-4581-A601-AD47A4D4B0C1}" srcOrd="0" destOrd="0" presId="urn:microsoft.com/office/officeart/2005/8/layout/hProcess11"/>
    <dgm:cxn modelId="{FCE6BBA0-A5F3-CB4B-825E-2456A7A1BF22}" type="presParOf" srcId="{DB0ED0C2-3F9C-42ED-AC90-7259E0E4A1D6}" destId="{5EDC8943-7809-43EC-9128-A7DE979BE2F0}" srcOrd="1" destOrd="0" presId="urn:microsoft.com/office/officeart/2005/8/layout/hProcess11"/>
    <dgm:cxn modelId="{DF58AD5B-C78B-FE45-9DBD-A5CA6307FD56}" type="presParOf" srcId="{5EDC8943-7809-43EC-9128-A7DE979BE2F0}" destId="{92BFF4DF-64C4-43FB-B61F-9AB9470BF3B1}" srcOrd="0" destOrd="0" presId="urn:microsoft.com/office/officeart/2005/8/layout/hProcess11"/>
    <dgm:cxn modelId="{C1E6F4AF-76AE-794F-815E-5B004BAB7282}" type="presParOf" srcId="{92BFF4DF-64C4-43FB-B61F-9AB9470BF3B1}" destId="{F2DA20C1-BA8C-4EB8-98EA-5077AFC7548F}" srcOrd="0" destOrd="0" presId="urn:microsoft.com/office/officeart/2005/8/layout/hProcess11"/>
    <dgm:cxn modelId="{5AF59E75-E2B4-6644-A9E5-849BAD3738E4}" type="presParOf" srcId="{92BFF4DF-64C4-43FB-B61F-9AB9470BF3B1}" destId="{00308047-ED7A-4828-965C-6A06E7029EA4}" srcOrd="1" destOrd="0" presId="urn:microsoft.com/office/officeart/2005/8/layout/hProcess11"/>
    <dgm:cxn modelId="{F57AEBE3-AF1E-F34E-A33A-02A36683ADF8}" type="presParOf" srcId="{92BFF4DF-64C4-43FB-B61F-9AB9470BF3B1}" destId="{97B972F4-81EA-468A-9CA5-E655544964BF}" srcOrd="2" destOrd="0" presId="urn:microsoft.com/office/officeart/2005/8/layout/hProcess11"/>
    <dgm:cxn modelId="{23AA9D4E-8FF0-F242-877C-F24EB5584D7E}" type="presParOf" srcId="{5EDC8943-7809-43EC-9128-A7DE979BE2F0}" destId="{74CA271B-F3CF-4013-893F-90F6338FFA48}" srcOrd="1" destOrd="0" presId="urn:microsoft.com/office/officeart/2005/8/layout/hProcess11"/>
    <dgm:cxn modelId="{ABE64150-810D-0940-8A27-FB19623AF1B6}" type="presParOf" srcId="{5EDC8943-7809-43EC-9128-A7DE979BE2F0}" destId="{F8235367-B543-4050-A13B-46C9E7802F61}" srcOrd="2" destOrd="0" presId="urn:microsoft.com/office/officeart/2005/8/layout/hProcess11"/>
    <dgm:cxn modelId="{C37BA708-9B7A-DA4A-B87E-F4D561152993}" type="presParOf" srcId="{F8235367-B543-4050-A13B-46C9E7802F61}" destId="{FBE6FD9D-105A-48F7-BE93-33546FFB16F7}" srcOrd="0" destOrd="0" presId="urn:microsoft.com/office/officeart/2005/8/layout/hProcess11"/>
    <dgm:cxn modelId="{A0855015-ED76-1F4E-A931-DD8FB61878CE}" type="presParOf" srcId="{F8235367-B543-4050-A13B-46C9E7802F61}" destId="{DF6ED0C9-79D0-4FAC-ADE5-999E6CC01571}" srcOrd="1" destOrd="0" presId="urn:microsoft.com/office/officeart/2005/8/layout/hProcess11"/>
    <dgm:cxn modelId="{4CFC4A8C-BCC2-284F-9DA9-58BF9ED2F603}" type="presParOf" srcId="{F8235367-B543-4050-A13B-46C9E7802F61}" destId="{4EBA53FA-2D75-41C9-AA4E-A23C21987C58}" srcOrd="2" destOrd="0" presId="urn:microsoft.com/office/officeart/2005/8/layout/hProcess11"/>
    <dgm:cxn modelId="{F4F69FB6-FF76-6344-9D3A-1EC32E2B79C7}" type="presParOf" srcId="{5EDC8943-7809-43EC-9128-A7DE979BE2F0}" destId="{F8D3E004-C4BD-4934-9846-787D3647B57D}" srcOrd="3" destOrd="0" presId="urn:microsoft.com/office/officeart/2005/8/layout/hProcess11"/>
    <dgm:cxn modelId="{E14C79FF-3BD9-A642-84B8-BE57E9185082}" type="presParOf" srcId="{5EDC8943-7809-43EC-9128-A7DE979BE2F0}" destId="{CE0CB57E-7E89-4892-965B-F12E93D74907}" srcOrd="4" destOrd="0" presId="urn:microsoft.com/office/officeart/2005/8/layout/hProcess11"/>
    <dgm:cxn modelId="{C5078022-C194-0B49-B9D8-317A1D2994A1}" type="presParOf" srcId="{CE0CB57E-7E89-4892-965B-F12E93D74907}" destId="{B3E3D3FE-8CB0-41E6-9905-D847B0330E39}" srcOrd="0" destOrd="0" presId="urn:microsoft.com/office/officeart/2005/8/layout/hProcess11"/>
    <dgm:cxn modelId="{F59848E4-5DC3-6043-A35A-3FBF8529E106}" type="presParOf" srcId="{CE0CB57E-7E89-4892-965B-F12E93D74907}" destId="{6898588C-4D9C-4216-92FC-AE2026BEA638}" srcOrd="1" destOrd="0" presId="urn:microsoft.com/office/officeart/2005/8/layout/hProcess11"/>
    <dgm:cxn modelId="{46801A45-EDAE-2E41-905D-57DE876C879B}" type="presParOf" srcId="{CE0CB57E-7E89-4892-965B-F12E93D74907}" destId="{BEB422B1-80F8-4419-A4E3-93779ABEFC96}"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3CBA6-B5D7-4355-B28B-FC32EB731ACE}">
      <dsp:nvSpPr>
        <dsp:cNvPr id="0" name=""/>
        <dsp:cNvSpPr/>
      </dsp:nvSpPr>
      <dsp:spPr>
        <a:xfrm>
          <a:off x="4156" y="0"/>
          <a:ext cx="3998788" cy="483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Tier 1</a:t>
          </a:r>
          <a:endParaRPr lang="en-US" sz="4800" kern="1200" dirty="0"/>
        </a:p>
      </dsp:txBody>
      <dsp:txXfrm>
        <a:off x="4156" y="0"/>
        <a:ext cx="3998788" cy="1449228"/>
      </dsp:txXfrm>
    </dsp:sp>
    <dsp:sp modelId="{D611F1C7-6350-44FC-B14E-35EECC1FB0BE}">
      <dsp:nvSpPr>
        <dsp:cNvPr id="0" name=""/>
        <dsp:cNvSpPr/>
      </dsp:nvSpPr>
      <dsp:spPr>
        <a:xfrm>
          <a:off x="413568" y="1285180"/>
          <a:ext cx="3199030" cy="887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Sustainable Agriculture Initiative / Sustainable Food Lab</a:t>
          </a:r>
          <a:endParaRPr lang="en-US" sz="2200" kern="1200" dirty="0"/>
        </a:p>
      </dsp:txBody>
      <dsp:txXfrm>
        <a:off x="439568" y="1311180"/>
        <a:ext cx="3147030" cy="835714"/>
      </dsp:txXfrm>
    </dsp:sp>
    <dsp:sp modelId="{9FE631EF-9988-489D-8848-5D330F058770}">
      <dsp:nvSpPr>
        <dsp:cNvPr id="0" name=""/>
        <dsp:cNvSpPr/>
      </dsp:nvSpPr>
      <dsp:spPr>
        <a:xfrm>
          <a:off x="404035" y="2300177"/>
          <a:ext cx="3199030" cy="570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US Environmental Protection Agency</a:t>
          </a:r>
          <a:endParaRPr lang="en-US" sz="2200" kern="1200" dirty="0"/>
        </a:p>
      </dsp:txBody>
      <dsp:txXfrm>
        <a:off x="420748" y="2316890"/>
        <a:ext cx="3165604" cy="537203"/>
      </dsp:txXfrm>
    </dsp:sp>
    <dsp:sp modelId="{0486513E-6ED7-4B20-A8D3-956192A35FF8}">
      <dsp:nvSpPr>
        <dsp:cNvPr id="0" name=""/>
        <dsp:cNvSpPr/>
      </dsp:nvSpPr>
      <dsp:spPr>
        <a:xfrm>
          <a:off x="394502" y="2945501"/>
          <a:ext cx="3199030" cy="339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 Better Cotton Initiative</a:t>
          </a:r>
          <a:endParaRPr lang="en-US" sz="2200" kern="1200" dirty="0"/>
        </a:p>
      </dsp:txBody>
      <dsp:txXfrm>
        <a:off x="404449" y="2955448"/>
        <a:ext cx="3179136" cy="319710"/>
      </dsp:txXfrm>
    </dsp:sp>
    <dsp:sp modelId="{24D5862C-1AFF-F949-99A1-291477EF811B}">
      <dsp:nvSpPr>
        <dsp:cNvPr id="0" name=""/>
        <dsp:cNvSpPr/>
      </dsp:nvSpPr>
      <dsp:spPr>
        <a:xfrm>
          <a:off x="404035" y="3404684"/>
          <a:ext cx="3199030" cy="679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European Water Partnership</a:t>
          </a:r>
          <a:endParaRPr lang="en-US" sz="2200" kern="1200" dirty="0"/>
        </a:p>
      </dsp:txBody>
      <dsp:txXfrm>
        <a:off x="423922" y="3424571"/>
        <a:ext cx="3159256" cy="639233"/>
      </dsp:txXfrm>
    </dsp:sp>
    <dsp:sp modelId="{1DFE98BF-AB74-3542-9EAF-5D66E08D9237}">
      <dsp:nvSpPr>
        <dsp:cNvPr id="0" name=""/>
        <dsp:cNvSpPr/>
      </dsp:nvSpPr>
      <dsp:spPr>
        <a:xfrm>
          <a:off x="404035" y="4135939"/>
          <a:ext cx="3199030" cy="452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UN PRI</a:t>
          </a:r>
          <a:endParaRPr lang="en-US" sz="2200" kern="1200" dirty="0"/>
        </a:p>
      </dsp:txBody>
      <dsp:txXfrm>
        <a:off x="417289" y="4149193"/>
        <a:ext cx="3172522" cy="426011"/>
      </dsp:txXfrm>
    </dsp:sp>
    <dsp:sp modelId="{2E7FB444-7484-45B7-A8F4-27FF687E00A0}">
      <dsp:nvSpPr>
        <dsp:cNvPr id="0" name=""/>
        <dsp:cNvSpPr/>
      </dsp:nvSpPr>
      <dsp:spPr>
        <a:xfrm>
          <a:off x="4302854" y="0"/>
          <a:ext cx="3998788" cy="483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Tier 2</a:t>
          </a:r>
          <a:endParaRPr lang="en-US" sz="4800" kern="1200" dirty="0"/>
        </a:p>
      </dsp:txBody>
      <dsp:txXfrm>
        <a:off x="4302854" y="0"/>
        <a:ext cx="3998788" cy="1449228"/>
      </dsp:txXfrm>
    </dsp:sp>
    <dsp:sp modelId="{35AAD6F2-8B3F-4E7C-A4E0-7BAE22D85051}">
      <dsp:nvSpPr>
        <dsp:cNvPr id="0" name=""/>
        <dsp:cNvSpPr/>
      </dsp:nvSpPr>
      <dsp:spPr>
        <a:xfrm>
          <a:off x="4702733" y="1449641"/>
          <a:ext cx="3199030" cy="94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NGO partners: </a:t>
          </a:r>
          <a:r>
            <a:rPr lang="en-US" sz="2200" kern="1200" dirty="0" err="1" smtClean="0"/>
            <a:t>Solidaridad</a:t>
          </a:r>
          <a:r>
            <a:rPr lang="en-US" sz="2200" kern="1200" dirty="0" smtClean="0"/>
            <a:t>, WWF, others</a:t>
          </a:r>
          <a:endParaRPr lang="en-US" sz="2200" kern="1200" dirty="0"/>
        </a:p>
      </dsp:txBody>
      <dsp:txXfrm>
        <a:off x="4730530" y="1477438"/>
        <a:ext cx="3143436" cy="893457"/>
      </dsp:txXfrm>
    </dsp:sp>
    <dsp:sp modelId="{95D0C691-D351-864E-A834-BA60B9641EA8}">
      <dsp:nvSpPr>
        <dsp:cNvPr id="0" name=""/>
        <dsp:cNvSpPr/>
      </dsp:nvSpPr>
      <dsp:spPr>
        <a:xfrm>
          <a:off x="4702733" y="2544701"/>
          <a:ext cx="3199030" cy="94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Sustainability Consortium </a:t>
          </a:r>
          <a:endParaRPr lang="en-US" sz="2200" kern="1200" dirty="0"/>
        </a:p>
      </dsp:txBody>
      <dsp:txXfrm>
        <a:off x="4730530" y="2572498"/>
        <a:ext cx="3143436" cy="893457"/>
      </dsp:txXfrm>
    </dsp:sp>
    <dsp:sp modelId="{8166A686-750B-48CB-8BE5-E0A4D1BFC3AE}">
      <dsp:nvSpPr>
        <dsp:cNvPr id="0" name=""/>
        <dsp:cNvSpPr/>
      </dsp:nvSpPr>
      <dsp:spPr>
        <a:xfrm>
          <a:off x="4702733" y="3639760"/>
          <a:ext cx="3199030" cy="94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Standards systems: </a:t>
          </a:r>
          <a:r>
            <a:rPr lang="en-US" sz="2200" kern="1200" dirty="0" err="1" smtClean="0"/>
            <a:t>Bonsucro</a:t>
          </a:r>
          <a:r>
            <a:rPr lang="en-US" sz="2200" kern="1200" dirty="0" smtClean="0"/>
            <a:t>, AWS, Fair Trade</a:t>
          </a:r>
          <a:endParaRPr lang="en-US" sz="2200" kern="1200" dirty="0"/>
        </a:p>
      </dsp:txBody>
      <dsp:txXfrm>
        <a:off x="4730530" y="3667557"/>
        <a:ext cx="3143436" cy="893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139CB-1716-4581-A601-AD47A4D4B0C1}">
      <dsp:nvSpPr>
        <dsp:cNvPr id="0" name=""/>
        <dsp:cNvSpPr/>
      </dsp:nvSpPr>
      <dsp:spPr>
        <a:xfrm>
          <a:off x="0" y="1341596"/>
          <a:ext cx="8077200" cy="1788795"/>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A20C1-BA8C-4EB8-98EA-5077AFC7548F}">
      <dsp:nvSpPr>
        <dsp:cNvPr id="0" name=""/>
        <dsp:cNvSpPr/>
      </dsp:nvSpPr>
      <dsp:spPr>
        <a:xfrm>
          <a:off x="3549" y="0"/>
          <a:ext cx="2342703"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Q3 2014 Water Action Hub Portals Design</a:t>
          </a:r>
          <a:endParaRPr lang="en-US" sz="1800" kern="1200" dirty="0"/>
        </a:p>
      </dsp:txBody>
      <dsp:txXfrm>
        <a:off x="3549" y="0"/>
        <a:ext cx="2342703" cy="1788795"/>
      </dsp:txXfrm>
    </dsp:sp>
    <dsp:sp modelId="{00308047-ED7A-4828-965C-6A06E7029EA4}">
      <dsp:nvSpPr>
        <dsp:cNvPr id="0" name=""/>
        <dsp:cNvSpPr/>
      </dsp:nvSpPr>
      <dsp:spPr>
        <a:xfrm>
          <a:off x="951301" y="2012394"/>
          <a:ext cx="447198" cy="4471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6FD9D-105A-48F7-BE93-33546FFB16F7}">
      <dsp:nvSpPr>
        <dsp:cNvPr id="0" name=""/>
        <dsp:cNvSpPr/>
      </dsp:nvSpPr>
      <dsp:spPr>
        <a:xfrm>
          <a:off x="2463388" y="2683192"/>
          <a:ext cx="2342703"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Q4 2014 Launch Apparel and Sustainable Agriculture Portals </a:t>
          </a:r>
          <a:endParaRPr lang="en-US" sz="1800" kern="1200" dirty="0"/>
        </a:p>
      </dsp:txBody>
      <dsp:txXfrm>
        <a:off x="2463388" y="2683192"/>
        <a:ext cx="2342703" cy="1788795"/>
      </dsp:txXfrm>
    </dsp:sp>
    <dsp:sp modelId="{DF6ED0C9-79D0-4FAC-ADE5-999E6CC01571}">
      <dsp:nvSpPr>
        <dsp:cNvPr id="0" name=""/>
        <dsp:cNvSpPr/>
      </dsp:nvSpPr>
      <dsp:spPr>
        <a:xfrm>
          <a:off x="3411140" y="2012394"/>
          <a:ext cx="447198" cy="447198"/>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3D3FE-8CB0-41E6-9905-D847B0330E39}">
      <dsp:nvSpPr>
        <dsp:cNvPr id="0" name=""/>
        <dsp:cNvSpPr/>
      </dsp:nvSpPr>
      <dsp:spPr>
        <a:xfrm>
          <a:off x="4923226" y="0"/>
          <a:ext cx="2342703"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Q4 </a:t>
          </a:r>
          <a:r>
            <a:rPr lang="en-US" sz="1800" kern="1200" dirty="0" smtClean="0"/>
            <a:t>2015 </a:t>
          </a:r>
          <a:r>
            <a:rPr lang="en-US" sz="1800" kern="1200" dirty="0" smtClean="0"/>
            <a:t>- </a:t>
          </a:r>
          <a:r>
            <a:rPr lang="en-US" sz="1800" kern="1200" dirty="0" smtClean="0"/>
            <a:t>2015 </a:t>
          </a:r>
          <a:endParaRPr lang="en-US" sz="1800" kern="1200" dirty="0" smtClean="0"/>
        </a:p>
        <a:p>
          <a:pPr lvl="0" algn="ctr" defTabSz="800100">
            <a:lnSpc>
              <a:spcPct val="90000"/>
            </a:lnSpc>
            <a:spcBef>
              <a:spcPct val="0"/>
            </a:spcBef>
            <a:spcAft>
              <a:spcPct val="35000"/>
            </a:spcAft>
          </a:pPr>
          <a:r>
            <a:rPr lang="en-US" sz="1800" kern="1200" dirty="0" smtClean="0"/>
            <a:t>Outreach and regional Expansion </a:t>
          </a:r>
          <a:endParaRPr lang="en-US" sz="1800" kern="1200" dirty="0" smtClean="0"/>
        </a:p>
        <a:p>
          <a:pPr lvl="0" algn="ctr" defTabSz="800100">
            <a:lnSpc>
              <a:spcPct val="90000"/>
            </a:lnSpc>
            <a:spcBef>
              <a:spcPct val="0"/>
            </a:spcBef>
            <a:spcAft>
              <a:spcPct val="35000"/>
            </a:spcAft>
          </a:pPr>
          <a:r>
            <a:rPr lang="en-US" sz="1800" kern="1200" dirty="0" smtClean="0"/>
            <a:t>Local Face-to-Face Facilitation</a:t>
          </a:r>
          <a:endParaRPr lang="en-US" sz="1800" kern="1200" dirty="0"/>
        </a:p>
      </dsp:txBody>
      <dsp:txXfrm>
        <a:off x="4923226" y="0"/>
        <a:ext cx="2342703" cy="1788795"/>
      </dsp:txXfrm>
    </dsp:sp>
    <dsp:sp modelId="{6898588C-4D9C-4216-92FC-AE2026BEA638}">
      <dsp:nvSpPr>
        <dsp:cNvPr id="0" name=""/>
        <dsp:cNvSpPr/>
      </dsp:nvSpPr>
      <dsp:spPr>
        <a:xfrm>
          <a:off x="5870979" y="2012394"/>
          <a:ext cx="447198" cy="447198"/>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E9B7A-B8D4-FF4E-A6A0-2A598988CD44}" type="datetimeFigureOut">
              <a:rPr lang="en-US" smtClean="0"/>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B5B68-8927-EF4C-9B97-C400304B65D7}" type="slidenum">
              <a:rPr lang="en-US" smtClean="0"/>
              <a:t>‹#›</a:t>
            </a:fld>
            <a:endParaRPr lang="en-US"/>
          </a:p>
        </p:txBody>
      </p:sp>
    </p:spTree>
    <p:extLst>
      <p:ext uri="{BB962C8B-B14F-4D97-AF65-F5344CB8AC3E}">
        <p14:creationId xmlns:p14="http://schemas.microsoft.com/office/powerpoint/2010/main" val="1671554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wateractionhub.org</a:t>
            </a:r>
            <a:r>
              <a:rPr lang="en-US" dirty="0" smtClean="0"/>
              <a:t>/projects/view/15/</a:t>
            </a:r>
            <a:endParaRPr lang="en-US" dirty="0"/>
          </a:p>
        </p:txBody>
      </p:sp>
      <p:sp>
        <p:nvSpPr>
          <p:cNvPr id="4" name="Slide Number Placeholder 3"/>
          <p:cNvSpPr>
            <a:spLocks noGrp="1"/>
          </p:cNvSpPr>
          <p:nvPr>
            <p:ph type="sldNum" sz="quarter" idx="10"/>
          </p:nvPr>
        </p:nvSpPr>
        <p:spPr/>
        <p:txBody>
          <a:bodyPr/>
          <a:lstStyle/>
          <a:p>
            <a:fld id="{63FB5B68-8927-EF4C-9B97-C400304B65D7}" type="slidenum">
              <a:rPr lang="en-US" smtClean="0"/>
              <a:t>4</a:t>
            </a:fld>
            <a:endParaRPr lang="en-US"/>
          </a:p>
        </p:txBody>
      </p:sp>
    </p:spTree>
    <p:extLst>
      <p:ext uri="{BB962C8B-B14F-4D97-AF65-F5344CB8AC3E}">
        <p14:creationId xmlns:p14="http://schemas.microsoft.com/office/powerpoint/2010/main" val="290045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Enable more effective communication, coordination action, and collaboration to address key water-related agricultural challenges</a:t>
            </a:r>
          </a:p>
          <a:p>
            <a:r>
              <a:rPr lang="en-US" dirty="0" smtClean="0"/>
              <a:t>Increase collective action across industry sectors, and with suppliers, governments, and civil society </a:t>
            </a:r>
            <a:endParaRPr lang="en-US" b="1" dirty="0" smtClean="0"/>
          </a:p>
          <a:p>
            <a:r>
              <a:rPr lang="en-US" dirty="0" smtClean="0"/>
              <a:t>Upscale existing partnerships and increase impacts by engaging a critical mass of actors</a:t>
            </a:r>
          </a:p>
          <a:p>
            <a:r>
              <a:rPr lang="en-US" dirty="0" smtClean="0"/>
              <a:t>Enable a coordinated and leveraged corporate water stewardship interventions to address water challenges in key agricultural regions</a:t>
            </a:r>
            <a:endParaRPr lang="en-US" dirty="0" smtClean="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development of the “Sustainable Agriculture” portal will involve extensive outreach. Outreach will be made to key international, regional, and national level organizations involved in sustainable agriculture initiatives, particularly those with a private sector engagement and/or water focus. Engaging these organizations will enable the specialized portal to adequately align with and include efforts already underway and be designed in a way that meets the strategic and practical needs of potential users.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will also be outreach to key organizations and potential partners (e.g. local companies/businesses, civil society, and government agencies) not yet aware of or involved in agriculture-related water stewardship to learn about what stewardship entails and how to take action. This would occur in identified basins and geographies in order to foster dialogue and real on-the-ground collective 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t>7</a:t>
            </a:fld>
            <a:endParaRPr lang="en-US"/>
          </a:p>
        </p:txBody>
      </p:sp>
    </p:spTree>
    <p:extLst>
      <p:ext uri="{BB962C8B-B14F-4D97-AF65-F5344CB8AC3E}">
        <p14:creationId xmlns:p14="http://schemas.microsoft.com/office/powerpoint/2010/main" val="291335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 Mandate is working with SAI Platform and SFL in the design of the Sustainable Agriculture Portal to ensure that its functionalities will complement the SAI/SFL initiative and be useful to members/endorsers of all three organizations</a:t>
            </a:r>
          </a:p>
          <a:p>
            <a:pPr marL="285750" indent="-285750">
              <a:buFont typeface="Arial" panose="020B0604020202020204" pitchFamily="34" charset="0"/>
              <a:buChar char="•"/>
            </a:pPr>
            <a:r>
              <a:rPr lang="en-US" dirty="0" smtClean="0"/>
              <a:t>Working across initiatives to identify priority regions and/or commodities to focus joint efforts</a:t>
            </a:r>
          </a:p>
          <a:p>
            <a:pPr marL="285750" indent="-285750">
              <a:buFont typeface="Arial" panose="020B0604020202020204" pitchFamily="34" charset="0"/>
              <a:buChar char="•"/>
            </a:pPr>
            <a:r>
              <a:rPr lang="en-US" dirty="0" smtClean="0"/>
              <a:t>Capturing SAI/SFL projects in the </a:t>
            </a:r>
            <a:r>
              <a:rPr lang="en-US" dirty="0" err="1" smtClean="0"/>
              <a:t>SusAg</a:t>
            </a:r>
            <a:r>
              <a:rPr lang="en-US" dirty="0" smtClean="0"/>
              <a:t> Portal </a:t>
            </a:r>
          </a:p>
          <a:p>
            <a:pPr marL="285750" indent="-285750">
              <a:buFont typeface="Arial" panose="020B0604020202020204" pitchFamily="34" charset="0"/>
              <a:buChar char="•"/>
            </a:pPr>
            <a:r>
              <a:rPr lang="en-US" dirty="0" smtClean="0"/>
              <a:t>Joint outreach efforts to stakeholders, members and endorsers</a:t>
            </a:r>
          </a:p>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Mississippi River Basin will be added to the Water Action Hub to support the EPA’s Agency’s Mississippi River and Gulf of Mexico Watershed Nutrient Task Force (Hypoxia Task Force)</a:t>
            </a:r>
          </a:p>
          <a:p>
            <a:r>
              <a:rPr lang="en-US" dirty="0" smtClean="0"/>
              <a:t>Utilizing the Hub as a “rallying vehicle” to engage the private sector, US EPA, State and Municipal agencies, research institutes and NGOs to address the nutrient issues in the Mississippi</a:t>
            </a:r>
          </a:p>
          <a:p>
            <a:r>
              <a:rPr lang="en-US" dirty="0" smtClean="0"/>
              <a:t> Outreach and engagement to suppliers / growers in the upper Mississippi river basin</a:t>
            </a:r>
          </a:p>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pitched a couple of things for monitoring and assessment:</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sz="1200" kern="1200" dirty="0" smtClean="0">
                <a:solidFill>
                  <a:schemeClr val="tx1"/>
                </a:solidFill>
                <a:effectLst/>
                <a:latin typeface="+mn-lt"/>
                <a:ea typeface="+mn-ea"/>
                <a:cs typeface="+mn-cs"/>
              </a:rPr>
              <a:t>The first will involve a technical approach and will build in some additional administrative tools to monitor how connections are being made. This could include the development of a system to visually depict messages being sent between organizations to understand who is being contacted. We will do some research to other similar initiatives to understand what technical mechanisms they have in place to monitor connections being made that take into account user’s privacy concerns.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Survey of all current Hub users in</a:t>
            </a:r>
            <a:r>
              <a:rPr lang="en-US" sz="1200" kern="1200" baseline="0" dirty="0" smtClean="0">
                <a:solidFill>
                  <a:schemeClr val="tx1"/>
                </a:solidFill>
                <a:effectLst/>
                <a:latin typeface="+mn-lt"/>
                <a:ea typeface="+mn-ea"/>
                <a:cs typeface="+mn-cs"/>
              </a:rPr>
              <a:t> early 2014 </a:t>
            </a:r>
            <a:r>
              <a:rPr lang="en-US" sz="1200" kern="1200" dirty="0" smtClean="0">
                <a:solidFill>
                  <a:schemeClr val="tx1"/>
                </a:solidFill>
                <a:effectLst/>
                <a:latin typeface="+mn-lt"/>
                <a:ea typeface="+mn-ea"/>
                <a:cs typeface="+mn-cs"/>
              </a:rPr>
              <a:t>to understand how they are using the Hub and who they have connected with. </a:t>
            </a:r>
          </a:p>
          <a:p>
            <a:r>
              <a:rPr lang="en-US" sz="1200" kern="1200" dirty="0" smtClean="0">
                <a:solidFill>
                  <a:schemeClr val="tx1"/>
                </a:solidFill>
                <a:effectLst/>
                <a:latin typeface="+mn-lt"/>
                <a:ea typeface="+mn-ea"/>
                <a:cs typeface="+mn-cs"/>
              </a:rPr>
              <a:t>These two approaches will allow the project team to assess how well connections are being formed on the Hub and where improvements will need to be made.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Both tracks would allow us to better understand if projects are actually being formed and to assess what other technical changes/amendments need to be made for</a:t>
            </a:r>
            <a:r>
              <a:rPr lang="en-US" baseline="0" dirty="0" smtClean="0"/>
              <a:t> the Hub to be more effective.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529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36562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27503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9715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58929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227890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BA88C-A605-3740-BAEA-1983E8A272F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733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BA88C-A605-3740-BAEA-1983E8A272FF}" type="datetimeFigureOut">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410892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BA88C-A605-3740-BAEA-1983E8A272FF}" type="datetimeFigureOut">
              <a:rPr lang="en-US" smtClean="0"/>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211447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BA88C-A605-3740-BAEA-1983E8A272FF}" type="datetimeFigureOut">
              <a:rPr lang="en-US" smtClean="0"/>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57595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BA88C-A605-3740-BAEA-1983E8A272F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294198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BA88C-A605-3740-BAEA-1983E8A272F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184700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BA88C-A605-3740-BAEA-1983E8A272FF}" type="datetimeFigureOut">
              <a:rPr lang="en-US" smtClean="0"/>
              <a:t>8/29/2014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5A329-F6F6-8342-9573-255C9E44B0CB}" type="slidenum">
              <a:rPr lang="en-US" smtClean="0"/>
              <a:t>‹#›</a:t>
            </a:fld>
            <a:endParaRPr lang="en-US"/>
          </a:p>
        </p:txBody>
      </p:sp>
    </p:spTree>
    <p:extLst>
      <p:ext uri="{BB962C8B-B14F-4D97-AF65-F5344CB8AC3E}">
        <p14:creationId xmlns:p14="http://schemas.microsoft.com/office/powerpoint/2010/main" val="3420508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gif"/><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ctrTitle"/>
          </p:nvPr>
        </p:nvSpPr>
        <p:spPr>
          <a:xfrm>
            <a:off x="533400" y="2362198"/>
            <a:ext cx="8077200" cy="3925895"/>
          </a:xfrm>
        </p:spPr>
        <p:txBody>
          <a:bodyPr>
            <a:normAutofit/>
          </a:bodyPr>
          <a:lstStyle/>
          <a:p>
            <a:r>
              <a:rPr lang="en-US" sz="3600" dirty="0" smtClean="0">
                <a:solidFill>
                  <a:srgbClr val="00B0F0"/>
                </a:solidFill>
                <a:latin typeface="Cambria" pitchFamily="18" charset="0"/>
                <a:cs typeface="Times New Roman" pitchFamily="18" charset="0"/>
              </a:rPr>
              <a:t>The Road Ahead: Innovative Tools and Collaborations to Further Supply Chain Action  </a:t>
            </a:r>
            <a:br>
              <a:rPr lang="en-US" sz="3600" dirty="0" smtClean="0">
                <a:solidFill>
                  <a:srgbClr val="00B0F0"/>
                </a:solidFill>
                <a:latin typeface="Cambria" pitchFamily="18" charset="0"/>
                <a:cs typeface="Times New Roman" pitchFamily="18" charset="0"/>
              </a:rPr>
            </a:br>
            <a:r>
              <a:rPr lang="en-US" sz="2200" dirty="0">
                <a:solidFill>
                  <a:srgbClr val="00B0F0"/>
                </a:solidFill>
                <a:latin typeface="Cambria" pitchFamily="18" charset="0"/>
                <a:cs typeface="Times New Roman" pitchFamily="18" charset="0"/>
              </a:rPr>
              <a:t/>
            </a:r>
            <a:br>
              <a:rPr lang="en-US" sz="2200" dirty="0">
                <a:solidFill>
                  <a:srgbClr val="00B0F0"/>
                </a:solidFill>
                <a:latin typeface="Cambria" pitchFamily="18" charset="0"/>
                <a:cs typeface="Times New Roman" pitchFamily="18" charset="0"/>
              </a:rPr>
            </a:br>
            <a:r>
              <a:rPr lang="en-US" sz="2200" dirty="0" smtClean="0">
                <a:solidFill>
                  <a:srgbClr val="00B0F0"/>
                </a:solidFill>
                <a:latin typeface="Cambria" pitchFamily="18" charset="0"/>
                <a:cs typeface="Times New Roman" pitchFamily="18" charset="0"/>
              </a:rPr>
              <a:t/>
            </a:r>
            <a:br>
              <a:rPr lang="en-US" sz="2200" dirty="0" smtClean="0">
                <a:solidFill>
                  <a:srgbClr val="00B0F0"/>
                </a:solidFill>
                <a:latin typeface="Cambria" pitchFamily="18" charset="0"/>
                <a:cs typeface="Times New Roman" pitchFamily="18" charset="0"/>
              </a:rPr>
            </a:br>
            <a:r>
              <a:rPr lang="en-US" sz="2200" dirty="0" smtClean="0">
                <a:solidFill>
                  <a:srgbClr val="00B0F0"/>
                </a:solidFill>
                <a:latin typeface="Cambria" pitchFamily="18" charset="0"/>
                <a:cs typeface="Times New Roman" pitchFamily="18" charset="0"/>
              </a:rPr>
              <a:t>Jason Morrison</a:t>
            </a:r>
            <a:br>
              <a:rPr lang="en-US" sz="2200" dirty="0" smtClean="0">
                <a:solidFill>
                  <a:srgbClr val="00B0F0"/>
                </a:solidFill>
                <a:latin typeface="Cambria" pitchFamily="18" charset="0"/>
                <a:cs typeface="Times New Roman" pitchFamily="18" charset="0"/>
              </a:rPr>
            </a:br>
            <a:r>
              <a:rPr lang="en-US" sz="2200" dirty="0" smtClean="0">
                <a:solidFill>
                  <a:srgbClr val="00B0F0"/>
                </a:solidFill>
                <a:latin typeface="Cambria" pitchFamily="18" charset="0"/>
                <a:cs typeface="Times New Roman" pitchFamily="18" charset="0"/>
              </a:rPr>
              <a:t>Stockholm World Water Week</a:t>
            </a:r>
            <a:br>
              <a:rPr lang="en-US" sz="2200" dirty="0" smtClean="0">
                <a:solidFill>
                  <a:srgbClr val="00B0F0"/>
                </a:solidFill>
                <a:latin typeface="Cambria" pitchFamily="18" charset="0"/>
                <a:cs typeface="Times New Roman" pitchFamily="18" charset="0"/>
              </a:rPr>
            </a:br>
            <a:r>
              <a:rPr lang="en-US" sz="2200" dirty="0" smtClean="0">
                <a:solidFill>
                  <a:srgbClr val="00B0F0"/>
                </a:solidFill>
                <a:latin typeface="Cambria" pitchFamily="18" charset="0"/>
                <a:cs typeface="Times New Roman" pitchFamily="18" charset="0"/>
              </a:rPr>
              <a:t>September 3rd, 2014</a:t>
            </a:r>
          </a:p>
        </p:txBody>
      </p:sp>
      <p:sp>
        <p:nvSpPr>
          <p:cNvPr id="5" name="Rectangle 4"/>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CEO_Water_Mandate_Logo"/>
          <p:cNvPicPr/>
          <p:nvPr/>
        </p:nvPicPr>
        <p:blipFill>
          <a:blip r:embed="rId2" cstate="print"/>
          <a:srcRect b="15957"/>
          <a:stretch>
            <a:fillRect/>
          </a:stretch>
        </p:blipFill>
        <p:spPr bwMode="auto">
          <a:xfrm>
            <a:off x="1222068" y="609600"/>
            <a:ext cx="6699864" cy="1447800"/>
          </a:xfrm>
          <a:prstGeom prst="rect">
            <a:avLst/>
          </a:prstGeom>
          <a:noFill/>
          <a:ln w="9525">
            <a:noFill/>
            <a:miter lim="800000"/>
            <a:headEnd/>
            <a:tailEnd/>
          </a:ln>
        </p:spPr>
      </p:pic>
    </p:spTree>
    <p:extLst>
      <p:ext uri="{BB962C8B-B14F-4D97-AF65-F5344CB8AC3E}">
        <p14:creationId xmlns:p14="http://schemas.microsoft.com/office/powerpoint/2010/main" val="80697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Action Areas</a:t>
            </a:r>
          </a:p>
        </p:txBody>
      </p:sp>
      <p:sp>
        <p:nvSpPr>
          <p:cNvPr id="3" name="Text Placeholder 2"/>
          <p:cNvSpPr>
            <a:spLocks noGrp="1"/>
          </p:cNvSpPr>
          <p:nvPr>
            <p:ph idx="1"/>
          </p:nvPr>
        </p:nvSpPr>
        <p:spPr>
          <a:xfrm>
            <a:off x="514394" y="1343025"/>
            <a:ext cx="8229600" cy="4525963"/>
          </a:xfrm>
        </p:spPr>
        <p:txBody>
          <a:bodyPr>
            <a:normAutofit fontScale="85000" lnSpcReduction="20000"/>
          </a:bodyPr>
          <a:lstStyle/>
          <a:p>
            <a:r>
              <a:rPr lang="en-US" b="1" dirty="0"/>
              <a:t>Pesticide and Fertilizer Management: </a:t>
            </a:r>
            <a:r>
              <a:rPr lang="en-US" dirty="0"/>
              <a:t>Agricultural runoff of pesticides and fertilizers </a:t>
            </a:r>
            <a:endParaRPr lang="en-US" dirty="0" smtClean="0"/>
          </a:p>
          <a:p>
            <a:r>
              <a:rPr lang="en-US" b="1" dirty="0" smtClean="0"/>
              <a:t>Operational </a:t>
            </a:r>
            <a:r>
              <a:rPr lang="en-US" b="1" dirty="0"/>
              <a:t>Efficiency: </a:t>
            </a:r>
            <a:r>
              <a:rPr lang="en-US" dirty="0" smtClean="0"/>
              <a:t>Minimizing water </a:t>
            </a:r>
            <a:r>
              <a:rPr lang="en-US" dirty="0"/>
              <a:t>diverted to irrigate </a:t>
            </a:r>
            <a:r>
              <a:rPr lang="en-US" dirty="0" smtClean="0"/>
              <a:t>crops, Conservation Agriculture </a:t>
            </a:r>
          </a:p>
          <a:p>
            <a:r>
              <a:rPr lang="en-US" b="1" dirty="0" smtClean="0"/>
              <a:t>Agricultural </a:t>
            </a:r>
            <a:r>
              <a:rPr lang="en-US" b="1" dirty="0"/>
              <a:t>Sustainability Metrics, Measurement and Evaluation: </a:t>
            </a:r>
            <a:r>
              <a:rPr lang="en-US" dirty="0"/>
              <a:t>Synchronization of reporting </a:t>
            </a:r>
            <a:r>
              <a:rPr lang="en-US" dirty="0" smtClean="0"/>
              <a:t>practices</a:t>
            </a:r>
          </a:p>
          <a:p>
            <a:r>
              <a:rPr lang="en-US" b="1" dirty="0"/>
              <a:t>Ground Water: </a:t>
            </a:r>
            <a:r>
              <a:rPr lang="en-US" dirty="0"/>
              <a:t>Overdraft, salinization of aquifers and land </a:t>
            </a:r>
            <a:r>
              <a:rPr lang="en-US" dirty="0" smtClean="0"/>
              <a:t>subsidence</a:t>
            </a:r>
          </a:p>
          <a:p>
            <a:r>
              <a:rPr lang="en-US" b="1" dirty="0"/>
              <a:t>Soil Erosion and Health: </a:t>
            </a:r>
            <a:r>
              <a:rPr lang="en-US" dirty="0"/>
              <a:t>Sedimentation of freshwater and marine environments</a:t>
            </a:r>
            <a:r>
              <a:rPr lang="en-US" dirty="0" smtClean="0"/>
              <a:t>.</a:t>
            </a:r>
          </a:p>
          <a:p>
            <a:r>
              <a:rPr lang="en-US" b="1" dirty="0"/>
              <a:t>Dairy and Livestock: </a:t>
            </a:r>
            <a:r>
              <a:rPr lang="en-US" dirty="0"/>
              <a:t>Pollution from runoff, quantity of water consumed</a:t>
            </a:r>
            <a:r>
              <a:rPr lang="en-US" dirty="0" smtClean="0"/>
              <a:t>.</a:t>
            </a:r>
            <a:endParaRPr lang="en-US" dirty="0"/>
          </a:p>
          <a:p>
            <a:endParaRPr lang="en-US" dirty="0"/>
          </a:p>
          <a:p>
            <a:endParaRPr lang="en-US" dirty="0" smtClean="0"/>
          </a:p>
          <a:p>
            <a:endParaRPr lang="en-US" dirty="0"/>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46697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Existing Action Areas on the Sustainable Agriculture Portal</a:t>
            </a:r>
            <a:endParaRPr lang="en-US" sz="3200" dirty="0" smtClean="0">
              <a:solidFill>
                <a:schemeClr val="accent5"/>
              </a:solidFill>
              <a:latin typeface="Cambria" pitchFamily="18" charset="0"/>
              <a:cs typeface="Times New Roman" pitchFamily="18" charset="0"/>
            </a:endParaRPr>
          </a:p>
        </p:txBody>
      </p:sp>
      <p:sp>
        <p:nvSpPr>
          <p:cNvPr id="3" name="Text Placeholder 2"/>
          <p:cNvSpPr>
            <a:spLocks noGrp="1"/>
          </p:cNvSpPr>
          <p:nvPr>
            <p:ph idx="1"/>
          </p:nvPr>
        </p:nvSpPr>
        <p:spPr>
          <a:xfrm>
            <a:off x="457200" y="1417638"/>
            <a:ext cx="8229600" cy="4789199"/>
          </a:xfrm>
        </p:spPr>
        <p:txBody>
          <a:bodyPr>
            <a:normAutofit fontScale="77500" lnSpcReduction="20000"/>
          </a:bodyPr>
          <a:lstStyle/>
          <a:p>
            <a:r>
              <a:rPr lang="en-US" b="1" dirty="0" smtClean="0"/>
              <a:t>Climate </a:t>
            </a:r>
            <a:r>
              <a:rPr lang="en-US" b="1" dirty="0"/>
              <a:t>Change Adaptation and Resilience: </a:t>
            </a:r>
            <a:r>
              <a:rPr lang="en-US" dirty="0"/>
              <a:t>W</a:t>
            </a:r>
            <a:r>
              <a:rPr lang="en-US" dirty="0" smtClean="0"/>
              <a:t>ater </a:t>
            </a:r>
            <a:r>
              <a:rPr lang="en-US" dirty="0"/>
              <a:t>scarcity, pollution, competition, and impacts on water </a:t>
            </a:r>
            <a:r>
              <a:rPr lang="en-US" dirty="0" smtClean="0"/>
              <a:t>infrastructure</a:t>
            </a:r>
            <a:endParaRPr lang="en-US" dirty="0"/>
          </a:p>
          <a:p>
            <a:r>
              <a:rPr lang="en-US" b="1" dirty="0" smtClean="0"/>
              <a:t>Public Awareness and Education: </a:t>
            </a:r>
            <a:r>
              <a:rPr lang="en-US" dirty="0"/>
              <a:t>Raising awareness can contribute to more efficient use of water resources, protection of aquatic ecosystems, the development of effective environmental and water standards</a:t>
            </a:r>
            <a:r>
              <a:rPr lang="en-US" dirty="0"/>
              <a:t>.</a:t>
            </a:r>
          </a:p>
          <a:p>
            <a:r>
              <a:rPr lang="en-US" b="1" dirty="0"/>
              <a:t>Ecosystem / </a:t>
            </a:r>
            <a:r>
              <a:rPr lang="en-US" b="1" dirty="0" err="1"/>
              <a:t>Sourcewater</a:t>
            </a:r>
            <a:r>
              <a:rPr lang="en-US" b="1" dirty="0"/>
              <a:t> Protection / </a:t>
            </a:r>
            <a:r>
              <a:rPr lang="en-US" b="1" dirty="0" smtClean="0"/>
              <a:t>Restoration: </a:t>
            </a:r>
            <a:r>
              <a:rPr lang="en-US" dirty="0" smtClean="0"/>
              <a:t> Degradation </a:t>
            </a:r>
            <a:r>
              <a:rPr lang="en-US" dirty="0"/>
              <a:t>of aquatic ecosystems and natural resources within a catchment impacts biodiversity, hydrological flow, environmental water requirements, water quality, and the ability to use natural resources. </a:t>
            </a:r>
            <a:endParaRPr lang="en-US" dirty="0" smtClean="0"/>
          </a:p>
          <a:p>
            <a:r>
              <a:rPr lang="en-US" b="1" dirty="0"/>
              <a:t>Monitoring and Knowledge </a:t>
            </a:r>
            <a:r>
              <a:rPr lang="en-US" b="1" dirty="0" smtClean="0"/>
              <a:t>Sharing: </a:t>
            </a:r>
            <a:r>
              <a:rPr lang="en-US" dirty="0"/>
              <a:t>Effective water management in agricultural and industrial systems requires robust data, monitoring systems, and analytics. </a:t>
            </a:r>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3895458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200" y="457200"/>
            <a:ext cx="8763000" cy="630198"/>
          </a:xfrm>
        </p:spPr>
        <p:txBody>
          <a:bodyPr>
            <a:normAutofit/>
          </a:bodyPr>
          <a:lstStyle/>
          <a:p>
            <a:pPr eaLnBrk="1" hangingPunct="1"/>
            <a:r>
              <a:rPr lang="en-US" sz="3200" b="1" dirty="0" smtClean="0">
                <a:solidFill>
                  <a:schemeClr val="accent5"/>
                </a:solidFill>
                <a:latin typeface="Cambria" pitchFamily="18" charset="0"/>
                <a:cs typeface="Times New Roman" pitchFamily="18" charset="0"/>
              </a:rPr>
              <a:t>Plans Going Forward</a:t>
            </a:r>
          </a:p>
        </p:txBody>
      </p:sp>
      <p:sp>
        <p:nvSpPr>
          <p:cNvPr id="12" name="Content Placeholder 6"/>
          <p:cNvSpPr txBox="1">
            <a:spLocks/>
          </p:cNvSpPr>
          <p:nvPr/>
        </p:nvSpPr>
        <p:spPr>
          <a:xfrm>
            <a:off x="228600" y="10668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defRPr/>
            </a:pPr>
            <a:endParaRPr lang="en-US" sz="2800" dirty="0" smtClean="0">
              <a:solidFill>
                <a:prstClr val="black">
                  <a:tint val="75000"/>
                </a:prstClr>
              </a:solidFill>
              <a:cs typeface="Calibri" pitchFamily="-1" charset="0"/>
            </a:endParaRPr>
          </a:p>
        </p:txBody>
      </p:sp>
      <p:graphicFrame>
        <p:nvGraphicFramePr>
          <p:cNvPr id="4" name="Diagram 3"/>
          <p:cNvGraphicFramePr/>
          <p:nvPr>
            <p:extLst>
              <p:ext uri="{D42A27DB-BD31-4B8C-83A1-F6EECF244321}">
                <p14:modId xmlns:p14="http://schemas.microsoft.com/office/powerpoint/2010/main" val="2533690521"/>
              </p:ext>
            </p:extLst>
          </p:nvPr>
        </p:nvGraphicFramePr>
        <p:xfrm>
          <a:off x="533400" y="1066800"/>
          <a:ext cx="8077200" cy="4471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1414082" y="5297488"/>
            <a:ext cx="6239635"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rPr>
              <a:t>Technical Upgrades and Amendments as Needed</a:t>
            </a:r>
          </a:p>
        </p:txBody>
      </p:sp>
    </p:spTree>
    <p:extLst>
      <p:ext uri="{BB962C8B-B14F-4D97-AF65-F5344CB8AC3E}">
        <p14:creationId xmlns:p14="http://schemas.microsoft.com/office/powerpoint/2010/main" val="3712766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Reflections from the day</a:t>
            </a:r>
          </a:p>
        </p:txBody>
      </p:sp>
      <p:sp>
        <p:nvSpPr>
          <p:cNvPr id="3" name="Text Placeholder 2"/>
          <p:cNvSpPr>
            <a:spLocks noGrp="1"/>
          </p:cNvSpPr>
          <p:nvPr>
            <p:ph idx="1"/>
          </p:nvPr>
        </p:nvSpPr>
        <p:spPr>
          <a:xfrm>
            <a:off x="514394" y="1343025"/>
            <a:ext cx="8229600" cy="4525963"/>
          </a:xfrm>
        </p:spPr>
        <p:txBody>
          <a:bodyPr>
            <a:normAutofit/>
          </a:bodyPr>
          <a:lstStyle/>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704732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199" y="228600"/>
            <a:ext cx="8763001" cy="630198"/>
          </a:xfrm>
        </p:spPr>
        <p:txBody>
          <a:bodyPr>
            <a:normAutofit/>
          </a:bodyPr>
          <a:lstStyle/>
          <a:p>
            <a:pPr eaLnBrk="1" hangingPunct="1"/>
            <a:r>
              <a:rPr lang="en-US" sz="3200" dirty="0" smtClean="0">
                <a:solidFill>
                  <a:schemeClr val="accent5"/>
                </a:solidFill>
                <a:latin typeface="Cambria" pitchFamily="18" charset="0"/>
                <a:cs typeface="Times New Roman" pitchFamily="18" charset="0"/>
              </a:rPr>
              <a:t>Why the Water Action Hub?</a:t>
            </a: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8" name="Text Placeholder 6"/>
          <p:cNvSpPr txBox="1">
            <a:spLocks/>
          </p:cNvSpPr>
          <p:nvPr/>
        </p:nvSpPr>
        <p:spPr>
          <a:xfrm>
            <a:off x="228600" y="838200"/>
            <a:ext cx="8686800" cy="5390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8138" lvl="1" indent="-338138">
              <a:buClr>
                <a:srgbClr val="000000"/>
              </a:buClr>
              <a:buFont typeface="Arial" pitchFamily="34" charset="0"/>
              <a:buChar char="•"/>
              <a:defRPr/>
            </a:pPr>
            <a:r>
              <a:rPr lang="en-US" sz="1600" dirty="0" smtClean="0">
                <a:solidFill>
                  <a:srgbClr val="000000"/>
                </a:solidFill>
                <a:latin typeface="Cambria" pitchFamily="18" charset="0"/>
              </a:rPr>
              <a:t>The </a:t>
            </a:r>
            <a:r>
              <a:rPr lang="en-US" sz="1600" dirty="0" smtClean="0">
                <a:solidFill>
                  <a:prstClr val="black"/>
                </a:solidFill>
                <a:latin typeface="Cambria" pitchFamily="18" charset="0"/>
              </a:rPr>
              <a:t>complexity of engaging stakeholders on local water issues make water risk management a challenging task for individual organizations</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smtClean="0">
                <a:solidFill>
                  <a:prstClr val="black"/>
                </a:solidFill>
                <a:latin typeface="Cambria" pitchFamily="18" charset="0"/>
              </a:rPr>
              <a:t>It is generally accepted that companies need to collaborate with each other, NGOs, development agencies, and governments to effectively address many water risks</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GB" sz="1600" dirty="0" smtClean="0">
                <a:solidFill>
                  <a:prstClr val="black"/>
                </a:solidFill>
                <a:latin typeface="Cambria" pitchFamily="18" charset="0"/>
              </a:rPr>
              <a:t>Larger </a:t>
            </a:r>
            <a:r>
              <a:rPr lang="en-GB" sz="1600" dirty="0">
                <a:solidFill>
                  <a:prstClr val="black"/>
                </a:solidFill>
                <a:latin typeface="Cambria" pitchFamily="18" charset="0"/>
              </a:rPr>
              <a:t>alliances with pooled resources and focused efforts in shared “hotspot” watersheds would be more </a:t>
            </a:r>
            <a:r>
              <a:rPr lang="en-GB" sz="1600" dirty="0" smtClean="0">
                <a:solidFill>
                  <a:prstClr val="black"/>
                </a:solidFill>
                <a:latin typeface="Cambria" pitchFamily="18" charset="0"/>
              </a:rPr>
              <a:t>effective than optimistic approach to collective action. </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smtClean="0">
                <a:solidFill>
                  <a:prstClr val="black"/>
                </a:solidFill>
                <a:latin typeface="Cambria" pitchFamily="18" charset="0"/>
              </a:rPr>
              <a:t>Provides water stakeholders insight into on-going water initiatives and contacts in various regions, resulting in increased potential for synergy and collective action</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a:solidFill>
                  <a:prstClr val="black"/>
                </a:solidFill>
                <a:latin typeface="Cambria" pitchFamily="18" charset="0"/>
              </a:rPr>
              <a:t>I</a:t>
            </a:r>
            <a:r>
              <a:rPr lang="en-US" sz="1600" dirty="0" smtClean="0">
                <a:solidFill>
                  <a:prstClr val="black"/>
                </a:solidFill>
                <a:latin typeface="Cambria" pitchFamily="18" charset="0"/>
              </a:rPr>
              <a:t>dentify and engage with potential partners and initiatives in regions of key mutual strategic interest</a:t>
            </a:r>
          </a:p>
          <a:p>
            <a:pPr lvl="1">
              <a:buClr>
                <a:srgbClr val="000000"/>
              </a:buClr>
              <a:defRPr/>
            </a:pPr>
            <a:endParaRPr lang="en-US" sz="1600" i="1" dirty="0" smtClean="0">
              <a:solidFill>
                <a:prstClr val="black"/>
              </a:solidFill>
            </a:endParaRPr>
          </a:p>
          <a:p>
            <a:pPr marL="1588" lvl="1" algn="ctr">
              <a:buClr>
                <a:srgbClr val="000000"/>
              </a:buClr>
              <a:defRPr/>
            </a:pPr>
            <a:r>
              <a:rPr lang="en-US" sz="1600" i="1" dirty="0" smtClean="0">
                <a:solidFill>
                  <a:prstClr val="black"/>
                </a:solidFill>
              </a:rPr>
              <a:t>Work on the Water Action Hub is made possible by the support of </a:t>
            </a:r>
            <a:br>
              <a:rPr lang="en-US" sz="1600" i="1" dirty="0" smtClean="0">
                <a:solidFill>
                  <a:prstClr val="black"/>
                </a:solidFill>
              </a:rPr>
            </a:br>
            <a:r>
              <a:rPr lang="en-US" sz="1600" b="1" i="1" dirty="0" smtClean="0">
                <a:solidFill>
                  <a:prstClr val="black"/>
                </a:solidFill>
              </a:rPr>
              <a:t>Deloitte, GIZ, The Coca-Cola Company, SABMiller, Reed Elsevier, Veolia Water North America, UNEP, and the members of the Advisory Committee who have agreed to give </a:t>
            </a:r>
            <a:r>
              <a:rPr lang="en-US" sz="1600" b="1" i="1" dirty="0" smtClean="0">
                <a:solidFill>
                  <a:srgbClr val="000000"/>
                </a:solidFill>
              </a:rPr>
              <a:t>their time</a:t>
            </a:r>
          </a:p>
          <a:p>
            <a:pPr marL="174625">
              <a:buClr>
                <a:srgbClr val="000000"/>
              </a:buClr>
              <a:buFont typeface="Wingdings" charset="2"/>
              <a:buChar char="§"/>
              <a:defRPr/>
            </a:pPr>
            <a:endParaRPr lang="en-US" sz="1400" dirty="0" smtClean="0">
              <a:solidFill>
                <a:srgbClr val="000000"/>
              </a:solidFill>
            </a:endParaRPr>
          </a:p>
        </p:txBody>
      </p:sp>
    </p:spTree>
    <p:extLst>
      <p:ext uri="{BB962C8B-B14F-4D97-AF65-F5344CB8AC3E}">
        <p14:creationId xmlns:p14="http://schemas.microsoft.com/office/powerpoint/2010/main" val="47102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Action Area</a:t>
            </a:r>
          </a:p>
        </p:txBody>
      </p:sp>
      <p:pic>
        <p:nvPicPr>
          <p:cNvPr id="9" name="Content Placeholder 8" descr="screencapture-wateractionhub-org-action_areas-view-25.png"/>
          <p:cNvPicPr>
            <a:picLocks noGrp="1" noChangeAspect="1"/>
          </p:cNvPicPr>
          <p:nvPr>
            <p:ph idx="1"/>
          </p:nvPr>
        </p:nvPicPr>
        <p:blipFill rotWithShape="1">
          <a:blip r:embed="rId3">
            <a:extLst>
              <a:ext uri="{28A0092B-C50C-407E-A947-70E740481C1C}">
                <a14:useLocalDpi xmlns:a14="http://schemas.microsoft.com/office/drawing/2010/main" val="0"/>
              </a:ext>
            </a:extLst>
          </a:blip>
          <a:srcRect b="72849"/>
          <a:stretch/>
        </p:blipFill>
        <p:spPr>
          <a:xfrm>
            <a:off x="457200" y="1254560"/>
            <a:ext cx="8229600" cy="4871604"/>
          </a:xfrm>
        </p:spPr>
      </p:pic>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3709082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Action Area</a:t>
            </a: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4" name="Content Placeholder 3" descr="screencapture-sab miller.png"/>
          <p:cNvPicPr>
            <a:picLocks noGrp="1" noChangeAspect="1"/>
          </p:cNvPicPr>
          <p:nvPr>
            <p:ph idx="1"/>
          </p:nvPr>
        </p:nvPicPr>
        <p:blipFill rotWithShape="1">
          <a:blip r:embed="rId4">
            <a:extLst>
              <a:ext uri="{28A0092B-C50C-407E-A947-70E740481C1C}">
                <a14:useLocalDpi xmlns:a14="http://schemas.microsoft.com/office/drawing/2010/main" val="0"/>
              </a:ext>
            </a:extLst>
          </a:blip>
          <a:srcRect t="-1" b="65880"/>
          <a:stretch/>
        </p:blipFill>
        <p:spPr>
          <a:xfrm>
            <a:off x="457200" y="1417638"/>
            <a:ext cx="8229600" cy="4708525"/>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071251"/>
            <a:ext cx="3276600" cy="263822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900" y="2873274"/>
            <a:ext cx="3757610" cy="1284489"/>
          </a:xfrm>
          <a:prstGeom prst="rect">
            <a:avLst/>
          </a:prstGeom>
        </p:spPr>
      </p:pic>
    </p:spTree>
    <p:extLst>
      <p:ext uri="{BB962C8B-B14F-4D97-AF65-F5344CB8AC3E}">
        <p14:creationId xmlns:p14="http://schemas.microsoft.com/office/powerpoint/2010/main" val="1624603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Portal Objectives</a:t>
            </a:r>
          </a:p>
        </p:txBody>
      </p:sp>
      <p:sp>
        <p:nvSpPr>
          <p:cNvPr id="3" name="Text Placeholder 2"/>
          <p:cNvSpPr>
            <a:spLocks noGrp="1"/>
          </p:cNvSpPr>
          <p:nvPr>
            <p:ph idx="1"/>
          </p:nvPr>
        </p:nvSpPr>
        <p:spPr>
          <a:xfrm>
            <a:off x="514394" y="1343025"/>
            <a:ext cx="8229600" cy="4525963"/>
          </a:xfrm>
        </p:spPr>
        <p:txBody>
          <a:bodyPr>
            <a:normAutofit/>
          </a:bodyPr>
          <a:lstStyle/>
          <a:p>
            <a:r>
              <a:rPr lang="en-US" dirty="0" smtClean="0"/>
              <a:t>Effective </a:t>
            </a:r>
            <a:r>
              <a:rPr lang="en-US" dirty="0" smtClean="0"/>
              <a:t>communication, </a:t>
            </a:r>
            <a:r>
              <a:rPr lang="en-US" dirty="0" smtClean="0"/>
              <a:t>coordinated </a:t>
            </a:r>
            <a:r>
              <a:rPr lang="en-US" dirty="0" smtClean="0"/>
              <a:t>action, and collaboration </a:t>
            </a:r>
            <a:endParaRPr lang="en-US" dirty="0" smtClean="0"/>
          </a:p>
          <a:p>
            <a:r>
              <a:rPr lang="en-US" dirty="0" smtClean="0"/>
              <a:t>Increase </a:t>
            </a:r>
            <a:r>
              <a:rPr lang="en-US" dirty="0" smtClean="0"/>
              <a:t>collective action across </a:t>
            </a:r>
            <a:endParaRPr lang="en-US" dirty="0" smtClean="0"/>
          </a:p>
          <a:p>
            <a:r>
              <a:rPr lang="en-US" dirty="0" smtClean="0"/>
              <a:t>Upscale </a:t>
            </a:r>
            <a:r>
              <a:rPr lang="en-US" dirty="0"/>
              <a:t>existing </a:t>
            </a:r>
            <a:r>
              <a:rPr lang="en-US" dirty="0" smtClean="0"/>
              <a:t>partnerships</a:t>
            </a:r>
            <a:endParaRPr lang="en-US" dirty="0" smtClean="0"/>
          </a:p>
          <a:p>
            <a:r>
              <a:rPr lang="en-US" dirty="0" smtClean="0"/>
              <a:t>Address </a:t>
            </a:r>
            <a:r>
              <a:rPr lang="en-US" dirty="0" smtClean="0"/>
              <a:t>water challenges in key agricultural regions</a:t>
            </a:r>
          </a:p>
          <a:p>
            <a:endParaRPr lang="en-US" dirty="0" smtClean="0"/>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132845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Geographic Priorities</a:t>
            </a:r>
          </a:p>
        </p:txBody>
      </p:sp>
      <p:sp>
        <p:nvSpPr>
          <p:cNvPr id="3" name="Text Placeholder 2"/>
          <p:cNvSpPr>
            <a:spLocks noGrp="1"/>
          </p:cNvSpPr>
          <p:nvPr>
            <p:ph idx="1"/>
          </p:nvPr>
        </p:nvSpPr>
        <p:spPr>
          <a:xfrm>
            <a:off x="514394" y="1343025"/>
            <a:ext cx="8229600" cy="4525963"/>
          </a:xfrm>
        </p:spPr>
        <p:txBody>
          <a:bodyPr>
            <a:normAutofit fontScale="85000" lnSpcReduction="20000"/>
          </a:bodyPr>
          <a:lstStyle/>
          <a:p>
            <a:pPr lvl="1"/>
            <a:r>
              <a:rPr lang="en-US" dirty="0"/>
              <a:t>Guanajuato Province, Mexico</a:t>
            </a:r>
          </a:p>
          <a:p>
            <a:pPr lvl="1"/>
            <a:r>
              <a:rPr lang="en-US" dirty="0" smtClean="0"/>
              <a:t>United States:  Mississippi </a:t>
            </a:r>
            <a:r>
              <a:rPr lang="en-US" dirty="0"/>
              <a:t>River Basin, San Joaquin </a:t>
            </a:r>
            <a:r>
              <a:rPr lang="en-US" dirty="0" smtClean="0"/>
              <a:t>Valley</a:t>
            </a:r>
            <a:endParaRPr lang="en-US" dirty="0"/>
          </a:p>
          <a:p>
            <a:pPr lvl="1"/>
            <a:r>
              <a:rPr lang="en-US" dirty="0" smtClean="0"/>
              <a:t> China</a:t>
            </a:r>
            <a:endParaRPr lang="en-US" dirty="0"/>
          </a:p>
          <a:p>
            <a:pPr lvl="1"/>
            <a:r>
              <a:rPr lang="en-US" dirty="0" smtClean="0"/>
              <a:t>India: Maharashtra, </a:t>
            </a:r>
            <a:r>
              <a:rPr lang="en-US" dirty="0"/>
              <a:t>A</a:t>
            </a:r>
            <a:r>
              <a:rPr lang="en-US" dirty="0" smtClean="0"/>
              <a:t>ndhra </a:t>
            </a:r>
            <a:r>
              <a:rPr lang="en-US" dirty="0"/>
              <a:t>P</a:t>
            </a:r>
            <a:r>
              <a:rPr lang="en-US" dirty="0" smtClean="0"/>
              <a:t>radesh</a:t>
            </a:r>
            <a:endParaRPr lang="en-US" dirty="0"/>
          </a:p>
          <a:p>
            <a:pPr lvl="1"/>
            <a:r>
              <a:rPr lang="en-US" dirty="0"/>
              <a:t>Guadalquivir Basin, Spain</a:t>
            </a:r>
          </a:p>
          <a:p>
            <a:pPr lvl="1"/>
            <a:r>
              <a:rPr lang="en-US" dirty="0"/>
              <a:t>Germany</a:t>
            </a:r>
          </a:p>
          <a:p>
            <a:pPr lvl="1"/>
            <a:r>
              <a:rPr lang="en-US" dirty="0"/>
              <a:t>Uganda</a:t>
            </a:r>
          </a:p>
          <a:p>
            <a:pPr lvl="1"/>
            <a:r>
              <a:rPr lang="en-US" dirty="0"/>
              <a:t>Colombia </a:t>
            </a:r>
          </a:p>
          <a:p>
            <a:pPr lvl="1"/>
            <a:r>
              <a:rPr lang="en-US" dirty="0"/>
              <a:t>Brazil </a:t>
            </a:r>
          </a:p>
          <a:p>
            <a:pPr lvl="1"/>
            <a:r>
              <a:rPr lang="en-US" dirty="0"/>
              <a:t>Peru</a:t>
            </a:r>
          </a:p>
          <a:p>
            <a:pPr lvl="1"/>
            <a:r>
              <a:rPr lang="en-US" dirty="0" smtClean="0"/>
              <a:t>Australia</a:t>
            </a:r>
          </a:p>
          <a:p>
            <a:pPr lvl="1"/>
            <a:r>
              <a:rPr lang="en-US" dirty="0" smtClean="0"/>
              <a:t>Vietnam </a:t>
            </a:r>
            <a:endParaRPr lang="en-US" dirty="0"/>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977704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Partnership and Outreach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2856631"/>
              </p:ext>
            </p:extLst>
          </p:nvPr>
        </p:nvGraphicFramePr>
        <p:xfrm>
          <a:off x="381000" y="1295400"/>
          <a:ext cx="8305800" cy="4830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spTree>
    <p:extLst>
      <p:ext uri="{BB962C8B-B14F-4D97-AF65-F5344CB8AC3E}">
        <p14:creationId xmlns:p14="http://schemas.microsoft.com/office/powerpoint/2010/main" val="3347251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Partnership with SAI/SFL</a:t>
            </a:r>
          </a:p>
        </p:txBody>
      </p:sp>
      <p:sp>
        <p:nvSpPr>
          <p:cNvPr id="3" name="Text Placeholder 2"/>
          <p:cNvSpPr>
            <a:spLocks noGrp="1"/>
          </p:cNvSpPr>
          <p:nvPr>
            <p:ph idx="1"/>
          </p:nvPr>
        </p:nvSpPr>
        <p:spPr/>
        <p:txBody>
          <a:bodyPr>
            <a:normAutofit/>
          </a:bodyPr>
          <a:lstStyle/>
          <a:p>
            <a:pPr marL="285750" indent="-285750">
              <a:buFont typeface="Arial" panose="020B0604020202020204" pitchFamily="34" charset="0"/>
              <a:buChar char="•"/>
            </a:pPr>
            <a:r>
              <a:rPr lang="en-US" dirty="0" smtClean="0"/>
              <a:t>Design </a:t>
            </a:r>
            <a:r>
              <a:rPr lang="en-US" dirty="0"/>
              <a:t>of the Sustainable Agriculture Portal to </a:t>
            </a:r>
            <a:r>
              <a:rPr lang="en-US" dirty="0" smtClean="0"/>
              <a:t>address needs of members/endorsers </a:t>
            </a:r>
            <a:r>
              <a:rPr lang="en-US" dirty="0"/>
              <a:t>of all three </a:t>
            </a:r>
            <a:r>
              <a:rPr lang="en-US" dirty="0" smtClean="0"/>
              <a:t>organizations</a:t>
            </a:r>
          </a:p>
          <a:p>
            <a:pPr marL="285750" indent="-285750">
              <a:buFont typeface="Arial" panose="020B0604020202020204" pitchFamily="34" charset="0"/>
              <a:buChar char="•"/>
            </a:pPr>
            <a:r>
              <a:rPr lang="en-US" dirty="0" smtClean="0"/>
              <a:t>Identify </a:t>
            </a:r>
            <a:r>
              <a:rPr lang="en-US" dirty="0"/>
              <a:t>priority regions and/or commodities </a:t>
            </a:r>
            <a:endParaRPr lang="en-US" dirty="0" smtClean="0"/>
          </a:p>
          <a:p>
            <a:pPr marL="285750" indent="-285750">
              <a:buFont typeface="Arial" panose="020B0604020202020204" pitchFamily="34" charset="0"/>
              <a:buChar char="•"/>
            </a:pPr>
            <a:r>
              <a:rPr lang="en-US" dirty="0" smtClean="0"/>
              <a:t>Capturing </a:t>
            </a:r>
            <a:r>
              <a:rPr lang="en-US" dirty="0"/>
              <a:t>SAI/SFL projects in the </a:t>
            </a:r>
            <a:r>
              <a:rPr lang="en-US" dirty="0" smtClean="0"/>
              <a:t>Sustainable Agriculture </a:t>
            </a:r>
            <a:r>
              <a:rPr lang="en-US" dirty="0"/>
              <a:t>Portal </a:t>
            </a:r>
            <a:endParaRPr lang="en-US" dirty="0" smtClean="0"/>
          </a:p>
          <a:p>
            <a:pPr marL="285750" indent="-285750">
              <a:buFont typeface="Arial" panose="020B0604020202020204" pitchFamily="34" charset="0"/>
              <a:buChar char="•"/>
            </a:pPr>
            <a:r>
              <a:rPr lang="en-US" dirty="0" smtClean="0"/>
              <a:t>Joint outreach efforts</a:t>
            </a:r>
            <a:endParaRPr lang="en-US" dirty="0"/>
          </a:p>
          <a:p>
            <a:endParaRPr lang="en-US" dirty="0" smtClean="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9794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Partnership with US EPA</a:t>
            </a:r>
          </a:p>
        </p:txBody>
      </p:sp>
      <p:sp>
        <p:nvSpPr>
          <p:cNvPr id="3" name="Text Placeholder 2"/>
          <p:cNvSpPr>
            <a:spLocks noGrp="1"/>
          </p:cNvSpPr>
          <p:nvPr>
            <p:ph idx="1"/>
          </p:nvPr>
        </p:nvSpPr>
        <p:spPr>
          <a:xfrm>
            <a:off x="514394" y="1343025"/>
            <a:ext cx="8229600" cy="2979593"/>
          </a:xfrm>
        </p:spPr>
        <p:txBody>
          <a:bodyPr>
            <a:normAutofit/>
          </a:bodyPr>
          <a:lstStyle/>
          <a:p>
            <a:r>
              <a:rPr lang="en-US" dirty="0" smtClean="0"/>
              <a:t>Support </a:t>
            </a:r>
            <a:r>
              <a:rPr lang="en-US" dirty="0" smtClean="0"/>
              <a:t>the EPA’s </a:t>
            </a:r>
            <a:r>
              <a:rPr lang="en-US" dirty="0"/>
              <a:t>Agency’s Mississippi River and Gulf of Mexico Watershed </a:t>
            </a:r>
            <a:r>
              <a:rPr lang="en-US" dirty="0" smtClean="0"/>
              <a:t>Nutrient Task </a:t>
            </a:r>
            <a:r>
              <a:rPr lang="en-US" dirty="0"/>
              <a:t>Force (Hypoxia Task Force</a:t>
            </a:r>
            <a:r>
              <a:rPr lang="en-US" dirty="0" smtClean="0"/>
              <a:t>)</a:t>
            </a:r>
          </a:p>
          <a:p>
            <a:r>
              <a:rPr lang="en-US" dirty="0" smtClean="0"/>
              <a:t>Utilizing </a:t>
            </a:r>
            <a:r>
              <a:rPr lang="en-US" dirty="0"/>
              <a:t>the Hub as a “rallying vehicle” </a:t>
            </a:r>
            <a:endParaRPr lang="en-US" dirty="0" smtClean="0"/>
          </a:p>
          <a:p>
            <a:r>
              <a:rPr lang="en-US" dirty="0" smtClean="0"/>
              <a:t>Outreach </a:t>
            </a:r>
            <a:r>
              <a:rPr lang="en-US" dirty="0" smtClean="0"/>
              <a:t>and </a:t>
            </a:r>
            <a:r>
              <a:rPr lang="en-US" dirty="0" smtClean="0"/>
              <a:t>engagement</a:t>
            </a: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470" y="4322618"/>
            <a:ext cx="50006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803" y="370825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46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970</TotalTime>
  <Words>1094</Words>
  <Application>Microsoft Office PowerPoint</Application>
  <PresentationFormat>On-screen Show (4:3)</PresentationFormat>
  <Paragraphs>121</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Road Ahead: Innovative Tools and Collaborations to Further Supply Chain Action     Jason Morrison Stockholm World Water Week September 3rd, 2014</vt:lpstr>
      <vt:lpstr>Why the Water Action Hub?</vt:lpstr>
      <vt:lpstr>Sustainable Agriculture Action Area</vt:lpstr>
      <vt:lpstr>Sustainable Agriculture Action Area</vt:lpstr>
      <vt:lpstr>Sustainable Agriculture Portal Objectives</vt:lpstr>
      <vt:lpstr>Geographic Priorities</vt:lpstr>
      <vt:lpstr>Partnership and Outreach</vt:lpstr>
      <vt:lpstr>Partnership with SAI/SFL</vt:lpstr>
      <vt:lpstr>Partnership with US EPA</vt:lpstr>
      <vt:lpstr>Sustainable Agriculture Action Areas</vt:lpstr>
      <vt:lpstr>Existing Action Areas on the Sustainable Agriculture Portal</vt:lpstr>
      <vt:lpstr>Plans Going Forward</vt:lpstr>
      <vt:lpstr>Reflections from the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Ahead: Innovative Tools and Collaborations to Further Supply Chain Action     Jason Morrison Stockholm World Water Week September 3rd, 2014</dc:title>
  <dc:creator>Stefanie Woodward</dc:creator>
  <cp:lastModifiedBy>Stefanie Woodward</cp:lastModifiedBy>
  <cp:revision>14</cp:revision>
  <dcterms:created xsi:type="dcterms:W3CDTF">2014-08-29T04:56:59Z</dcterms:created>
  <dcterms:modified xsi:type="dcterms:W3CDTF">2014-08-29T21:14:56Z</dcterms:modified>
</cp:coreProperties>
</file>