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9" r:id="rId3"/>
    <p:sldId id="260" r:id="rId4"/>
    <p:sldId id="261" r:id="rId5"/>
    <p:sldId id="262" r:id="rId6"/>
    <p:sldId id="265" r:id="rId7"/>
    <p:sldId id="266" r:id="rId8"/>
    <p:sldId id="267" r:id="rId9"/>
    <p:sldId id="268" r:id="rId10"/>
    <p:sldId id="264" r:id="rId11"/>
    <p:sldId id="271" r:id="rId12"/>
    <p:sldId id="273"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ie Woodward" initials="SW" lastIdx="5" clrIdx="0"/>
  <p:cmAuthor id="1" name="Stefanie Woodwar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92" autoAdjust="0"/>
  </p:normalViewPr>
  <p:slideViewPr>
    <p:cSldViewPr snapToGrid="0" snapToObjects="1">
      <p:cViewPr>
        <p:scale>
          <a:sx n="55" d="100"/>
          <a:sy n="55" d="100"/>
        </p:scale>
        <p:origin x="-14"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28T16:12:20.982" idx="1">
    <p:pos x="5396" y="3433"/>
    <p:text>Need to be updated?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29T12:52:28.788" idx="5">
    <p:pos x="5472" y="893"/>
    <p:text>I'll be editing this graphic to include other sections of the page (map, etc)</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3-28T14:15:58.975" idx="4">
    <p:pos x="10" y="10"/>
    <p:text>Separate into two columns, sustainable ag and apparel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CAA98-FA6D-468C-873E-65D9C307BA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19F252D-4BBC-4B44-A6D0-867FE56745D9}">
      <dgm:prSet phldrT="[Text]" custT="1"/>
      <dgm:spPr/>
      <dgm:t>
        <a:bodyPr/>
        <a:lstStyle/>
        <a:p>
          <a:r>
            <a:rPr lang="en-US" sz="4800" dirty="0" smtClean="0"/>
            <a:t>Tier 1</a:t>
          </a:r>
          <a:endParaRPr lang="en-US" sz="4800" dirty="0"/>
        </a:p>
      </dgm:t>
    </dgm:pt>
    <dgm:pt modelId="{AD9B3416-1F9C-4943-B632-FDF0EC023543}" type="parTrans" cxnId="{FFAE0D41-F43B-4E3C-B39C-2C6DFF1B5D72}">
      <dgm:prSet/>
      <dgm:spPr/>
      <dgm:t>
        <a:bodyPr/>
        <a:lstStyle/>
        <a:p>
          <a:endParaRPr lang="en-US"/>
        </a:p>
      </dgm:t>
    </dgm:pt>
    <dgm:pt modelId="{A319DB60-F070-4F36-A509-A828FA47983D}" type="sibTrans" cxnId="{FFAE0D41-F43B-4E3C-B39C-2C6DFF1B5D72}">
      <dgm:prSet/>
      <dgm:spPr/>
      <dgm:t>
        <a:bodyPr/>
        <a:lstStyle/>
        <a:p>
          <a:endParaRPr lang="en-US"/>
        </a:p>
      </dgm:t>
    </dgm:pt>
    <dgm:pt modelId="{25B11922-E47F-4863-AFD7-2F3C81E00B59}">
      <dgm:prSet phldrT="[Text]" custT="1"/>
      <dgm:spPr/>
      <dgm:t>
        <a:bodyPr/>
        <a:lstStyle/>
        <a:p>
          <a:r>
            <a:rPr lang="en-US" sz="2200" dirty="0" smtClean="0"/>
            <a:t>Sustainable Agriculture Initiative / Sustainable Food Lab</a:t>
          </a:r>
          <a:endParaRPr lang="en-US" sz="2200" dirty="0"/>
        </a:p>
      </dgm:t>
    </dgm:pt>
    <dgm:pt modelId="{E404E3D9-F3FB-47D8-AD2D-D374EAE51EB4}" type="parTrans" cxnId="{9315D374-49AF-4F14-98A9-46EA7B603538}">
      <dgm:prSet/>
      <dgm:spPr/>
      <dgm:t>
        <a:bodyPr/>
        <a:lstStyle/>
        <a:p>
          <a:endParaRPr lang="en-US"/>
        </a:p>
      </dgm:t>
    </dgm:pt>
    <dgm:pt modelId="{5750BBDB-A977-4A3B-A370-E8C169D25940}" type="sibTrans" cxnId="{9315D374-49AF-4F14-98A9-46EA7B603538}">
      <dgm:prSet/>
      <dgm:spPr/>
      <dgm:t>
        <a:bodyPr/>
        <a:lstStyle/>
        <a:p>
          <a:endParaRPr lang="en-US"/>
        </a:p>
      </dgm:t>
    </dgm:pt>
    <dgm:pt modelId="{D34432C0-30F9-4A32-87BA-C4993F497CDD}">
      <dgm:prSet phldrT="[Text]" custT="1"/>
      <dgm:spPr/>
      <dgm:t>
        <a:bodyPr/>
        <a:lstStyle/>
        <a:p>
          <a:r>
            <a:rPr lang="en-US" sz="4800" dirty="0" smtClean="0"/>
            <a:t>Tier 2</a:t>
          </a:r>
          <a:endParaRPr lang="en-US" sz="4800" dirty="0"/>
        </a:p>
      </dgm:t>
    </dgm:pt>
    <dgm:pt modelId="{482AAC68-8342-41DB-B5C4-2C164124C91F}" type="parTrans" cxnId="{4748E99D-341B-43AF-963D-4CBE82618361}">
      <dgm:prSet/>
      <dgm:spPr/>
      <dgm:t>
        <a:bodyPr/>
        <a:lstStyle/>
        <a:p>
          <a:endParaRPr lang="en-US"/>
        </a:p>
      </dgm:t>
    </dgm:pt>
    <dgm:pt modelId="{FE41D4B9-92F6-4EDE-A6A6-C51D341F0EA9}" type="sibTrans" cxnId="{4748E99D-341B-43AF-963D-4CBE82618361}">
      <dgm:prSet/>
      <dgm:spPr/>
      <dgm:t>
        <a:bodyPr/>
        <a:lstStyle/>
        <a:p>
          <a:endParaRPr lang="en-US"/>
        </a:p>
      </dgm:t>
    </dgm:pt>
    <dgm:pt modelId="{147EB89A-A273-480E-93BE-B7C19319F491}">
      <dgm:prSet phldrT="[Text]"/>
      <dgm:spPr/>
      <dgm:t>
        <a:bodyPr/>
        <a:lstStyle/>
        <a:p>
          <a:r>
            <a:rPr lang="en-US" dirty="0" smtClean="0"/>
            <a:t>NGO partners: </a:t>
          </a:r>
          <a:r>
            <a:rPr lang="en-US" dirty="0" err="1" smtClean="0"/>
            <a:t>Solidaridad</a:t>
          </a:r>
          <a:r>
            <a:rPr lang="en-US" dirty="0" smtClean="0"/>
            <a:t>, WWF, others</a:t>
          </a:r>
          <a:endParaRPr lang="en-US" dirty="0"/>
        </a:p>
      </dgm:t>
    </dgm:pt>
    <dgm:pt modelId="{19926E39-4DFE-4DD5-9824-FE4A46AE857C}" type="parTrans" cxnId="{3F3CA5E1-D274-4D5F-8868-9DF3524B92ED}">
      <dgm:prSet/>
      <dgm:spPr/>
      <dgm:t>
        <a:bodyPr/>
        <a:lstStyle/>
        <a:p>
          <a:endParaRPr lang="en-US"/>
        </a:p>
      </dgm:t>
    </dgm:pt>
    <dgm:pt modelId="{B3629672-902A-4646-819A-201729A767C5}" type="sibTrans" cxnId="{3F3CA5E1-D274-4D5F-8868-9DF3524B92ED}">
      <dgm:prSet/>
      <dgm:spPr/>
      <dgm:t>
        <a:bodyPr/>
        <a:lstStyle/>
        <a:p>
          <a:endParaRPr lang="en-US"/>
        </a:p>
      </dgm:t>
    </dgm:pt>
    <dgm:pt modelId="{863BA27C-4C75-4050-A160-A911B19E7834}">
      <dgm:prSet phldrT="[Text]"/>
      <dgm:spPr/>
      <dgm:t>
        <a:bodyPr/>
        <a:lstStyle/>
        <a:p>
          <a:r>
            <a:rPr lang="en-US" dirty="0" smtClean="0"/>
            <a:t>Standards systems: </a:t>
          </a:r>
          <a:r>
            <a:rPr lang="en-US" dirty="0" err="1" smtClean="0"/>
            <a:t>Bonsucro</a:t>
          </a:r>
          <a:r>
            <a:rPr lang="en-US" dirty="0" smtClean="0"/>
            <a:t>, AWS, Fair Trade</a:t>
          </a:r>
          <a:endParaRPr lang="en-US" dirty="0"/>
        </a:p>
      </dgm:t>
    </dgm:pt>
    <dgm:pt modelId="{7FA6B1CF-DA69-4225-BACF-B72ECB028521}" type="parTrans" cxnId="{204A047A-4401-4911-9EA1-7A79EA434F25}">
      <dgm:prSet/>
      <dgm:spPr/>
      <dgm:t>
        <a:bodyPr/>
        <a:lstStyle/>
        <a:p>
          <a:endParaRPr lang="en-US"/>
        </a:p>
      </dgm:t>
    </dgm:pt>
    <dgm:pt modelId="{F2457D21-9A75-4BC4-96BF-7BBC027B01A2}" type="sibTrans" cxnId="{204A047A-4401-4911-9EA1-7A79EA434F25}">
      <dgm:prSet/>
      <dgm:spPr/>
      <dgm:t>
        <a:bodyPr/>
        <a:lstStyle/>
        <a:p>
          <a:endParaRPr lang="en-US"/>
        </a:p>
      </dgm:t>
    </dgm:pt>
    <dgm:pt modelId="{8FF787A3-440F-4880-BE54-92C72D5EF2CF}">
      <dgm:prSet phldrT="[Text]" custT="1"/>
      <dgm:spPr/>
      <dgm:t>
        <a:bodyPr/>
        <a:lstStyle/>
        <a:p>
          <a:r>
            <a:rPr lang="en-US" sz="2200" dirty="0" smtClean="0"/>
            <a:t> Better Cotton Initiative</a:t>
          </a:r>
          <a:endParaRPr lang="en-US" sz="2200" dirty="0"/>
        </a:p>
      </dgm:t>
    </dgm:pt>
    <dgm:pt modelId="{C568DFF8-699E-41F2-B7D5-972EA23CC195}" type="parTrans" cxnId="{942B2301-8B82-42EA-A814-B3692AF9AA40}">
      <dgm:prSet/>
      <dgm:spPr/>
      <dgm:t>
        <a:bodyPr/>
        <a:lstStyle/>
        <a:p>
          <a:endParaRPr lang="en-US"/>
        </a:p>
      </dgm:t>
    </dgm:pt>
    <dgm:pt modelId="{B5BB9872-42C4-4ECC-8B13-5B399356D56A}" type="sibTrans" cxnId="{942B2301-8B82-42EA-A814-B3692AF9AA40}">
      <dgm:prSet/>
      <dgm:spPr/>
      <dgm:t>
        <a:bodyPr/>
        <a:lstStyle/>
        <a:p>
          <a:endParaRPr lang="en-US"/>
        </a:p>
      </dgm:t>
    </dgm:pt>
    <dgm:pt modelId="{149E134A-C97D-438A-BC9A-D667408154B5}">
      <dgm:prSet phldrT="[Text]" custT="1"/>
      <dgm:spPr/>
      <dgm:t>
        <a:bodyPr/>
        <a:lstStyle/>
        <a:p>
          <a:r>
            <a:rPr lang="en-US" sz="2200" dirty="0" smtClean="0"/>
            <a:t>US Environmental Protection Agency</a:t>
          </a:r>
          <a:endParaRPr lang="en-US" sz="2200" dirty="0"/>
        </a:p>
      </dgm:t>
    </dgm:pt>
    <dgm:pt modelId="{5F1C472D-C70A-4503-B0D4-564AC6BC7A57}" type="parTrans" cxnId="{30A28BDE-3A0F-4D73-9A90-77E23BAA087B}">
      <dgm:prSet/>
      <dgm:spPr/>
      <dgm:t>
        <a:bodyPr/>
        <a:lstStyle/>
        <a:p>
          <a:endParaRPr lang="en-US"/>
        </a:p>
      </dgm:t>
    </dgm:pt>
    <dgm:pt modelId="{A02DCF60-65B5-467B-8567-5F7AC4C0C13C}" type="sibTrans" cxnId="{30A28BDE-3A0F-4D73-9A90-77E23BAA087B}">
      <dgm:prSet/>
      <dgm:spPr/>
      <dgm:t>
        <a:bodyPr/>
        <a:lstStyle/>
        <a:p>
          <a:endParaRPr lang="en-US"/>
        </a:p>
      </dgm:t>
    </dgm:pt>
    <dgm:pt modelId="{90A1DA23-5859-BC42-8773-2CDF86FA101D}">
      <dgm:prSet phldrT="[Text]"/>
      <dgm:spPr/>
      <dgm:t>
        <a:bodyPr/>
        <a:lstStyle/>
        <a:p>
          <a:r>
            <a:rPr lang="en-US" dirty="0" smtClean="0"/>
            <a:t>Sustainability Consortium </a:t>
          </a:r>
          <a:endParaRPr lang="en-US" dirty="0"/>
        </a:p>
      </dgm:t>
    </dgm:pt>
    <dgm:pt modelId="{B5232448-136F-3340-A234-BADE423ABFC0}" type="parTrans" cxnId="{B7F4CF41-10D7-AE44-9912-EF4EB5DA67CA}">
      <dgm:prSet/>
      <dgm:spPr/>
    </dgm:pt>
    <dgm:pt modelId="{77DE2442-010A-364C-9E3F-80162745A9E2}" type="sibTrans" cxnId="{B7F4CF41-10D7-AE44-9912-EF4EB5DA67CA}">
      <dgm:prSet/>
      <dgm:spPr/>
    </dgm:pt>
    <dgm:pt modelId="{74CACF64-8F79-8D40-9FD3-FF7EBC5BE0E1}">
      <dgm:prSet phldrT="[Text]" custT="1"/>
      <dgm:spPr/>
      <dgm:t>
        <a:bodyPr/>
        <a:lstStyle/>
        <a:p>
          <a:r>
            <a:rPr lang="en-US" sz="2200" dirty="0" smtClean="0"/>
            <a:t>European Water Partnership</a:t>
          </a:r>
          <a:endParaRPr lang="en-US" sz="2200" dirty="0"/>
        </a:p>
      </dgm:t>
    </dgm:pt>
    <dgm:pt modelId="{DD7B18A4-99F2-7844-89BD-CE5C21ECE577}" type="parTrans" cxnId="{A97E0BF9-3CFE-4648-A337-D6C9810EFC1D}">
      <dgm:prSet/>
      <dgm:spPr/>
    </dgm:pt>
    <dgm:pt modelId="{EAE285A6-138E-124A-A0CA-803D66961293}" type="sibTrans" cxnId="{A97E0BF9-3CFE-4648-A337-D6C9810EFC1D}">
      <dgm:prSet/>
      <dgm:spPr/>
    </dgm:pt>
    <dgm:pt modelId="{96BFCEFD-C395-FD4F-8021-5FCF0520F04F}">
      <dgm:prSet phldrT="[Text]" custT="1"/>
      <dgm:spPr/>
      <dgm:t>
        <a:bodyPr/>
        <a:lstStyle/>
        <a:p>
          <a:r>
            <a:rPr lang="en-US" sz="2200" dirty="0" smtClean="0"/>
            <a:t>UN PRI</a:t>
          </a:r>
          <a:endParaRPr lang="en-US" sz="2200" dirty="0"/>
        </a:p>
      </dgm:t>
    </dgm:pt>
    <dgm:pt modelId="{596C7884-8D31-EC46-A230-19506C3C8F30}" type="parTrans" cxnId="{204E6716-DE65-914A-8565-C00E4EF136F9}">
      <dgm:prSet/>
      <dgm:spPr/>
    </dgm:pt>
    <dgm:pt modelId="{15EA1673-5E10-F74D-AA88-9C1E605403B3}" type="sibTrans" cxnId="{204E6716-DE65-914A-8565-C00E4EF136F9}">
      <dgm:prSet/>
      <dgm:spPr/>
    </dgm:pt>
    <dgm:pt modelId="{00CD0498-4CCF-4A09-A913-6BF81CCF86ED}" type="pres">
      <dgm:prSet presAssocID="{BEBCAA98-FA6D-468C-873E-65D9C307BA2B}" presName="theList" presStyleCnt="0">
        <dgm:presLayoutVars>
          <dgm:dir/>
          <dgm:animLvl val="lvl"/>
          <dgm:resizeHandles val="exact"/>
        </dgm:presLayoutVars>
      </dgm:prSet>
      <dgm:spPr/>
      <dgm:t>
        <a:bodyPr/>
        <a:lstStyle/>
        <a:p>
          <a:endParaRPr lang="en-US"/>
        </a:p>
      </dgm:t>
    </dgm:pt>
    <dgm:pt modelId="{5A7B8B5A-2AD2-457A-85E8-B54077BF5941}" type="pres">
      <dgm:prSet presAssocID="{B19F252D-4BBC-4B44-A6D0-867FE56745D9}" presName="compNode" presStyleCnt="0"/>
      <dgm:spPr/>
    </dgm:pt>
    <dgm:pt modelId="{AFB3CBA6-B5D7-4355-B28B-FC32EB731ACE}" type="pres">
      <dgm:prSet presAssocID="{B19F252D-4BBC-4B44-A6D0-867FE56745D9}" presName="aNode" presStyleLbl="bgShp" presStyleIdx="0" presStyleCnt="2"/>
      <dgm:spPr/>
      <dgm:t>
        <a:bodyPr/>
        <a:lstStyle/>
        <a:p>
          <a:endParaRPr lang="en-US"/>
        </a:p>
      </dgm:t>
    </dgm:pt>
    <dgm:pt modelId="{911251D7-0FDF-4EBD-9373-4DCDF8793C47}" type="pres">
      <dgm:prSet presAssocID="{B19F252D-4BBC-4B44-A6D0-867FE56745D9}" presName="textNode" presStyleLbl="bgShp" presStyleIdx="0" presStyleCnt="2"/>
      <dgm:spPr/>
      <dgm:t>
        <a:bodyPr/>
        <a:lstStyle/>
        <a:p>
          <a:endParaRPr lang="en-US"/>
        </a:p>
      </dgm:t>
    </dgm:pt>
    <dgm:pt modelId="{569E2EB5-7B40-4809-A6AA-2263BAC47441}" type="pres">
      <dgm:prSet presAssocID="{B19F252D-4BBC-4B44-A6D0-867FE56745D9}" presName="compChildNode" presStyleCnt="0"/>
      <dgm:spPr/>
    </dgm:pt>
    <dgm:pt modelId="{9FC045E9-3DB8-4AF1-B268-9FB2D1DD41C2}" type="pres">
      <dgm:prSet presAssocID="{B19F252D-4BBC-4B44-A6D0-867FE56745D9}" presName="theInnerList" presStyleCnt="0"/>
      <dgm:spPr/>
    </dgm:pt>
    <dgm:pt modelId="{D611F1C7-6350-44FC-B14E-35EECC1FB0BE}" type="pres">
      <dgm:prSet presAssocID="{25B11922-E47F-4863-AFD7-2F3C81E00B59}" presName="childNode" presStyleLbl="node1" presStyleIdx="0" presStyleCnt="8" custScaleY="195777">
        <dgm:presLayoutVars>
          <dgm:bulletEnabled val="1"/>
        </dgm:presLayoutVars>
      </dgm:prSet>
      <dgm:spPr/>
      <dgm:t>
        <a:bodyPr/>
        <a:lstStyle/>
        <a:p>
          <a:endParaRPr lang="en-US"/>
        </a:p>
      </dgm:t>
    </dgm:pt>
    <dgm:pt modelId="{0A5F4112-B0D3-46AB-86FE-4123A802F517}" type="pres">
      <dgm:prSet presAssocID="{25B11922-E47F-4863-AFD7-2F3C81E00B59}" presName="aSpace2" presStyleCnt="0"/>
      <dgm:spPr/>
    </dgm:pt>
    <dgm:pt modelId="{9FE631EF-9988-489D-8848-5D330F058770}" type="pres">
      <dgm:prSet presAssocID="{149E134A-C97D-438A-BC9A-D667408154B5}" presName="childNode" presStyleLbl="node1" presStyleIdx="1" presStyleCnt="8">
        <dgm:presLayoutVars>
          <dgm:bulletEnabled val="1"/>
        </dgm:presLayoutVars>
      </dgm:prSet>
      <dgm:spPr/>
      <dgm:t>
        <a:bodyPr/>
        <a:lstStyle/>
        <a:p>
          <a:endParaRPr lang="en-US"/>
        </a:p>
      </dgm:t>
    </dgm:pt>
    <dgm:pt modelId="{691D20E7-830A-4050-9B50-10C86738F6CC}" type="pres">
      <dgm:prSet presAssocID="{149E134A-C97D-438A-BC9A-D667408154B5}" presName="aSpace2" presStyleCnt="0"/>
      <dgm:spPr/>
    </dgm:pt>
    <dgm:pt modelId="{0486513E-6ED7-4B20-A8D3-956192A35FF8}" type="pres">
      <dgm:prSet presAssocID="{8FF787A3-440F-4880-BE54-92C72D5EF2CF}" presName="childNode" presStyleLbl="node1" presStyleIdx="2" presStyleCnt="8">
        <dgm:presLayoutVars>
          <dgm:bulletEnabled val="1"/>
        </dgm:presLayoutVars>
      </dgm:prSet>
      <dgm:spPr/>
      <dgm:t>
        <a:bodyPr/>
        <a:lstStyle/>
        <a:p>
          <a:endParaRPr lang="en-US"/>
        </a:p>
      </dgm:t>
    </dgm:pt>
    <dgm:pt modelId="{879C17A8-5996-49D8-8776-10F67616ACAE}" type="pres">
      <dgm:prSet presAssocID="{8FF787A3-440F-4880-BE54-92C72D5EF2CF}" presName="aSpace2" presStyleCnt="0"/>
      <dgm:spPr/>
    </dgm:pt>
    <dgm:pt modelId="{24D5862C-1AFF-F949-99A1-291477EF811B}" type="pres">
      <dgm:prSet presAssocID="{74CACF64-8F79-8D40-9FD3-FF7EBC5BE0E1}" presName="childNode" presStyleLbl="node1" presStyleIdx="3" presStyleCnt="8">
        <dgm:presLayoutVars>
          <dgm:bulletEnabled val="1"/>
        </dgm:presLayoutVars>
      </dgm:prSet>
      <dgm:spPr/>
      <dgm:t>
        <a:bodyPr/>
        <a:lstStyle/>
        <a:p>
          <a:endParaRPr lang="en-US"/>
        </a:p>
      </dgm:t>
    </dgm:pt>
    <dgm:pt modelId="{CC7B714A-0A2C-DE46-A523-21DB507EECF3}" type="pres">
      <dgm:prSet presAssocID="{74CACF64-8F79-8D40-9FD3-FF7EBC5BE0E1}" presName="aSpace2" presStyleCnt="0"/>
      <dgm:spPr/>
    </dgm:pt>
    <dgm:pt modelId="{1DFE98BF-AB74-3542-9EAF-5D66E08D9237}" type="pres">
      <dgm:prSet presAssocID="{96BFCEFD-C395-FD4F-8021-5FCF0520F04F}" presName="childNode" presStyleLbl="node1" presStyleIdx="4" presStyleCnt="8">
        <dgm:presLayoutVars>
          <dgm:bulletEnabled val="1"/>
        </dgm:presLayoutVars>
      </dgm:prSet>
      <dgm:spPr/>
      <dgm:t>
        <a:bodyPr/>
        <a:lstStyle/>
        <a:p>
          <a:endParaRPr lang="en-US"/>
        </a:p>
      </dgm:t>
    </dgm:pt>
    <dgm:pt modelId="{ED4A0E19-3EFE-4A53-92B2-935E76666864}" type="pres">
      <dgm:prSet presAssocID="{B19F252D-4BBC-4B44-A6D0-867FE56745D9}" presName="aSpace" presStyleCnt="0"/>
      <dgm:spPr/>
    </dgm:pt>
    <dgm:pt modelId="{6552D024-29C1-4D7B-91D9-2D0CC67098A9}" type="pres">
      <dgm:prSet presAssocID="{D34432C0-30F9-4A32-87BA-C4993F497CDD}" presName="compNode" presStyleCnt="0"/>
      <dgm:spPr/>
    </dgm:pt>
    <dgm:pt modelId="{2E7FB444-7484-45B7-A8F4-27FF687E00A0}" type="pres">
      <dgm:prSet presAssocID="{D34432C0-30F9-4A32-87BA-C4993F497CDD}" presName="aNode" presStyleLbl="bgShp" presStyleIdx="1" presStyleCnt="2"/>
      <dgm:spPr/>
      <dgm:t>
        <a:bodyPr/>
        <a:lstStyle/>
        <a:p>
          <a:endParaRPr lang="en-US"/>
        </a:p>
      </dgm:t>
    </dgm:pt>
    <dgm:pt modelId="{B00CF1B9-5F1B-4017-9710-98C380C3A96E}" type="pres">
      <dgm:prSet presAssocID="{D34432C0-30F9-4A32-87BA-C4993F497CDD}" presName="textNode" presStyleLbl="bgShp" presStyleIdx="1" presStyleCnt="2"/>
      <dgm:spPr/>
      <dgm:t>
        <a:bodyPr/>
        <a:lstStyle/>
        <a:p>
          <a:endParaRPr lang="en-US"/>
        </a:p>
      </dgm:t>
    </dgm:pt>
    <dgm:pt modelId="{831FF2AA-A722-4865-993C-658AFE161260}" type="pres">
      <dgm:prSet presAssocID="{D34432C0-30F9-4A32-87BA-C4993F497CDD}" presName="compChildNode" presStyleCnt="0"/>
      <dgm:spPr/>
    </dgm:pt>
    <dgm:pt modelId="{0076BA3F-7198-4F39-91D3-8CA4F3AFD488}" type="pres">
      <dgm:prSet presAssocID="{D34432C0-30F9-4A32-87BA-C4993F497CDD}" presName="theInnerList" presStyleCnt="0"/>
      <dgm:spPr/>
    </dgm:pt>
    <dgm:pt modelId="{35AAD6F2-8B3F-4E7C-A4E0-7BAE22D85051}" type="pres">
      <dgm:prSet presAssocID="{147EB89A-A273-480E-93BE-B7C19319F491}" presName="childNode" presStyleLbl="node1" presStyleIdx="5" presStyleCnt="8">
        <dgm:presLayoutVars>
          <dgm:bulletEnabled val="1"/>
        </dgm:presLayoutVars>
      </dgm:prSet>
      <dgm:spPr/>
      <dgm:t>
        <a:bodyPr/>
        <a:lstStyle/>
        <a:p>
          <a:endParaRPr lang="en-US"/>
        </a:p>
      </dgm:t>
    </dgm:pt>
    <dgm:pt modelId="{78D572A8-40AC-4987-9DEA-57A27BD9ED83}" type="pres">
      <dgm:prSet presAssocID="{147EB89A-A273-480E-93BE-B7C19319F491}" presName="aSpace2" presStyleCnt="0"/>
      <dgm:spPr/>
    </dgm:pt>
    <dgm:pt modelId="{95D0C691-D351-864E-A834-BA60B9641EA8}" type="pres">
      <dgm:prSet presAssocID="{90A1DA23-5859-BC42-8773-2CDF86FA101D}" presName="childNode" presStyleLbl="node1" presStyleIdx="6" presStyleCnt="8">
        <dgm:presLayoutVars>
          <dgm:bulletEnabled val="1"/>
        </dgm:presLayoutVars>
      </dgm:prSet>
      <dgm:spPr/>
      <dgm:t>
        <a:bodyPr/>
        <a:lstStyle/>
        <a:p>
          <a:endParaRPr lang="en-US"/>
        </a:p>
      </dgm:t>
    </dgm:pt>
    <dgm:pt modelId="{6B18D6D2-3ED9-2244-AD65-348B63938A28}" type="pres">
      <dgm:prSet presAssocID="{90A1DA23-5859-BC42-8773-2CDF86FA101D}" presName="aSpace2" presStyleCnt="0"/>
      <dgm:spPr/>
    </dgm:pt>
    <dgm:pt modelId="{8166A686-750B-48CB-8BE5-E0A4D1BFC3AE}" type="pres">
      <dgm:prSet presAssocID="{863BA27C-4C75-4050-A160-A911B19E7834}" presName="childNode" presStyleLbl="node1" presStyleIdx="7" presStyleCnt="8">
        <dgm:presLayoutVars>
          <dgm:bulletEnabled val="1"/>
        </dgm:presLayoutVars>
      </dgm:prSet>
      <dgm:spPr/>
      <dgm:t>
        <a:bodyPr/>
        <a:lstStyle/>
        <a:p>
          <a:endParaRPr lang="en-US"/>
        </a:p>
      </dgm:t>
    </dgm:pt>
  </dgm:ptLst>
  <dgm:cxnLst>
    <dgm:cxn modelId="{8EF0C8BA-C38F-E84B-8BCF-1C427DAE9D15}" type="presOf" srcId="{D34432C0-30F9-4A32-87BA-C4993F497CDD}" destId="{B00CF1B9-5F1B-4017-9710-98C380C3A96E}" srcOrd="1" destOrd="0" presId="urn:microsoft.com/office/officeart/2005/8/layout/lProcess2"/>
    <dgm:cxn modelId="{FB1792B3-65B1-5C48-B912-BB21910D7D64}" type="presOf" srcId="{BEBCAA98-FA6D-468C-873E-65D9C307BA2B}" destId="{00CD0498-4CCF-4A09-A913-6BF81CCF86ED}" srcOrd="0" destOrd="0" presId="urn:microsoft.com/office/officeart/2005/8/layout/lProcess2"/>
    <dgm:cxn modelId="{30A28BDE-3A0F-4D73-9A90-77E23BAA087B}" srcId="{B19F252D-4BBC-4B44-A6D0-867FE56745D9}" destId="{149E134A-C97D-438A-BC9A-D667408154B5}" srcOrd="1" destOrd="0" parTransId="{5F1C472D-C70A-4503-B0D4-564AC6BC7A57}" sibTransId="{A02DCF60-65B5-467B-8567-5F7AC4C0C13C}"/>
    <dgm:cxn modelId="{B30E410E-9F9A-B646-82F1-05D7C1A45C3D}" type="presOf" srcId="{B19F252D-4BBC-4B44-A6D0-867FE56745D9}" destId="{911251D7-0FDF-4EBD-9373-4DCDF8793C47}" srcOrd="1" destOrd="0" presId="urn:microsoft.com/office/officeart/2005/8/layout/lProcess2"/>
    <dgm:cxn modelId="{274CD087-F218-9E42-A8BC-BEAF7504C189}" type="presOf" srcId="{B19F252D-4BBC-4B44-A6D0-867FE56745D9}" destId="{AFB3CBA6-B5D7-4355-B28B-FC32EB731ACE}" srcOrd="0" destOrd="0" presId="urn:microsoft.com/office/officeart/2005/8/layout/lProcess2"/>
    <dgm:cxn modelId="{9315D374-49AF-4F14-98A9-46EA7B603538}" srcId="{B19F252D-4BBC-4B44-A6D0-867FE56745D9}" destId="{25B11922-E47F-4863-AFD7-2F3C81E00B59}" srcOrd="0" destOrd="0" parTransId="{E404E3D9-F3FB-47D8-AD2D-D374EAE51EB4}" sibTransId="{5750BBDB-A977-4A3B-A370-E8C169D25940}"/>
    <dgm:cxn modelId="{B7F4CF41-10D7-AE44-9912-EF4EB5DA67CA}" srcId="{D34432C0-30F9-4A32-87BA-C4993F497CDD}" destId="{90A1DA23-5859-BC42-8773-2CDF86FA101D}" srcOrd="1" destOrd="0" parTransId="{B5232448-136F-3340-A234-BADE423ABFC0}" sibTransId="{77DE2442-010A-364C-9E3F-80162745A9E2}"/>
    <dgm:cxn modelId="{44FC0E28-B428-F449-B1D4-C0D3C5450B02}" type="presOf" srcId="{25B11922-E47F-4863-AFD7-2F3C81E00B59}" destId="{D611F1C7-6350-44FC-B14E-35EECC1FB0BE}" srcOrd="0" destOrd="0" presId="urn:microsoft.com/office/officeart/2005/8/layout/lProcess2"/>
    <dgm:cxn modelId="{EE6CB8DE-046B-2F4E-AE74-893C0449F8DC}" type="presOf" srcId="{96BFCEFD-C395-FD4F-8021-5FCF0520F04F}" destId="{1DFE98BF-AB74-3542-9EAF-5D66E08D9237}" srcOrd="0" destOrd="0" presId="urn:microsoft.com/office/officeart/2005/8/layout/lProcess2"/>
    <dgm:cxn modelId="{F8256FD0-EEC1-2640-9690-FCEB60A2E926}" type="presOf" srcId="{74CACF64-8F79-8D40-9FD3-FF7EBC5BE0E1}" destId="{24D5862C-1AFF-F949-99A1-291477EF811B}" srcOrd="0" destOrd="0" presId="urn:microsoft.com/office/officeart/2005/8/layout/lProcess2"/>
    <dgm:cxn modelId="{4748E99D-341B-43AF-963D-4CBE82618361}" srcId="{BEBCAA98-FA6D-468C-873E-65D9C307BA2B}" destId="{D34432C0-30F9-4A32-87BA-C4993F497CDD}" srcOrd="1" destOrd="0" parTransId="{482AAC68-8342-41DB-B5C4-2C164124C91F}" sibTransId="{FE41D4B9-92F6-4EDE-A6A6-C51D341F0EA9}"/>
    <dgm:cxn modelId="{D5849EEE-9750-4E42-A8F4-1FA249E1E0F0}" type="presOf" srcId="{147EB89A-A273-480E-93BE-B7C19319F491}" destId="{35AAD6F2-8B3F-4E7C-A4E0-7BAE22D85051}" srcOrd="0" destOrd="0" presId="urn:microsoft.com/office/officeart/2005/8/layout/lProcess2"/>
    <dgm:cxn modelId="{C1A2BCAD-E5AF-7F49-9CF4-C56EE63E5F83}" type="presOf" srcId="{8FF787A3-440F-4880-BE54-92C72D5EF2CF}" destId="{0486513E-6ED7-4B20-A8D3-956192A35FF8}" srcOrd="0" destOrd="0" presId="urn:microsoft.com/office/officeart/2005/8/layout/lProcess2"/>
    <dgm:cxn modelId="{3F3CA5E1-D274-4D5F-8868-9DF3524B92ED}" srcId="{D34432C0-30F9-4A32-87BA-C4993F497CDD}" destId="{147EB89A-A273-480E-93BE-B7C19319F491}" srcOrd="0" destOrd="0" parTransId="{19926E39-4DFE-4DD5-9824-FE4A46AE857C}" sibTransId="{B3629672-902A-4646-819A-201729A767C5}"/>
    <dgm:cxn modelId="{A97E0BF9-3CFE-4648-A337-D6C9810EFC1D}" srcId="{B19F252D-4BBC-4B44-A6D0-867FE56745D9}" destId="{74CACF64-8F79-8D40-9FD3-FF7EBC5BE0E1}" srcOrd="3" destOrd="0" parTransId="{DD7B18A4-99F2-7844-89BD-CE5C21ECE577}" sibTransId="{EAE285A6-138E-124A-A0CA-803D66961293}"/>
    <dgm:cxn modelId="{8DF50ED7-7A69-6D4F-ADC8-E48108EEA9B5}" type="presOf" srcId="{863BA27C-4C75-4050-A160-A911B19E7834}" destId="{8166A686-750B-48CB-8BE5-E0A4D1BFC3AE}" srcOrd="0" destOrd="0" presId="urn:microsoft.com/office/officeart/2005/8/layout/lProcess2"/>
    <dgm:cxn modelId="{942B2301-8B82-42EA-A814-B3692AF9AA40}" srcId="{B19F252D-4BBC-4B44-A6D0-867FE56745D9}" destId="{8FF787A3-440F-4880-BE54-92C72D5EF2CF}" srcOrd="2" destOrd="0" parTransId="{C568DFF8-699E-41F2-B7D5-972EA23CC195}" sibTransId="{B5BB9872-42C4-4ECC-8B13-5B399356D56A}"/>
    <dgm:cxn modelId="{AD3B240D-A323-F849-9E74-BC528B5CEA24}" type="presOf" srcId="{90A1DA23-5859-BC42-8773-2CDF86FA101D}" destId="{95D0C691-D351-864E-A834-BA60B9641EA8}" srcOrd="0" destOrd="0" presId="urn:microsoft.com/office/officeart/2005/8/layout/lProcess2"/>
    <dgm:cxn modelId="{2C137DD6-3EFB-A74D-9CE8-47B21CA95B53}" type="presOf" srcId="{D34432C0-30F9-4A32-87BA-C4993F497CDD}" destId="{2E7FB444-7484-45B7-A8F4-27FF687E00A0}" srcOrd="0" destOrd="0" presId="urn:microsoft.com/office/officeart/2005/8/layout/lProcess2"/>
    <dgm:cxn modelId="{204E6716-DE65-914A-8565-C00E4EF136F9}" srcId="{B19F252D-4BBC-4B44-A6D0-867FE56745D9}" destId="{96BFCEFD-C395-FD4F-8021-5FCF0520F04F}" srcOrd="4" destOrd="0" parTransId="{596C7884-8D31-EC46-A230-19506C3C8F30}" sibTransId="{15EA1673-5E10-F74D-AA88-9C1E605403B3}"/>
    <dgm:cxn modelId="{4BC73CBB-156D-CD4F-ACA4-F748E0F34D3B}" type="presOf" srcId="{149E134A-C97D-438A-BC9A-D667408154B5}" destId="{9FE631EF-9988-489D-8848-5D330F058770}" srcOrd="0" destOrd="0" presId="urn:microsoft.com/office/officeart/2005/8/layout/lProcess2"/>
    <dgm:cxn modelId="{FFAE0D41-F43B-4E3C-B39C-2C6DFF1B5D72}" srcId="{BEBCAA98-FA6D-468C-873E-65D9C307BA2B}" destId="{B19F252D-4BBC-4B44-A6D0-867FE56745D9}" srcOrd="0" destOrd="0" parTransId="{AD9B3416-1F9C-4943-B632-FDF0EC023543}" sibTransId="{A319DB60-F070-4F36-A509-A828FA47983D}"/>
    <dgm:cxn modelId="{204A047A-4401-4911-9EA1-7A79EA434F25}" srcId="{D34432C0-30F9-4A32-87BA-C4993F497CDD}" destId="{863BA27C-4C75-4050-A160-A911B19E7834}" srcOrd="2" destOrd="0" parTransId="{7FA6B1CF-DA69-4225-BACF-B72ECB028521}" sibTransId="{F2457D21-9A75-4BC4-96BF-7BBC027B01A2}"/>
    <dgm:cxn modelId="{D66AACDA-30C2-F94F-9766-814F4F7CC266}" type="presParOf" srcId="{00CD0498-4CCF-4A09-A913-6BF81CCF86ED}" destId="{5A7B8B5A-2AD2-457A-85E8-B54077BF5941}" srcOrd="0" destOrd="0" presId="urn:microsoft.com/office/officeart/2005/8/layout/lProcess2"/>
    <dgm:cxn modelId="{2CECAADF-112A-9446-895C-86B92DA89AF4}" type="presParOf" srcId="{5A7B8B5A-2AD2-457A-85E8-B54077BF5941}" destId="{AFB3CBA6-B5D7-4355-B28B-FC32EB731ACE}" srcOrd="0" destOrd="0" presId="urn:microsoft.com/office/officeart/2005/8/layout/lProcess2"/>
    <dgm:cxn modelId="{6B384152-0A8E-244C-BEBE-08BB94B87323}" type="presParOf" srcId="{5A7B8B5A-2AD2-457A-85E8-B54077BF5941}" destId="{911251D7-0FDF-4EBD-9373-4DCDF8793C47}" srcOrd="1" destOrd="0" presId="urn:microsoft.com/office/officeart/2005/8/layout/lProcess2"/>
    <dgm:cxn modelId="{5A8DBAEB-3838-E542-8211-995F6A7EBDD3}" type="presParOf" srcId="{5A7B8B5A-2AD2-457A-85E8-B54077BF5941}" destId="{569E2EB5-7B40-4809-A6AA-2263BAC47441}" srcOrd="2" destOrd="0" presId="urn:microsoft.com/office/officeart/2005/8/layout/lProcess2"/>
    <dgm:cxn modelId="{7D89C868-92F7-2D47-AFAC-DC5AE5ACAD53}" type="presParOf" srcId="{569E2EB5-7B40-4809-A6AA-2263BAC47441}" destId="{9FC045E9-3DB8-4AF1-B268-9FB2D1DD41C2}" srcOrd="0" destOrd="0" presId="urn:microsoft.com/office/officeart/2005/8/layout/lProcess2"/>
    <dgm:cxn modelId="{4C9D6647-FE64-F244-B4B5-E42D7D87BCEA}" type="presParOf" srcId="{9FC045E9-3DB8-4AF1-B268-9FB2D1DD41C2}" destId="{D611F1C7-6350-44FC-B14E-35EECC1FB0BE}" srcOrd="0" destOrd="0" presId="urn:microsoft.com/office/officeart/2005/8/layout/lProcess2"/>
    <dgm:cxn modelId="{82AF70FD-036A-A745-AC6A-79A83083E8AF}" type="presParOf" srcId="{9FC045E9-3DB8-4AF1-B268-9FB2D1DD41C2}" destId="{0A5F4112-B0D3-46AB-86FE-4123A802F517}" srcOrd="1" destOrd="0" presId="urn:microsoft.com/office/officeart/2005/8/layout/lProcess2"/>
    <dgm:cxn modelId="{351ACB7D-2783-214F-BDE2-BD71DF17A9F0}" type="presParOf" srcId="{9FC045E9-3DB8-4AF1-B268-9FB2D1DD41C2}" destId="{9FE631EF-9988-489D-8848-5D330F058770}" srcOrd="2" destOrd="0" presId="urn:microsoft.com/office/officeart/2005/8/layout/lProcess2"/>
    <dgm:cxn modelId="{39FB9409-3851-594D-8F10-913A00DBBE25}" type="presParOf" srcId="{9FC045E9-3DB8-4AF1-B268-9FB2D1DD41C2}" destId="{691D20E7-830A-4050-9B50-10C86738F6CC}" srcOrd="3" destOrd="0" presId="urn:microsoft.com/office/officeart/2005/8/layout/lProcess2"/>
    <dgm:cxn modelId="{DC56F394-44A6-F44D-B19C-35AF4D0D3FFF}" type="presParOf" srcId="{9FC045E9-3DB8-4AF1-B268-9FB2D1DD41C2}" destId="{0486513E-6ED7-4B20-A8D3-956192A35FF8}" srcOrd="4" destOrd="0" presId="urn:microsoft.com/office/officeart/2005/8/layout/lProcess2"/>
    <dgm:cxn modelId="{98905EEE-A204-EB48-8525-5F94815EB39A}" type="presParOf" srcId="{9FC045E9-3DB8-4AF1-B268-9FB2D1DD41C2}" destId="{879C17A8-5996-49D8-8776-10F67616ACAE}" srcOrd="5" destOrd="0" presId="urn:microsoft.com/office/officeart/2005/8/layout/lProcess2"/>
    <dgm:cxn modelId="{148E63C0-B465-B649-8E5E-69331A581FA4}" type="presParOf" srcId="{9FC045E9-3DB8-4AF1-B268-9FB2D1DD41C2}" destId="{24D5862C-1AFF-F949-99A1-291477EF811B}" srcOrd="6" destOrd="0" presId="urn:microsoft.com/office/officeart/2005/8/layout/lProcess2"/>
    <dgm:cxn modelId="{B9B93E73-858D-3249-8CD7-44878403A90E}" type="presParOf" srcId="{9FC045E9-3DB8-4AF1-B268-9FB2D1DD41C2}" destId="{CC7B714A-0A2C-DE46-A523-21DB507EECF3}" srcOrd="7" destOrd="0" presId="urn:microsoft.com/office/officeart/2005/8/layout/lProcess2"/>
    <dgm:cxn modelId="{1B401997-4667-D74A-BD5E-D567931DCF04}" type="presParOf" srcId="{9FC045E9-3DB8-4AF1-B268-9FB2D1DD41C2}" destId="{1DFE98BF-AB74-3542-9EAF-5D66E08D9237}" srcOrd="8" destOrd="0" presId="urn:microsoft.com/office/officeart/2005/8/layout/lProcess2"/>
    <dgm:cxn modelId="{28993FD0-7028-1941-B8F0-84F9D1213BD4}" type="presParOf" srcId="{00CD0498-4CCF-4A09-A913-6BF81CCF86ED}" destId="{ED4A0E19-3EFE-4A53-92B2-935E76666864}" srcOrd="1" destOrd="0" presId="urn:microsoft.com/office/officeart/2005/8/layout/lProcess2"/>
    <dgm:cxn modelId="{30199282-199C-ED4B-8CED-E209D466E1BA}" type="presParOf" srcId="{00CD0498-4CCF-4A09-A913-6BF81CCF86ED}" destId="{6552D024-29C1-4D7B-91D9-2D0CC67098A9}" srcOrd="2" destOrd="0" presId="urn:microsoft.com/office/officeart/2005/8/layout/lProcess2"/>
    <dgm:cxn modelId="{CD9E9F07-D006-3247-9919-5F18D40DF682}" type="presParOf" srcId="{6552D024-29C1-4D7B-91D9-2D0CC67098A9}" destId="{2E7FB444-7484-45B7-A8F4-27FF687E00A0}" srcOrd="0" destOrd="0" presId="urn:microsoft.com/office/officeart/2005/8/layout/lProcess2"/>
    <dgm:cxn modelId="{6F303419-BF34-B549-A5F0-C4E35F6836C9}" type="presParOf" srcId="{6552D024-29C1-4D7B-91D9-2D0CC67098A9}" destId="{B00CF1B9-5F1B-4017-9710-98C380C3A96E}" srcOrd="1" destOrd="0" presId="urn:microsoft.com/office/officeart/2005/8/layout/lProcess2"/>
    <dgm:cxn modelId="{8401ACF5-E467-DF41-945D-103FDF9AA864}" type="presParOf" srcId="{6552D024-29C1-4D7B-91D9-2D0CC67098A9}" destId="{831FF2AA-A722-4865-993C-658AFE161260}" srcOrd="2" destOrd="0" presId="urn:microsoft.com/office/officeart/2005/8/layout/lProcess2"/>
    <dgm:cxn modelId="{B9F34EB5-35D5-D941-9F63-77F47A9EC3BA}" type="presParOf" srcId="{831FF2AA-A722-4865-993C-658AFE161260}" destId="{0076BA3F-7198-4F39-91D3-8CA4F3AFD488}" srcOrd="0" destOrd="0" presId="urn:microsoft.com/office/officeart/2005/8/layout/lProcess2"/>
    <dgm:cxn modelId="{CBE4DA1C-38D4-4B45-BF76-F2CE27CB1E39}" type="presParOf" srcId="{0076BA3F-7198-4F39-91D3-8CA4F3AFD488}" destId="{35AAD6F2-8B3F-4E7C-A4E0-7BAE22D85051}" srcOrd="0" destOrd="0" presId="urn:microsoft.com/office/officeart/2005/8/layout/lProcess2"/>
    <dgm:cxn modelId="{FC9B0505-A73C-824E-84FA-9687E1F772D4}" type="presParOf" srcId="{0076BA3F-7198-4F39-91D3-8CA4F3AFD488}" destId="{78D572A8-40AC-4987-9DEA-57A27BD9ED83}" srcOrd="1" destOrd="0" presId="urn:microsoft.com/office/officeart/2005/8/layout/lProcess2"/>
    <dgm:cxn modelId="{2316E282-43D3-0044-86B4-E6FCB59794B8}" type="presParOf" srcId="{0076BA3F-7198-4F39-91D3-8CA4F3AFD488}" destId="{95D0C691-D351-864E-A834-BA60B9641EA8}" srcOrd="2" destOrd="0" presId="urn:microsoft.com/office/officeart/2005/8/layout/lProcess2"/>
    <dgm:cxn modelId="{F8FE22C2-7310-264A-892D-247A0A45F970}" type="presParOf" srcId="{0076BA3F-7198-4F39-91D3-8CA4F3AFD488}" destId="{6B18D6D2-3ED9-2244-AD65-348B63938A28}" srcOrd="3" destOrd="0" presId="urn:microsoft.com/office/officeart/2005/8/layout/lProcess2"/>
    <dgm:cxn modelId="{41EF9019-BE63-E848-B480-D294989905A8}" type="presParOf" srcId="{0076BA3F-7198-4F39-91D3-8CA4F3AFD488}" destId="{8166A686-750B-48CB-8BE5-E0A4D1BFC3AE}"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EB063-6FC3-4295-AD35-7CA3363185DC}"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57F94C72-F2D7-4D3D-8427-A0BE5BAC34DF}">
      <dgm:prSet phldrT="[Text]"/>
      <dgm:spPr/>
      <dgm:t>
        <a:bodyPr/>
        <a:lstStyle/>
        <a:p>
          <a:r>
            <a:rPr lang="en-US" dirty="0" smtClean="0"/>
            <a:t>Q3 2014 Water Action Hub Portals Design</a:t>
          </a:r>
          <a:endParaRPr lang="en-US" dirty="0"/>
        </a:p>
      </dgm:t>
    </dgm:pt>
    <dgm:pt modelId="{D712A861-0467-481D-8929-7119410477A8}" type="parTrans" cxnId="{7850ECD8-0013-4302-97AE-F3005FCB7D51}">
      <dgm:prSet/>
      <dgm:spPr/>
      <dgm:t>
        <a:bodyPr/>
        <a:lstStyle/>
        <a:p>
          <a:endParaRPr lang="en-US"/>
        </a:p>
      </dgm:t>
    </dgm:pt>
    <dgm:pt modelId="{38939FF8-CBDC-4E66-B265-6BA7F6A94683}" type="sibTrans" cxnId="{7850ECD8-0013-4302-97AE-F3005FCB7D51}">
      <dgm:prSet/>
      <dgm:spPr/>
      <dgm:t>
        <a:bodyPr/>
        <a:lstStyle/>
        <a:p>
          <a:endParaRPr lang="en-US"/>
        </a:p>
      </dgm:t>
    </dgm:pt>
    <dgm:pt modelId="{AD529BEA-A53D-4DFB-B148-533788CE48C9}">
      <dgm:prSet phldrT="[Text]"/>
      <dgm:spPr/>
      <dgm:t>
        <a:bodyPr/>
        <a:lstStyle/>
        <a:p>
          <a:r>
            <a:rPr lang="en-US" dirty="0" smtClean="0"/>
            <a:t>Q4 2014 Launch Apparel and Sustainable Agriculture Portals </a:t>
          </a:r>
          <a:endParaRPr lang="en-US" dirty="0"/>
        </a:p>
      </dgm:t>
    </dgm:pt>
    <dgm:pt modelId="{F317150C-4D05-42F9-99BE-CF4FFFD94BA9}" type="parTrans" cxnId="{22C00C10-E0AC-43F5-B9BF-C47EB915014A}">
      <dgm:prSet/>
      <dgm:spPr/>
      <dgm:t>
        <a:bodyPr/>
        <a:lstStyle/>
        <a:p>
          <a:endParaRPr lang="en-US"/>
        </a:p>
      </dgm:t>
    </dgm:pt>
    <dgm:pt modelId="{01BB9867-A1B6-4443-9C44-A4B647148B8D}" type="sibTrans" cxnId="{22C00C10-E0AC-43F5-B9BF-C47EB915014A}">
      <dgm:prSet/>
      <dgm:spPr/>
      <dgm:t>
        <a:bodyPr/>
        <a:lstStyle/>
        <a:p>
          <a:endParaRPr lang="en-US"/>
        </a:p>
      </dgm:t>
    </dgm:pt>
    <dgm:pt modelId="{65B6B95F-5D08-4A05-9C8C-B8DB1F9033ED}">
      <dgm:prSet phldrT="[Text]"/>
      <dgm:spPr/>
      <dgm:t>
        <a:bodyPr/>
        <a:lstStyle/>
        <a:p>
          <a:r>
            <a:rPr lang="en-US" dirty="0" smtClean="0"/>
            <a:t>Q4 </a:t>
          </a:r>
          <a:r>
            <a:rPr lang="en-US" dirty="0" smtClean="0"/>
            <a:t>2015 </a:t>
          </a:r>
          <a:r>
            <a:rPr lang="en-US" dirty="0" smtClean="0"/>
            <a:t>- </a:t>
          </a:r>
          <a:r>
            <a:rPr lang="en-US" dirty="0" smtClean="0"/>
            <a:t>2015 </a:t>
          </a:r>
          <a:endParaRPr lang="en-US" dirty="0" smtClean="0"/>
        </a:p>
        <a:p>
          <a:r>
            <a:rPr lang="en-US" dirty="0" smtClean="0"/>
            <a:t>Outreach and regional Expansion </a:t>
          </a:r>
          <a:endParaRPr lang="en-US" dirty="0" smtClean="0"/>
        </a:p>
        <a:p>
          <a:r>
            <a:rPr lang="en-US" dirty="0" smtClean="0"/>
            <a:t>Local Face-to-Face Facilitation</a:t>
          </a:r>
          <a:endParaRPr lang="en-US" dirty="0"/>
        </a:p>
      </dgm:t>
    </dgm:pt>
    <dgm:pt modelId="{E370C74C-87C0-4684-BBA5-AD13105C5469}" type="parTrans" cxnId="{557BA165-9545-4D24-9F53-13BCF3C71F56}">
      <dgm:prSet/>
      <dgm:spPr/>
      <dgm:t>
        <a:bodyPr/>
        <a:lstStyle/>
        <a:p>
          <a:endParaRPr lang="en-US"/>
        </a:p>
      </dgm:t>
    </dgm:pt>
    <dgm:pt modelId="{A7AD6176-9FAA-4490-98DA-9F9578263EDE}" type="sibTrans" cxnId="{557BA165-9545-4D24-9F53-13BCF3C71F56}">
      <dgm:prSet/>
      <dgm:spPr/>
      <dgm:t>
        <a:bodyPr/>
        <a:lstStyle/>
        <a:p>
          <a:endParaRPr lang="en-US"/>
        </a:p>
      </dgm:t>
    </dgm:pt>
    <dgm:pt modelId="{DB0ED0C2-3F9C-42ED-AC90-7259E0E4A1D6}" type="pres">
      <dgm:prSet presAssocID="{C52EB063-6FC3-4295-AD35-7CA3363185DC}" presName="Name0" presStyleCnt="0">
        <dgm:presLayoutVars>
          <dgm:dir/>
          <dgm:resizeHandles val="exact"/>
        </dgm:presLayoutVars>
      </dgm:prSet>
      <dgm:spPr/>
      <dgm:t>
        <a:bodyPr/>
        <a:lstStyle/>
        <a:p>
          <a:endParaRPr lang="en-US"/>
        </a:p>
      </dgm:t>
    </dgm:pt>
    <dgm:pt modelId="{6F2139CB-1716-4581-A601-AD47A4D4B0C1}" type="pres">
      <dgm:prSet presAssocID="{C52EB063-6FC3-4295-AD35-7CA3363185DC}" presName="arrow" presStyleLbl="bgShp" presStyleIdx="0" presStyleCnt="1"/>
      <dgm:spPr/>
      <dgm:t>
        <a:bodyPr/>
        <a:lstStyle/>
        <a:p>
          <a:endParaRPr lang="en-US"/>
        </a:p>
      </dgm:t>
    </dgm:pt>
    <dgm:pt modelId="{5EDC8943-7809-43EC-9128-A7DE979BE2F0}" type="pres">
      <dgm:prSet presAssocID="{C52EB063-6FC3-4295-AD35-7CA3363185DC}" presName="points" presStyleCnt="0"/>
      <dgm:spPr/>
      <dgm:t>
        <a:bodyPr/>
        <a:lstStyle/>
        <a:p>
          <a:endParaRPr lang="en-US"/>
        </a:p>
      </dgm:t>
    </dgm:pt>
    <dgm:pt modelId="{92BFF4DF-64C4-43FB-B61F-9AB9470BF3B1}" type="pres">
      <dgm:prSet presAssocID="{57F94C72-F2D7-4D3D-8427-A0BE5BAC34DF}" presName="compositeA" presStyleCnt="0"/>
      <dgm:spPr/>
      <dgm:t>
        <a:bodyPr/>
        <a:lstStyle/>
        <a:p>
          <a:endParaRPr lang="en-US"/>
        </a:p>
      </dgm:t>
    </dgm:pt>
    <dgm:pt modelId="{F2DA20C1-BA8C-4EB8-98EA-5077AFC7548F}" type="pres">
      <dgm:prSet presAssocID="{57F94C72-F2D7-4D3D-8427-A0BE5BAC34DF}" presName="textA" presStyleLbl="revTx" presStyleIdx="0" presStyleCnt="3">
        <dgm:presLayoutVars>
          <dgm:bulletEnabled val="1"/>
        </dgm:presLayoutVars>
      </dgm:prSet>
      <dgm:spPr/>
      <dgm:t>
        <a:bodyPr/>
        <a:lstStyle/>
        <a:p>
          <a:endParaRPr lang="en-US"/>
        </a:p>
      </dgm:t>
    </dgm:pt>
    <dgm:pt modelId="{00308047-ED7A-4828-965C-6A06E7029EA4}" type="pres">
      <dgm:prSet presAssocID="{57F94C72-F2D7-4D3D-8427-A0BE5BAC34DF}" presName="circleA" presStyleLbl="node1" presStyleIdx="0" presStyleCnt="3"/>
      <dgm:spPr/>
      <dgm:t>
        <a:bodyPr/>
        <a:lstStyle/>
        <a:p>
          <a:endParaRPr lang="en-US"/>
        </a:p>
      </dgm:t>
    </dgm:pt>
    <dgm:pt modelId="{97B972F4-81EA-468A-9CA5-E655544964BF}" type="pres">
      <dgm:prSet presAssocID="{57F94C72-F2D7-4D3D-8427-A0BE5BAC34DF}" presName="spaceA" presStyleCnt="0"/>
      <dgm:spPr/>
      <dgm:t>
        <a:bodyPr/>
        <a:lstStyle/>
        <a:p>
          <a:endParaRPr lang="en-US"/>
        </a:p>
      </dgm:t>
    </dgm:pt>
    <dgm:pt modelId="{74CA271B-F3CF-4013-893F-90F6338FFA48}" type="pres">
      <dgm:prSet presAssocID="{38939FF8-CBDC-4E66-B265-6BA7F6A94683}" presName="space" presStyleCnt="0"/>
      <dgm:spPr/>
      <dgm:t>
        <a:bodyPr/>
        <a:lstStyle/>
        <a:p>
          <a:endParaRPr lang="en-US"/>
        </a:p>
      </dgm:t>
    </dgm:pt>
    <dgm:pt modelId="{F8235367-B543-4050-A13B-46C9E7802F61}" type="pres">
      <dgm:prSet presAssocID="{AD529BEA-A53D-4DFB-B148-533788CE48C9}" presName="compositeB" presStyleCnt="0"/>
      <dgm:spPr/>
      <dgm:t>
        <a:bodyPr/>
        <a:lstStyle/>
        <a:p>
          <a:endParaRPr lang="en-US"/>
        </a:p>
      </dgm:t>
    </dgm:pt>
    <dgm:pt modelId="{FBE6FD9D-105A-48F7-BE93-33546FFB16F7}" type="pres">
      <dgm:prSet presAssocID="{AD529BEA-A53D-4DFB-B148-533788CE48C9}" presName="textB" presStyleLbl="revTx" presStyleIdx="1" presStyleCnt="3">
        <dgm:presLayoutVars>
          <dgm:bulletEnabled val="1"/>
        </dgm:presLayoutVars>
      </dgm:prSet>
      <dgm:spPr/>
      <dgm:t>
        <a:bodyPr/>
        <a:lstStyle/>
        <a:p>
          <a:endParaRPr lang="en-US"/>
        </a:p>
      </dgm:t>
    </dgm:pt>
    <dgm:pt modelId="{DF6ED0C9-79D0-4FAC-ADE5-999E6CC01571}" type="pres">
      <dgm:prSet presAssocID="{AD529BEA-A53D-4DFB-B148-533788CE48C9}" presName="circleB" presStyleLbl="node1" presStyleIdx="1" presStyleCnt="3"/>
      <dgm:spPr/>
      <dgm:t>
        <a:bodyPr/>
        <a:lstStyle/>
        <a:p>
          <a:endParaRPr lang="en-US"/>
        </a:p>
      </dgm:t>
    </dgm:pt>
    <dgm:pt modelId="{4EBA53FA-2D75-41C9-AA4E-A23C21987C58}" type="pres">
      <dgm:prSet presAssocID="{AD529BEA-A53D-4DFB-B148-533788CE48C9}" presName="spaceB" presStyleCnt="0"/>
      <dgm:spPr/>
      <dgm:t>
        <a:bodyPr/>
        <a:lstStyle/>
        <a:p>
          <a:endParaRPr lang="en-US"/>
        </a:p>
      </dgm:t>
    </dgm:pt>
    <dgm:pt modelId="{F8D3E004-C4BD-4934-9846-787D3647B57D}" type="pres">
      <dgm:prSet presAssocID="{01BB9867-A1B6-4443-9C44-A4B647148B8D}" presName="space" presStyleCnt="0"/>
      <dgm:spPr/>
      <dgm:t>
        <a:bodyPr/>
        <a:lstStyle/>
        <a:p>
          <a:endParaRPr lang="en-US"/>
        </a:p>
      </dgm:t>
    </dgm:pt>
    <dgm:pt modelId="{CE0CB57E-7E89-4892-965B-F12E93D74907}" type="pres">
      <dgm:prSet presAssocID="{65B6B95F-5D08-4A05-9C8C-B8DB1F9033ED}" presName="compositeA" presStyleCnt="0"/>
      <dgm:spPr/>
      <dgm:t>
        <a:bodyPr/>
        <a:lstStyle/>
        <a:p>
          <a:endParaRPr lang="en-US"/>
        </a:p>
      </dgm:t>
    </dgm:pt>
    <dgm:pt modelId="{B3E3D3FE-8CB0-41E6-9905-D847B0330E39}" type="pres">
      <dgm:prSet presAssocID="{65B6B95F-5D08-4A05-9C8C-B8DB1F9033ED}" presName="textA" presStyleLbl="revTx" presStyleIdx="2" presStyleCnt="3">
        <dgm:presLayoutVars>
          <dgm:bulletEnabled val="1"/>
        </dgm:presLayoutVars>
      </dgm:prSet>
      <dgm:spPr/>
      <dgm:t>
        <a:bodyPr/>
        <a:lstStyle/>
        <a:p>
          <a:endParaRPr lang="en-US"/>
        </a:p>
      </dgm:t>
    </dgm:pt>
    <dgm:pt modelId="{6898588C-4D9C-4216-92FC-AE2026BEA638}" type="pres">
      <dgm:prSet presAssocID="{65B6B95F-5D08-4A05-9C8C-B8DB1F9033ED}" presName="circleA" presStyleLbl="node1" presStyleIdx="2" presStyleCnt="3"/>
      <dgm:spPr/>
      <dgm:t>
        <a:bodyPr/>
        <a:lstStyle/>
        <a:p>
          <a:endParaRPr lang="en-US"/>
        </a:p>
      </dgm:t>
    </dgm:pt>
    <dgm:pt modelId="{BEB422B1-80F8-4419-A4E3-93779ABEFC96}" type="pres">
      <dgm:prSet presAssocID="{65B6B95F-5D08-4A05-9C8C-B8DB1F9033ED}" presName="spaceA" presStyleCnt="0"/>
      <dgm:spPr/>
      <dgm:t>
        <a:bodyPr/>
        <a:lstStyle/>
        <a:p>
          <a:endParaRPr lang="en-US"/>
        </a:p>
      </dgm:t>
    </dgm:pt>
  </dgm:ptLst>
  <dgm:cxnLst>
    <dgm:cxn modelId="{82620289-46ED-E949-94E5-F2CD4FEC726D}" type="presOf" srcId="{57F94C72-F2D7-4D3D-8427-A0BE5BAC34DF}" destId="{F2DA20C1-BA8C-4EB8-98EA-5077AFC7548F}" srcOrd="0" destOrd="0" presId="urn:microsoft.com/office/officeart/2005/8/layout/hProcess11"/>
    <dgm:cxn modelId="{7850ECD8-0013-4302-97AE-F3005FCB7D51}" srcId="{C52EB063-6FC3-4295-AD35-7CA3363185DC}" destId="{57F94C72-F2D7-4D3D-8427-A0BE5BAC34DF}" srcOrd="0" destOrd="0" parTransId="{D712A861-0467-481D-8929-7119410477A8}" sibTransId="{38939FF8-CBDC-4E66-B265-6BA7F6A94683}"/>
    <dgm:cxn modelId="{22C00C10-E0AC-43F5-B9BF-C47EB915014A}" srcId="{C52EB063-6FC3-4295-AD35-7CA3363185DC}" destId="{AD529BEA-A53D-4DFB-B148-533788CE48C9}" srcOrd="1" destOrd="0" parTransId="{F317150C-4D05-42F9-99BE-CF4FFFD94BA9}" sibTransId="{01BB9867-A1B6-4443-9C44-A4B647148B8D}"/>
    <dgm:cxn modelId="{2C8A3BEC-2AEF-0746-89F2-C53EFD043EA7}" type="presOf" srcId="{65B6B95F-5D08-4A05-9C8C-B8DB1F9033ED}" destId="{B3E3D3FE-8CB0-41E6-9905-D847B0330E39}" srcOrd="0" destOrd="0" presId="urn:microsoft.com/office/officeart/2005/8/layout/hProcess11"/>
    <dgm:cxn modelId="{557BA165-9545-4D24-9F53-13BCF3C71F56}" srcId="{C52EB063-6FC3-4295-AD35-7CA3363185DC}" destId="{65B6B95F-5D08-4A05-9C8C-B8DB1F9033ED}" srcOrd="2" destOrd="0" parTransId="{E370C74C-87C0-4684-BBA5-AD13105C5469}" sibTransId="{A7AD6176-9FAA-4490-98DA-9F9578263EDE}"/>
    <dgm:cxn modelId="{D23E40FC-72FA-E141-9CAD-07AAB78EEA99}" type="presOf" srcId="{AD529BEA-A53D-4DFB-B148-533788CE48C9}" destId="{FBE6FD9D-105A-48F7-BE93-33546FFB16F7}" srcOrd="0" destOrd="0" presId="urn:microsoft.com/office/officeart/2005/8/layout/hProcess11"/>
    <dgm:cxn modelId="{A5508539-B518-6448-BBD1-52AB872BCB75}" type="presOf" srcId="{C52EB063-6FC3-4295-AD35-7CA3363185DC}" destId="{DB0ED0C2-3F9C-42ED-AC90-7259E0E4A1D6}" srcOrd="0" destOrd="0" presId="urn:microsoft.com/office/officeart/2005/8/layout/hProcess11"/>
    <dgm:cxn modelId="{C3D304A4-35D1-D040-BDF6-E490A31FD752}" type="presParOf" srcId="{DB0ED0C2-3F9C-42ED-AC90-7259E0E4A1D6}" destId="{6F2139CB-1716-4581-A601-AD47A4D4B0C1}" srcOrd="0" destOrd="0" presId="urn:microsoft.com/office/officeart/2005/8/layout/hProcess11"/>
    <dgm:cxn modelId="{FCE6BBA0-A5F3-CB4B-825E-2456A7A1BF22}" type="presParOf" srcId="{DB0ED0C2-3F9C-42ED-AC90-7259E0E4A1D6}" destId="{5EDC8943-7809-43EC-9128-A7DE979BE2F0}" srcOrd="1" destOrd="0" presId="urn:microsoft.com/office/officeart/2005/8/layout/hProcess11"/>
    <dgm:cxn modelId="{DF58AD5B-C78B-FE45-9DBD-A5CA6307FD56}" type="presParOf" srcId="{5EDC8943-7809-43EC-9128-A7DE979BE2F0}" destId="{92BFF4DF-64C4-43FB-B61F-9AB9470BF3B1}" srcOrd="0" destOrd="0" presId="urn:microsoft.com/office/officeart/2005/8/layout/hProcess11"/>
    <dgm:cxn modelId="{C1E6F4AF-76AE-794F-815E-5B004BAB7282}" type="presParOf" srcId="{92BFF4DF-64C4-43FB-B61F-9AB9470BF3B1}" destId="{F2DA20C1-BA8C-4EB8-98EA-5077AFC7548F}" srcOrd="0" destOrd="0" presId="urn:microsoft.com/office/officeart/2005/8/layout/hProcess11"/>
    <dgm:cxn modelId="{5AF59E75-E2B4-6644-A9E5-849BAD3738E4}" type="presParOf" srcId="{92BFF4DF-64C4-43FB-B61F-9AB9470BF3B1}" destId="{00308047-ED7A-4828-965C-6A06E7029EA4}" srcOrd="1" destOrd="0" presId="urn:microsoft.com/office/officeart/2005/8/layout/hProcess11"/>
    <dgm:cxn modelId="{F57AEBE3-AF1E-F34E-A33A-02A36683ADF8}" type="presParOf" srcId="{92BFF4DF-64C4-43FB-B61F-9AB9470BF3B1}" destId="{97B972F4-81EA-468A-9CA5-E655544964BF}" srcOrd="2" destOrd="0" presId="urn:microsoft.com/office/officeart/2005/8/layout/hProcess11"/>
    <dgm:cxn modelId="{23AA9D4E-8FF0-F242-877C-F24EB5584D7E}" type="presParOf" srcId="{5EDC8943-7809-43EC-9128-A7DE979BE2F0}" destId="{74CA271B-F3CF-4013-893F-90F6338FFA48}" srcOrd="1" destOrd="0" presId="urn:microsoft.com/office/officeart/2005/8/layout/hProcess11"/>
    <dgm:cxn modelId="{ABE64150-810D-0940-8A27-FB19623AF1B6}" type="presParOf" srcId="{5EDC8943-7809-43EC-9128-A7DE979BE2F0}" destId="{F8235367-B543-4050-A13B-46C9E7802F61}" srcOrd="2" destOrd="0" presId="urn:microsoft.com/office/officeart/2005/8/layout/hProcess11"/>
    <dgm:cxn modelId="{C37BA708-9B7A-DA4A-B87E-F4D561152993}" type="presParOf" srcId="{F8235367-B543-4050-A13B-46C9E7802F61}" destId="{FBE6FD9D-105A-48F7-BE93-33546FFB16F7}" srcOrd="0" destOrd="0" presId="urn:microsoft.com/office/officeart/2005/8/layout/hProcess11"/>
    <dgm:cxn modelId="{A0855015-ED76-1F4E-A931-DD8FB61878CE}" type="presParOf" srcId="{F8235367-B543-4050-A13B-46C9E7802F61}" destId="{DF6ED0C9-79D0-4FAC-ADE5-999E6CC01571}" srcOrd="1" destOrd="0" presId="urn:microsoft.com/office/officeart/2005/8/layout/hProcess11"/>
    <dgm:cxn modelId="{4CFC4A8C-BCC2-284F-9DA9-58BF9ED2F603}" type="presParOf" srcId="{F8235367-B543-4050-A13B-46C9E7802F61}" destId="{4EBA53FA-2D75-41C9-AA4E-A23C21987C58}" srcOrd="2" destOrd="0" presId="urn:microsoft.com/office/officeart/2005/8/layout/hProcess11"/>
    <dgm:cxn modelId="{F4F69FB6-FF76-6344-9D3A-1EC32E2B79C7}" type="presParOf" srcId="{5EDC8943-7809-43EC-9128-A7DE979BE2F0}" destId="{F8D3E004-C4BD-4934-9846-787D3647B57D}" srcOrd="3" destOrd="0" presId="urn:microsoft.com/office/officeart/2005/8/layout/hProcess11"/>
    <dgm:cxn modelId="{E14C79FF-3BD9-A642-84B8-BE57E9185082}" type="presParOf" srcId="{5EDC8943-7809-43EC-9128-A7DE979BE2F0}" destId="{CE0CB57E-7E89-4892-965B-F12E93D74907}" srcOrd="4" destOrd="0" presId="urn:microsoft.com/office/officeart/2005/8/layout/hProcess11"/>
    <dgm:cxn modelId="{C5078022-C194-0B49-B9D8-317A1D2994A1}" type="presParOf" srcId="{CE0CB57E-7E89-4892-965B-F12E93D74907}" destId="{B3E3D3FE-8CB0-41E6-9905-D847B0330E39}" srcOrd="0" destOrd="0" presId="urn:microsoft.com/office/officeart/2005/8/layout/hProcess11"/>
    <dgm:cxn modelId="{F59848E4-5DC3-6043-A35A-3FBF8529E106}" type="presParOf" srcId="{CE0CB57E-7E89-4892-965B-F12E93D74907}" destId="{6898588C-4D9C-4216-92FC-AE2026BEA638}" srcOrd="1" destOrd="0" presId="urn:microsoft.com/office/officeart/2005/8/layout/hProcess11"/>
    <dgm:cxn modelId="{46801A45-EDAE-2E41-905D-57DE876C879B}" type="presParOf" srcId="{CE0CB57E-7E89-4892-965B-F12E93D74907}" destId="{BEB422B1-80F8-4419-A4E3-93779ABEFC9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3CBA6-B5D7-4355-B28B-FC32EB731ACE}">
      <dsp:nvSpPr>
        <dsp:cNvPr id="0" name=""/>
        <dsp:cNvSpPr/>
      </dsp:nvSpPr>
      <dsp:spPr>
        <a:xfrm>
          <a:off x="4156"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1</a:t>
          </a:r>
          <a:endParaRPr lang="en-US" sz="4800" kern="1200" dirty="0"/>
        </a:p>
      </dsp:txBody>
      <dsp:txXfrm>
        <a:off x="4156" y="0"/>
        <a:ext cx="3998788" cy="1449228"/>
      </dsp:txXfrm>
    </dsp:sp>
    <dsp:sp modelId="{D611F1C7-6350-44FC-B14E-35EECC1FB0BE}">
      <dsp:nvSpPr>
        <dsp:cNvPr id="0" name=""/>
        <dsp:cNvSpPr/>
      </dsp:nvSpPr>
      <dsp:spPr>
        <a:xfrm>
          <a:off x="404035" y="1449583"/>
          <a:ext cx="3199030" cy="935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Sustainable Agriculture Initiative / Sustainable Food Lab</a:t>
          </a:r>
          <a:endParaRPr lang="en-US" sz="2200" kern="1200" dirty="0"/>
        </a:p>
      </dsp:txBody>
      <dsp:txXfrm>
        <a:off x="431421" y="1476969"/>
        <a:ext cx="3144258" cy="880243"/>
      </dsp:txXfrm>
    </dsp:sp>
    <dsp:sp modelId="{9FE631EF-9988-489D-8848-5D330F058770}">
      <dsp:nvSpPr>
        <dsp:cNvPr id="0" name=""/>
        <dsp:cNvSpPr/>
      </dsp:nvSpPr>
      <dsp:spPr>
        <a:xfrm>
          <a:off x="404035" y="2458074"/>
          <a:ext cx="3199030" cy="477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US Environmental Protection Agency</a:t>
          </a:r>
          <a:endParaRPr lang="en-US" sz="2200" kern="1200" dirty="0"/>
        </a:p>
      </dsp:txBody>
      <dsp:txXfrm>
        <a:off x="418023" y="2472062"/>
        <a:ext cx="3171054" cy="449616"/>
      </dsp:txXfrm>
    </dsp:sp>
    <dsp:sp modelId="{0486513E-6ED7-4B20-A8D3-956192A35FF8}">
      <dsp:nvSpPr>
        <dsp:cNvPr id="0" name=""/>
        <dsp:cNvSpPr/>
      </dsp:nvSpPr>
      <dsp:spPr>
        <a:xfrm>
          <a:off x="404035" y="3009142"/>
          <a:ext cx="3199030" cy="477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 Better Cotton Initiative</a:t>
          </a:r>
          <a:endParaRPr lang="en-US" sz="2200" kern="1200" dirty="0"/>
        </a:p>
      </dsp:txBody>
      <dsp:txXfrm>
        <a:off x="418023" y="3023130"/>
        <a:ext cx="3171054" cy="449616"/>
      </dsp:txXfrm>
    </dsp:sp>
    <dsp:sp modelId="{24D5862C-1AFF-F949-99A1-291477EF811B}">
      <dsp:nvSpPr>
        <dsp:cNvPr id="0" name=""/>
        <dsp:cNvSpPr/>
      </dsp:nvSpPr>
      <dsp:spPr>
        <a:xfrm>
          <a:off x="404035" y="3560210"/>
          <a:ext cx="3199030" cy="477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European Water Partnership</a:t>
          </a:r>
          <a:endParaRPr lang="en-US" sz="2200" kern="1200" dirty="0"/>
        </a:p>
      </dsp:txBody>
      <dsp:txXfrm>
        <a:off x="418023" y="3574198"/>
        <a:ext cx="3171054" cy="449616"/>
      </dsp:txXfrm>
    </dsp:sp>
    <dsp:sp modelId="{1DFE98BF-AB74-3542-9EAF-5D66E08D9237}">
      <dsp:nvSpPr>
        <dsp:cNvPr id="0" name=""/>
        <dsp:cNvSpPr/>
      </dsp:nvSpPr>
      <dsp:spPr>
        <a:xfrm>
          <a:off x="404035" y="4111278"/>
          <a:ext cx="3199030" cy="477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UN PRI</a:t>
          </a:r>
          <a:endParaRPr lang="en-US" sz="2200" kern="1200" dirty="0"/>
        </a:p>
      </dsp:txBody>
      <dsp:txXfrm>
        <a:off x="418023" y="4125266"/>
        <a:ext cx="3171054" cy="449616"/>
      </dsp:txXfrm>
    </dsp:sp>
    <dsp:sp modelId="{2E7FB444-7484-45B7-A8F4-27FF687E00A0}">
      <dsp:nvSpPr>
        <dsp:cNvPr id="0" name=""/>
        <dsp:cNvSpPr/>
      </dsp:nvSpPr>
      <dsp:spPr>
        <a:xfrm>
          <a:off x="4302854" y="0"/>
          <a:ext cx="3998788" cy="483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Tier 2</a:t>
          </a:r>
          <a:endParaRPr lang="en-US" sz="4800" kern="1200" dirty="0"/>
        </a:p>
      </dsp:txBody>
      <dsp:txXfrm>
        <a:off x="4302854" y="0"/>
        <a:ext cx="3998788" cy="1449228"/>
      </dsp:txXfrm>
    </dsp:sp>
    <dsp:sp modelId="{35AAD6F2-8B3F-4E7C-A4E0-7BAE22D85051}">
      <dsp:nvSpPr>
        <dsp:cNvPr id="0" name=""/>
        <dsp:cNvSpPr/>
      </dsp:nvSpPr>
      <dsp:spPr>
        <a:xfrm>
          <a:off x="4702733" y="1449641"/>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NGO partners: </a:t>
          </a:r>
          <a:r>
            <a:rPr lang="en-US" sz="2200" kern="1200" dirty="0" err="1" smtClean="0"/>
            <a:t>Solidaridad</a:t>
          </a:r>
          <a:r>
            <a:rPr lang="en-US" sz="2200" kern="1200" dirty="0" smtClean="0"/>
            <a:t>, WWF, others</a:t>
          </a:r>
          <a:endParaRPr lang="en-US" sz="2200" kern="1200" dirty="0"/>
        </a:p>
      </dsp:txBody>
      <dsp:txXfrm>
        <a:off x="4730530" y="1477438"/>
        <a:ext cx="3143436" cy="893457"/>
      </dsp:txXfrm>
    </dsp:sp>
    <dsp:sp modelId="{95D0C691-D351-864E-A834-BA60B9641EA8}">
      <dsp:nvSpPr>
        <dsp:cNvPr id="0" name=""/>
        <dsp:cNvSpPr/>
      </dsp:nvSpPr>
      <dsp:spPr>
        <a:xfrm>
          <a:off x="4702733" y="2544701"/>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Sustainability Consortium </a:t>
          </a:r>
          <a:endParaRPr lang="en-US" sz="2200" kern="1200" dirty="0"/>
        </a:p>
      </dsp:txBody>
      <dsp:txXfrm>
        <a:off x="4730530" y="2572498"/>
        <a:ext cx="3143436" cy="893457"/>
      </dsp:txXfrm>
    </dsp:sp>
    <dsp:sp modelId="{8166A686-750B-48CB-8BE5-E0A4D1BFC3AE}">
      <dsp:nvSpPr>
        <dsp:cNvPr id="0" name=""/>
        <dsp:cNvSpPr/>
      </dsp:nvSpPr>
      <dsp:spPr>
        <a:xfrm>
          <a:off x="4702733" y="3639760"/>
          <a:ext cx="3199030" cy="949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Standards systems: </a:t>
          </a:r>
          <a:r>
            <a:rPr lang="en-US" sz="2200" kern="1200" dirty="0" err="1" smtClean="0"/>
            <a:t>Bonsucro</a:t>
          </a:r>
          <a:r>
            <a:rPr lang="en-US" sz="2200" kern="1200" dirty="0" smtClean="0"/>
            <a:t>, AWS, Fair Trade</a:t>
          </a:r>
          <a:endParaRPr lang="en-US" sz="2200" kern="1200" dirty="0"/>
        </a:p>
      </dsp:txBody>
      <dsp:txXfrm>
        <a:off x="4730530" y="3667557"/>
        <a:ext cx="3143436" cy="893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139CB-1716-4581-A601-AD47A4D4B0C1}">
      <dsp:nvSpPr>
        <dsp:cNvPr id="0" name=""/>
        <dsp:cNvSpPr/>
      </dsp:nvSpPr>
      <dsp:spPr>
        <a:xfrm>
          <a:off x="0" y="1341596"/>
          <a:ext cx="8077200" cy="178879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A20C1-BA8C-4EB8-98EA-5077AFC7548F}">
      <dsp:nvSpPr>
        <dsp:cNvPr id="0" name=""/>
        <dsp:cNvSpPr/>
      </dsp:nvSpPr>
      <dsp:spPr>
        <a:xfrm>
          <a:off x="3549" y="0"/>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Q3 2014 Water Action Hub Portals Design</a:t>
          </a:r>
          <a:endParaRPr lang="en-US" sz="1800" kern="1200" dirty="0"/>
        </a:p>
      </dsp:txBody>
      <dsp:txXfrm>
        <a:off x="3549" y="0"/>
        <a:ext cx="2342703" cy="1788795"/>
      </dsp:txXfrm>
    </dsp:sp>
    <dsp:sp modelId="{00308047-ED7A-4828-965C-6A06E7029EA4}">
      <dsp:nvSpPr>
        <dsp:cNvPr id="0" name=""/>
        <dsp:cNvSpPr/>
      </dsp:nvSpPr>
      <dsp:spPr>
        <a:xfrm>
          <a:off x="951301" y="2012394"/>
          <a:ext cx="447198" cy="4471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6FD9D-105A-48F7-BE93-33546FFB16F7}">
      <dsp:nvSpPr>
        <dsp:cNvPr id="0" name=""/>
        <dsp:cNvSpPr/>
      </dsp:nvSpPr>
      <dsp:spPr>
        <a:xfrm>
          <a:off x="2463388" y="2683192"/>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Q4 2014 Launch Apparel and Sustainable Agriculture Portals </a:t>
          </a:r>
          <a:endParaRPr lang="en-US" sz="1800" kern="1200" dirty="0"/>
        </a:p>
      </dsp:txBody>
      <dsp:txXfrm>
        <a:off x="2463388" y="2683192"/>
        <a:ext cx="2342703" cy="1788795"/>
      </dsp:txXfrm>
    </dsp:sp>
    <dsp:sp modelId="{DF6ED0C9-79D0-4FAC-ADE5-999E6CC01571}">
      <dsp:nvSpPr>
        <dsp:cNvPr id="0" name=""/>
        <dsp:cNvSpPr/>
      </dsp:nvSpPr>
      <dsp:spPr>
        <a:xfrm>
          <a:off x="3411140" y="2012394"/>
          <a:ext cx="447198" cy="447198"/>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3D3FE-8CB0-41E6-9905-D847B0330E39}">
      <dsp:nvSpPr>
        <dsp:cNvPr id="0" name=""/>
        <dsp:cNvSpPr/>
      </dsp:nvSpPr>
      <dsp:spPr>
        <a:xfrm>
          <a:off x="4923226" y="0"/>
          <a:ext cx="2342703" cy="178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Q4 </a:t>
          </a:r>
          <a:r>
            <a:rPr lang="en-US" sz="1800" kern="1200" dirty="0" smtClean="0"/>
            <a:t>2015 </a:t>
          </a:r>
          <a:r>
            <a:rPr lang="en-US" sz="1800" kern="1200" dirty="0" smtClean="0"/>
            <a:t>- </a:t>
          </a:r>
          <a:r>
            <a:rPr lang="en-US" sz="1800" kern="1200" dirty="0" smtClean="0"/>
            <a:t>2015 </a:t>
          </a:r>
          <a:endParaRPr lang="en-US" sz="1800" kern="1200" dirty="0" smtClean="0"/>
        </a:p>
        <a:p>
          <a:pPr lvl="0" algn="ctr" defTabSz="800100">
            <a:lnSpc>
              <a:spcPct val="90000"/>
            </a:lnSpc>
            <a:spcBef>
              <a:spcPct val="0"/>
            </a:spcBef>
            <a:spcAft>
              <a:spcPct val="35000"/>
            </a:spcAft>
          </a:pPr>
          <a:r>
            <a:rPr lang="en-US" sz="1800" kern="1200" dirty="0" smtClean="0"/>
            <a:t>Outreach and regional Expansion </a:t>
          </a:r>
          <a:endParaRPr lang="en-US" sz="1800" kern="1200" dirty="0" smtClean="0"/>
        </a:p>
        <a:p>
          <a:pPr lvl="0" algn="ctr" defTabSz="800100">
            <a:lnSpc>
              <a:spcPct val="90000"/>
            </a:lnSpc>
            <a:spcBef>
              <a:spcPct val="0"/>
            </a:spcBef>
            <a:spcAft>
              <a:spcPct val="35000"/>
            </a:spcAft>
          </a:pPr>
          <a:r>
            <a:rPr lang="en-US" sz="1800" kern="1200" dirty="0" smtClean="0"/>
            <a:t>Local Face-to-Face Facilitation</a:t>
          </a:r>
          <a:endParaRPr lang="en-US" sz="1800" kern="1200" dirty="0"/>
        </a:p>
      </dsp:txBody>
      <dsp:txXfrm>
        <a:off x="4923226" y="0"/>
        <a:ext cx="2342703" cy="1788795"/>
      </dsp:txXfrm>
    </dsp:sp>
    <dsp:sp modelId="{6898588C-4D9C-4216-92FC-AE2026BEA638}">
      <dsp:nvSpPr>
        <dsp:cNvPr id="0" name=""/>
        <dsp:cNvSpPr/>
      </dsp:nvSpPr>
      <dsp:spPr>
        <a:xfrm>
          <a:off x="5870979" y="2012394"/>
          <a:ext cx="447198" cy="447198"/>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E9B7A-B8D4-FF4E-A6A0-2A598988CD44}"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B5B68-8927-EF4C-9B97-C400304B65D7}" type="slidenum">
              <a:rPr lang="en-US" smtClean="0"/>
              <a:t>‹#›</a:t>
            </a:fld>
            <a:endParaRPr lang="en-US"/>
          </a:p>
        </p:txBody>
      </p:sp>
    </p:spTree>
    <p:extLst>
      <p:ext uri="{BB962C8B-B14F-4D97-AF65-F5344CB8AC3E}">
        <p14:creationId xmlns:p14="http://schemas.microsoft.com/office/powerpoint/2010/main" val="1671554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wateractionhub.org</a:t>
            </a:r>
            <a:r>
              <a:rPr lang="en-US" dirty="0" smtClean="0"/>
              <a:t>/projects/view/15/</a:t>
            </a:r>
            <a:endParaRPr lang="en-US" dirty="0"/>
          </a:p>
        </p:txBody>
      </p:sp>
      <p:sp>
        <p:nvSpPr>
          <p:cNvPr id="4" name="Slide Number Placeholder 3"/>
          <p:cNvSpPr>
            <a:spLocks noGrp="1"/>
          </p:cNvSpPr>
          <p:nvPr>
            <p:ph type="sldNum" sz="quarter" idx="10"/>
          </p:nvPr>
        </p:nvSpPr>
        <p:spPr/>
        <p:txBody>
          <a:bodyPr/>
          <a:lstStyle/>
          <a:p>
            <a:fld id="{63FB5B68-8927-EF4C-9B97-C400304B65D7}" type="slidenum">
              <a:rPr lang="en-US" smtClean="0"/>
              <a:t>4</a:t>
            </a:fld>
            <a:endParaRPr lang="en-US"/>
          </a:p>
        </p:txBody>
      </p:sp>
    </p:spTree>
    <p:extLst>
      <p:ext uri="{BB962C8B-B14F-4D97-AF65-F5344CB8AC3E}">
        <p14:creationId xmlns:p14="http://schemas.microsoft.com/office/powerpoint/2010/main" val="290045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pitched a couple of things for monitoring and assessment:</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kern="1200" dirty="0" smtClean="0">
                <a:solidFill>
                  <a:schemeClr val="tx1"/>
                </a:solidFill>
                <a:effectLst/>
                <a:latin typeface="+mn-lt"/>
                <a:ea typeface="+mn-ea"/>
                <a:cs typeface="+mn-cs"/>
              </a:rPr>
              <a:t>The first will involve a technical approach and will build in some additional administrative tools to monitor how connections are being made. This could include the development of a system to visually depict messages being sent between organizations to understand who is being contacted. We will do some research to other similar initiatives to understand what technical mechanisms they have in place to monitor connections being made that take into account user’s privacy concerns.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Survey of all current Hub users in</a:t>
            </a:r>
            <a:r>
              <a:rPr lang="en-US" sz="1200" kern="1200" baseline="0" dirty="0" smtClean="0">
                <a:solidFill>
                  <a:schemeClr val="tx1"/>
                </a:solidFill>
                <a:effectLst/>
                <a:latin typeface="+mn-lt"/>
                <a:ea typeface="+mn-ea"/>
                <a:cs typeface="+mn-cs"/>
              </a:rPr>
              <a:t> early 2014 </a:t>
            </a:r>
            <a:r>
              <a:rPr lang="en-US" sz="1200" kern="1200" dirty="0" smtClean="0">
                <a:solidFill>
                  <a:schemeClr val="tx1"/>
                </a:solidFill>
                <a:effectLst/>
                <a:latin typeface="+mn-lt"/>
                <a:ea typeface="+mn-ea"/>
                <a:cs typeface="+mn-cs"/>
              </a:rPr>
              <a:t>to understand how they are using the Hub and who they have connected with. </a:t>
            </a:r>
          </a:p>
          <a:p>
            <a:r>
              <a:rPr lang="en-US" sz="1200" kern="1200" dirty="0" smtClean="0">
                <a:solidFill>
                  <a:schemeClr val="tx1"/>
                </a:solidFill>
                <a:effectLst/>
                <a:latin typeface="+mn-lt"/>
                <a:ea typeface="+mn-ea"/>
                <a:cs typeface="+mn-cs"/>
              </a:rPr>
              <a:t>These two approaches will allow the project team to assess how well connections are being formed on the Hub and where improvements will need to be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tracks would allow us to better understand if projects are actually being formed and to assess what other technical changes/amendments need to be made for</a:t>
            </a:r>
            <a:r>
              <a:rPr lang="en-US" baseline="0" dirty="0" smtClean="0"/>
              <a:t> the Hub to be more effective.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CAB38E4-5B11-4DCE-AEF1-8486B789D51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529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Hub will develop a specialized portal that will enable companies to collaborate with their peers, suppliers, governments, and civil society to more efficiently coordinate with one another across the globe to address agriculture related water challenges and up-scale solutions. Oriented around the Hub’s current “Sustainable Agriculture” action area (one of twelve such action areas featured on the platform), the portal will help organizations to pursue collective action with global actors or to highlight on-going basin-level projects on specific issues related to sustainable agriculture, such as promoting on-farm water efficiency practices, implementing better effluent management measures, or working to improve local governance around water and agriculture. To start, the portal will focus on a few select high-priority agricultural growing regions and commodities common to a number of key industry sectors. Similar to the current architecture of the Hub, the “Sustainable Agriculture” portal will enable organizations to filter across interlinked information sets to find potential partners. By doing so, the Hub will help fulfil the following objectives: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enable more effective coordination, collaboration, and action to address water-related challenges in the agricultural sector to promote more sustainable practices. </a:t>
            </a:r>
          </a:p>
          <a:p>
            <a:pPr lvl="0"/>
            <a:r>
              <a:rPr lang="en-US" sz="1200" kern="1200" dirty="0" smtClean="0">
                <a:solidFill>
                  <a:schemeClr val="tx1"/>
                </a:solidFill>
                <a:effectLst/>
                <a:latin typeface="+mn-lt"/>
                <a:ea typeface="+mn-ea"/>
                <a:cs typeface="+mn-cs"/>
              </a:rPr>
              <a:t>To scale up existing partnerships and increase impacts in the food and beverage industry and across other industries by aligning similar efforts and sharing and building on best practices in key regions, watersheds, and commodities. </a:t>
            </a:r>
          </a:p>
          <a:p>
            <a:pPr lvl="0"/>
            <a:r>
              <a:rPr lang="en-US" sz="1200" kern="1200" dirty="0" smtClean="0">
                <a:solidFill>
                  <a:schemeClr val="tx1"/>
                </a:solidFill>
                <a:effectLst/>
                <a:latin typeface="+mn-lt"/>
                <a:ea typeface="+mn-ea"/>
                <a:cs typeface="+mn-cs"/>
              </a:rPr>
              <a:t>To raise awareness about corporate water stewardship with a wider range of related stakeholders in key regions of interest. </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development of the “Sustainable Agriculture” portal will involve extensive outreach. Outreach will be made to key international, regional, and national level organizations involved in sustainable agriculture initiatives, particularly those with a private sector engagement and/or water focus. Engaging these organizations will enable the specialized portal to adequately align with and include efforts already underway and be designed in a way that meets the strategic and practical needs of potential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will also be outreach to key organizations and potential partners (e.g. local companies/businesses, civil society, and government agencies) not yet aware of or involved in agriculture-related water stewardship to learn about what stewardship entails and how to take action. This would occur in identified basins and geographies in order to foster dialogue and real on-the-ground collective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t>7</a:t>
            </a:fld>
            <a:endParaRPr lang="en-US"/>
          </a:p>
        </p:txBody>
      </p:sp>
    </p:spTree>
    <p:extLst>
      <p:ext uri="{BB962C8B-B14F-4D97-AF65-F5344CB8AC3E}">
        <p14:creationId xmlns:p14="http://schemas.microsoft.com/office/powerpoint/2010/main" val="291335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F5F5-27A6-4374-A08A-F04CBF0F7EA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8823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36562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27503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9715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5892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BA88C-A605-3740-BAEA-1983E8A272FF}"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27890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733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BA88C-A605-3740-BAEA-1983E8A272FF}"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410892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BA88C-A605-3740-BAEA-1983E8A272FF}"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11447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BA88C-A605-3740-BAEA-1983E8A272FF}"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357595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294198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BA88C-A605-3740-BAEA-1983E8A272FF}"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A329-F6F6-8342-9573-255C9E44B0CB}" type="slidenum">
              <a:rPr lang="en-US" smtClean="0"/>
              <a:t>‹#›</a:t>
            </a:fld>
            <a:endParaRPr lang="en-US"/>
          </a:p>
        </p:txBody>
      </p:sp>
    </p:spTree>
    <p:extLst>
      <p:ext uri="{BB962C8B-B14F-4D97-AF65-F5344CB8AC3E}">
        <p14:creationId xmlns:p14="http://schemas.microsoft.com/office/powerpoint/2010/main" val="184700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BA88C-A605-3740-BAEA-1983E8A272FF}" type="datetimeFigureOut">
              <a:rPr lang="en-US" smtClean="0"/>
              <a:t>8/29/2014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5A329-F6F6-8342-9573-255C9E44B0CB}" type="slidenum">
              <a:rPr lang="en-US" smtClean="0"/>
              <a:t>‹#›</a:t>
            </a:fld>
            <a:endParaRPr lang="en-US"/>
          </a:p>
        </p:txBody>
      </p:sp>
    </p:spTree>
    <p:extLst>
      <p:ext uri="{BB962C8B-B14F-4D97-AF65-F5344CB8AC3E}">
        <p14:creationId xmlns:p14="http://schemas.microsoft.com/office/powerpoint/2010/main" val="342050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gi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ctrTitle"/>
          </p:nvPr>
        </p:nvSpPr>
        <p:spPr>
          <a:xfrm>
            <a:off x="533400" y="2362198"/>
            <a:ext cx="8077200" cy="3925895"/>
          </a:xfrm>
        </p:spPr>
        <p:txBody>
          <a:bodyPr>
            <a:normAutofit/>
          </a:bodyPr>
          <a:lstStyle/>
          <a:p>
            <a:r>
              <a:rPr lang="en-US" sz="3600" dirty="0" smtClean="0">
                <a:solidFill>
                  <a:srgbClr val="00B0F0"/>
                </a:solidFill>
                <a:latin typeface="Cambria" pitchFamily="18" charset="0"/>
                <a:cs typeface="Times New Roman" pitchFamily="18" charset="0"/>
              </a:rPr>
              <a:t>The Road Ahead: Innovative Tools and Collaborations to Further Supply Chain Action  </a:t>
            </a:r>
            <a:br>
              <a:rPr lang="en-US" sz="3600" dirty="0" smtClean="0">
                <a:solidFill>
                  <a:srgbClr val="00B0F0"/>
                </a:solidFill>
                <a:latin typeface="Cambria" pitchFamily="18" charset="0"/>
                <a:cs typeface="Times New Roman" pitchFamily="18" charset="0"/>
              </a:rPr>
            </a:br>
            <a:r>
              <a:rPr lang="en-US" sz="2200" dirty="0">
                <a:solidFill>
                  <a:srgbClr val="00B0F0"/>
                </a:solidFill>
                <a:latin typeface="Cambria" pitchFamily="18" charset="0"/>
                <a:cs typeface="Times New Roman" pitchFamily="18" charset="0"/>
              </a:rPr>
              <a:t/>
            </a:r>
            <a:br>
              <a:rPr lang="en-US" sz="2200" dirty="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Jason Morrison</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Stockholm World Water Week</a:t>
            </a:r>
            <a:br>
              <a:rPr lang="en-US" sz="2200" dirty="0" smtClean="0">
                <a:solidFill>
                  <a:srgbClr val="00B0F0"/>
                </a:solidFill>
                <a:latin typeface="Cambria" pitchFamily="18" charset="0"/>
                <a:cs typeface="Times New Roman" pitchFamily="18" charset="0"/>
              </a:rPr>
            </a:br>
            <a:r>
              <a:rPr lang="en-US" sz="2200" dirty="0" smtClean="0">
                <a:solidFill>
                  <a:srgbClr val="00B0F0"/>
                </a:solidFill>
                <a:latin typeface="Cambria" pitchFamily="18" charset="0"/>
                <a:cs typeface="Times New Roman" pitchFamily="18" charset="0"/>
              </a:rPr>
              <a:t>September 3rd, 2014</a:t>
            </a:r>
          </a:p>
        </p:txBody>
      </p:sp>
      <p:sp>
        <p:nvSpPr>
          <p:cNvPr id="5" name="Rectangle 4"/>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CEO_Water_Mandate_Logo"/>
          <p:cNvPicPr/>
          <p:nvPr/>
        </p:nvPicPr>
        <p:blipFill>
          <a:blip r:embed="rId2" cstate="print"/>
          <a:srcRect b="15957"/>
          <a:stretch>
            <a:fillRect/>
          </a:stretch>
        </p:blipFill>
        <p:spPr bwMode="auto">
          <a:xfrm>
            <a:off x="1222068" y="609600"/>
            <a:ext cx="6699864" cy="1447800"/>
          </a:xfrm>
          <a:prstGeom prst="rect">
            <a:avLst/>
          </a:prstGeom>
          <a:noFill/>
          <a:ln w="9525">
            <a:noFill/>
            <a:miter lim="800000"/>
            <a:headEnd/>
            <a:tailEnd/>
          </a:ln>
        </p:spPr>
      </p:pic>
    </p:spTree>
    <p:extLst>
      <p:ext uri="{BB962C8B-B14F-4D97-AF65-F5344CB8AC3E}">
        <p14:creationId xmlns:p14="http://schemas.microsoft.com/office/powerpoint/2010/main" val="80697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Areas</a:t>
            </a:r>
          </a:p>
        </p:txBody>
      </p:sp>
      <p:sp>
        <p:nvSpPr>
          <p:cNvPr id="3" name="Text Placeholder 2"/>
          <p:cNvSpPr>
            <a:spLocks noGrp="1"/>
          </p:cNvSpPr>
          <p:nvPr>
            <p:ph idx="1"/>
          </p:nvPr>
        </p:nvSpPr>
        <p:spPr>
          <a:xfrm>
            <a:off x="514394" y="1343025"/>
            <a:ext cx="8229600" cy="4525963"/>
          </a:xfrm>
        </p:spPr>
        <p:txBody>
          <a:bodyPr>
            <a:normAutofit fontScale="77500" lnSpcReduction="20000"/>
          </a:bodyPr>
          <a:lstStyle/>
          <a:p>
            <a:r>
              <a:rPr lang="en-US" b="1" dirty="0"/>
              <a:t>Pesticide and Fertilizer Management: </a:t>
            </a:r>
            <a:r>
              <a:rPr lang="en-US" dirty="0"/>
              <a:t>Agricultural runoff of pesticides and fertilizers can pose significant environmental and human health risks to downstream water users through pollution of surface and groundwater. </a:t>
            </a:r>
            <a:endParaRPr lang="en-US" dirty="0" smtClean="0"/>
          </a:p>
          <a:p>
            <a:r>
              <a:rPr lang="en-US" b="1" dirty="0"/>
              <a:t>Operational Efficiency: </a:t>
            </a:r>
            <a:r>
              <a:rPr lang="en-US" dirty="0"/>
              <a:t>minimizing the amount of water diverted to irrigate crops that is not used directly by the plants, </a:t>
            </a:r>
            <a:r>
              <a:rPr lang="en-US" dirty="0" smtClean="0"/>
              <a:t>through improved irrigation technology or using Conservation Agriculture to improve yields while decreasing water withdrawals. </a:t>
            </a:r>
          </a:p>
          <a:p>
            <a:r>
              <a:rPr lang="en-US" b="1" dirty="0"/>
              <a:t>Agricultural Sustainability Metrics, Measurement and Evaluation: </a:t>
            </a:r>
            <a:r>
              <a:rPr lang="en-US" dirty="0"/>
              <a:t>Synchronization of reporting practices and </a:t>
            </a:r>
            <a:r>
              <a:rPr lang="en-US" dirty="0" smtClean="0"/>
              <a:t>measures to help companies </a:t>
            </a:r>
            <a:r>
              <a:rPr lang="en-US" dirty="0"/>
              <a:t>and growers work together to improve water stewardship practices throughout the supply </a:t>
            </a:r>
            <a:r>
              <a:rPr lang="en-US" dirty="0" smtClean="0"/>
              <a:t>chain</a:t>
            </a:r>
          </a:p>
          <a:p>
            <a:endParaRPr lang="en-US" dirty="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46697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Areas</a:t>
            </a:r>
          </a:p>
        </p:txBody>
      </p:sp>
      <p:sp>
        <p:nvSpPr>
          <p:cNvPr id="3" name="Text Placeholder 2"/>
          <p:cNvSpPr>
            <a:spLocks noGrp="1"/>
          </p:cNvSpPr>
          <p:nvPr>
            <p:ph idx="1"/>
          </p:nvPr>
        </p:nvSpPr>
        <p:spPr>
          <a:xfrm>
            <a:off x="514394" y="1343025"/>
            <a:ext cx="8229600" cy="4525963"/>
          </a:xfrm>
        </p:spPr>
        <p:txBody>
          <a:bodyPr>
            <a:normAutofit fontScale="85000" lnSpcReduction="20000"/>
          </a:bodyPr>
          <a:lstStyle/>
          <a:p>
            <a:r>
              <a:rPr lang="en-US" b="1" dirty="0"/>
              <a:t>Ground Water: </a:t>
            </a:r>
            <a:r>
              <a:rPr lang="en-US" dirty="0" smtClean="0"/>
              <a:t>Threats </a:t>
            </a:r>
            <a:r>
              <a:rPr lang="en-US" dirty="0"/>
              <a:t>to the sustainability of water </a:t>
            </a:r>
            <a:r>
              <a:rPr lang="en-US" dirty="0" smtClean="0"/>
              <a:t>supply from ground water overdraft salinization </a:t>
            </a:r>
            <a:r>
              <a:rPr lang="en-US" dirty="0"/>
              <a:t>of aquifers and land subsidence</a:t>
            </a:r>
            <a:r>
              <a:rPr lang="en-US" dirty="0" smtClean="0"/>
              <a:t>.</a:t>
            </a:r>
          </a:p>
          <a:p>
            <a:r>
              <a:rPr lang="en-US" b="1" dirty="0"/>
              <a:t>Soil Erosion and </a:t>
            </a:r>
            <a:r>
              <a:rPr lang="en-US" b="1" dirty="0"/>
              <a:t>Health: </a:t>
            </a:r>
            <a:r>
              <a:rPr lang="en-US" dirty="0"/>
              <a:t>Erosion and soil degradation can threaten the long­-term viability of agricultural systems and lead to sedimentation of freshwater and marine environments. </a:t>
            </a:r>
            <a:endParaRPr lang="en-US" dirty="0"/>
          </a:p>
          <a:p>
            <a:r>
              <a:rPr lang="en-US" b="1" dirty="0"/>
              <a:t>Dairy and </a:t>
            </a:r>
            <a:r>
              <a:rPr lang="en-US" b="1" dirty="0"/>
              <a:t>Livestock: </a:t>
            </a:r>
            <a:r>
              <a:rPr lang="en-US" dirty="0"/>
              <a:t>Manure </a:t>
            </a:r>
            <a:r>
              <a:rPr lang="en-US" dirty="0"/>
              <a:t>runoff from dairy farms and Concentrated Animal Feeding </a:t>
            </a:r>
            <a:r>
              <a:rPr lang="en-US" dirty="0"/>
              <a:t>Operations, as well as the quantity of water consumed by these operations, can </a:t>
            </a:r>
            <a:r>
              <a:rPr lang="en-US" dirty="0"/>
              <a:t>have significant impacts on local </a:t>
            </a:r>
            <a:r>
              <a:rPr lang="en-US" dirty="0"/>
              <a:t>waterways.</a:t>
            </a:r>
          </a:p>
          <a:p>
            <a:endParaRPr lang="en-US" b="1" dirty="0"/>
          </a:p>
          <a:p>
            <a:endParaRPr lang="en-US" dirty="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378257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Existing Action Areas on the Sustainable Agriculture Portal</a:t>
            </a:r>
            <a:endParaRPr lang="en-US" sz="3200" dirty="0" smtClean="0">
              <a:solidFill>
                <a:schemeClr val="accent5"/>
              </a:solidFill>
              <a:latin typeface="Cambria" pitchFamily="18" charset="0"/>
              <a:cs typeface="Times New Roman" pitchFamily="18" charset="0"/>
            </a:endParaRPr>
          </a:p>
        </p:txBody>
      </p:sp>
      <p:sp>
        <p:nvSpPr>
          <p:cNvPr id="3" name="Text Placeholder 2"/>
          <p:cNvSpPr>
            <a:spLocks noGrp="1"/>
          </p:cNvSpPr>
          <p:nvPr>
            <p:ph idx="1"/>
          </p:nvPr>
        </p:nvSpPr>
        <p:spPr>
          <a:xfrm>
            <a:off x="457200" y="1600200"/>
            <a:ext cx="8229600" cy="4883727"/>
          </a:xfrm>
        </p:spPr>
        <p:txBody>
          <a:bodyPr>
            <a:normAutofit fontScale="70000" lnSpcReduction="20000"/>
          </a:bodyPr>
          <a:lstStyle/>
          <a:p>
            <a:r>
              <a:rPr lang="en-US" b="1" dirty="0" smtClean="0"/>
              <a:t>Climate </a:t>
            </a:r>
            <a:r>
              <a:rPr lang="en-US" b="1" dirty="0"/>
              <a:t>Change Adaptation and Resilience: </a:t>
            </a:r>
            <a:r>
              <a:rPr lang="en-US" dirty="0"/>
              <a:t>Climate change increases water risks, such as water scarcity, pollution, competition, and impacts on water infrastructure. </a:t>
            </a:r>
          </a:p>
          <a:p>
            <a:r>
              <a:rPr lang="en-US" b="1" dirty="0" smtClean="0"/>
              <a:t>Public Awareness and Education: </a:t>
            </a:r>
            <a:r>
              <a:rPr lang="en-US" dirty="0"/>
              <a:t>Raising awareness can contribute to more efficient use of water resources, protection of aquatic ecosystems, the development of effective environmental and water standards</a:t>
            </a:r>
            <a:r>
              <a:rPr lang="en-US" dirty="0"/>
              <a:t>.</a:t>
            </a:r>
          </a:p>
          <a:p>
            <a:r>
              <a:rPr lang="en-US" b="1" dirty="0"/>
              <a:t>Ecosystem / </a:t>
            </a:r>
            <a:r>
              <a:rPr lang="en-US" b="1" dirty="0" err="1"/>
              <a:t>Sourcewater</a:t>
            </a:r>
            <a:r>
              <a:rPr lang="en-US" b="1" dirty="0"/>
              <a:t> Protection / </a:t>
            </a:r>
            <a:r>
              <a:rPr lang="en-US" b="1" dirty="0" smtClean="0"/>
              <a:t>Restoration: </a:t>
            </a:r>
            <a:r>
              <a:rPr lang="en-US" dirty="0" smtClean="0"/>
              <a:t>The </a:t>
            </a:r>
            <a:r>
              <a:rPr lang="en-US" dirty="0"/>
              <a:t>degradation of aquatic ecosystems and natural resources within a catchment impacts biodiversity, hydrological flow, environmental water requirements, water quality, and the ability to use natural resources. </a:t>
            </a:r>
            <a:endParaRPr lang="en-US" dirty="0" smtClean="0"/>
          </a:p>
          <a:p>
            <a:r>
              <a:rPr lang="en-US" b="1" dirty="0"/>
              <a:t>Monitoring and Knowledge </a:t>
            </a:r>
            <a:r>
              <a:rPr lang="en-US" b="1" dirty="0" smtClean="0"/>
              <a:t>Sharing: </a:t>
            </a:r>
            <a:r>
              <a:rPr lang="en-US" dirty="0"/>
              <a:t>Effective water management in agricultural and industrial systems requires robust data, monitoring systems, and analytics. </a:t>
            </a:r>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3895458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200" y="457200"/>
            <a:ext cx="8763000" cy="630198"/>
          </a:xfrm>
        </p:spPr>
        <p:txBody>
          <a:bodyPr>
            <a:normAutofit/>
          </a:bodyPr>
          <a:lstStyle/>
          <a:p>
            <a:pPr eaLnBrk="1" hangingPunct="1"/>
            <a:r>
              <a:rPr lang="en-US" sz="3200" b="1" dirty="0" smtClean="0">
                <a:solidFill>
                  <a:schemeClr val="accent5"/>
                </a:solidFill>
                <a:latin typeface="Cambria" pitchFamily="18" charset="0"/>
                <a:cs typeface="Times New Roman" pitchFamily="18" charset="0"/>
              </a:rPr>
              <a:t>Plans Going Forward</a:t>
            </a:r>
          </a:p>
        </p:txBody>
      </p:sp>
      <p:sp>
        <p:nvSpPr>
          <p:cNvPr id="12" name="Content Placeholder 6"/>
          <p:cNvSpPr txBox="1">
            <a:spLocks/>
          </p:cNvSpPr>
          <p:nvPr/>
        </p:nvSpPr>
        <p:spPr>
          <a:xfrm>
            <a:off x="228600" y="1066800"/>
            <a:ext cx="8610600" cy="44973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defRPr/>
            </a:pPr>
            <a:endParaRPr lang="en-US" sz="2800" dirty="0" smtClean="0">
              <a:solidFill>
                <a:prstClr val="black">
                  <a:tint val="75000"/>
                </a:prstClr>
              </a:solidFill>
              <a:cs typeface="Calibri" pitchFamily="-1" charset="0"/>
            </a:endParaRPr>
          </a:p>
        </p:txBody>
      </p:sp>
      <p:graphicFrame>
        <p:nvGraphicFramePr>
          <p:cNvPr id="4" name="Diagram 3"/>
          <p:cNvGraphicFramePr/>
          <p:nvPr>
            <p:extLst>
              <p:ext uri="{D42A27DB-BD31-4B8C-83A1-F6EECF244321}">
                <p14:modId xmlns:p14="http://schemas.microsoft.com/office/powerpoint/2010/main" val="2533690521"/>
              </p:ext>
            </p:extLst>
          </p:nvPr>
        </p:nvGraphicFramePr>
        <p:xfrm>
          <a:off x="533400" y="1066800"/>
          <a:ext cx="8077200" cy="4471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414082" y="5297488"/>
            <a:ext cx="623963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prstClr val="white"/>
                </a:solidFill>
              </a:rPr>
              <a:t>Technical Upgrades and Amendments as Needed</a:t>
            </a:r>
          </a:p>
        </p:txBody>
      </p:sp>
    </p:spTree>
    <p:extLst>
      <p:ext uri="{BB962C8B-B14F-4D97-AF65-F5344CB8AC3E}">
        <p14:creationId xmlns:p14="http://schemas.microsoft.com/office/powerpoint/2010/main" val="3712766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Reflections from the day</a:t>
            </a:r>
          </a:p>
        </p:txBody>
      </p:sp>
      <p:sp>
        <p:nvSpPr>
          <p:cNvPr id="3" name="Text Placeholder 2"/>
          <p:cNvSpPr>
            <a:spLocks noGrp="1"/>
          </p:cNvSpPr>
          <p:nvPr>
            <p:ph idx="1"/>
          </p:nvPr>
        </p:nvSpPr>
        <p:spPr>
          <a:xfrm>
            <a:off x="514394" y="1343025"/>
            <a:ext cx="8229600" cy="4525963"/>
          </a:xfrm>
        </p:spPr>
        <p:txBody>
          <a:bodyPr>
            <a:normAutofit/>
          </a:bodyPr>
          <a:lstStyle/>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70473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ctrTitle"/>
          </p:nvPr>
        </p:nvSpPr>
        <p:spPr>
          <a:xfrm>
            <a:off x="76199" y="228600"/>
            <a:ext cx="8763001" cy="630198"/>
          </a:xfrm>
        </p:spPr>
        <p:txBody>
          <a:bodyPr>
            <a:normAutofit/>
          </a:bodyPr>
          <a:lstStyle/>
          <a:p>
            <a:pPr eaLnBrk="1" hangingPunct="1"/>
            <a:r>
              <a:rPr lang="en-US" sz="3200" dirty="0" smtClean="0">
                <a:solidFill>
                  <a:schemeClr val="accent5"/>
                </a:solidFill>
                <a:latin typeface="Cambria" pitchFamily="18" charset="0"/>
                <a:cs typeface="Times New Roman" pitchFamily="18" charset="0"/>
              </a:rPr>
              <a:t>Why the Water Action Hub?</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8" name="Text Placeholder 6"/>
          <p:cNvSpPr txBox="1">
            <a:spLocks/>
          </p:cNvSpPr>
          <p:nvPr/>
        </p:nvSpPr>
        <p:spPr>
          <a:xfrm>
            <a:off x="228600" y="838200"/>
            <a:ext cx="8686800" cy="5390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8138" lvl="1" indent="-338138">
              <a:buClr>
                <a:srgbClr val="000000"/>
              </a:buClr>
              <a:buFont typeface="Arial" pitchFamily="34" charset="0"/>
              <a:buChar char="•"/>
              <a:defRPr/>
            </a:pPr>
            <a:r>
              <a:rPr lang="en-US" sz="1600" dirty="0" smtClean="0">
                <a:solidFill>
                  <a:srgbClr val="000000"/>
                </a:solidFill>
                <a:latin typeface="Cambria" pitchFamily="18" charset="0"/>
              </a:rPr>
              <a:t>The </a:t>
            </a:r>
            <a:r>
              <a:rPr lang="en-US" sz="1600" dirty="0" smtClean="0">
                <a:solidFill>
                  <a:prstClr val="black"/>
                </a:solidFill>
                <a:latin typeface="Cambria" pitchFamily="18" charset="0"/>
              </a:rPr>
              <a:t>complexity of engaging stakeholders on local water issues make water risk management a challenging task for individual organizations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It is generally accepted that companies need to collaborate with each other, NGOs, development agencies, and governments to effectively address many water risks</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GB" sz="1600" dirty="0" smtClean="0">
                <a:solidFill>
                  <a:prstClr val="black"/>
                </a:solidFill>
                <a:latin typeface="Cambria" pitchFamily="18" charset="0"/>
              </a:rPr>
              <a:t>Larger </a:t>
            </a:r>
            <a:r>
              <a:rPr lang="en-GB" sz="1600" dirty="0">
                <a:solidFill>
                  <a:prstClr val="black"/>
                </a:solidFill>
                <a:latin typeface="Cambria" pitchFamily="18" charset="0"/>
              </a:rPr>
              <a:t>alliances with pooled resources and focused efforts in shared “hotspot” watersheds would be more </a:t>
            </a:r>
            <a:r>
              <a:rPr lang="en-GB" sz="1600" dirty="0" smtClean="0">
                <a:solidFill>
                  <a:prstClr val="black"/>
                </a:solidFill>
                <a:latin typeface="Cambria" pitchFamily="18" charset="0"/>
              </a:rPr>
              <a:t>effective than optimistic approach to collective action. </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smtClean="0">
                <a:solidFill>
                  <a:prstClr val="black"/>
                </a:solidFill>
                <a:latin typeface="Cambria" pitchFamily="18" charset="0"/>
              </a:rPr>
              <a:t>Provides water stakeholders insight into on-going water initiatives and contacts in various regions, resulting in increased potential for synergy and collective action</a:t>
            </a:r>
          </a:p>
          <a:p>
            <a:pPr marL="338138" lvl="1" indent="-338138">
              <a:buClr>
                <a:srgbClr val="000000"/>
              </a:buClr>
              <a:buFont typeface="Arial" pitchFamily="34" charset="0"/>
              <a:buChar char="•"/>
              <a:defRPr/>
            </a:pPr>
            <a:endParaRPr lang="en-US" sz="1600" dirty="0" smtClean="0">
              <a:solidFill>
                <a:prstClr val="black"/>
              </a:solidFill>
              <a:latin typeface="Cambria" pitchFamily="18" charset="0"/>
            </a:endParaRPr>
          </a:p>
          <a:p>
            <a:pPr marL="338138" lvl="1" indent="-338138">
              <a:buClr>
                <a:srgbClr val="000000"/>
              </a:buClr>
              <a:buFont typeface="Arial" pitchFamily="34" charset="0"/>
              <a:buChar char="•"/>
              <a:defRPr/>
            </a:pPr>
            <a:r>
              <a:rPr lang="en-US" sz="1600" dirty="0">
                <a:solidFill>
                  <a:prstClr val="black"/>
                </a:solidFill>
                <a:latin typeface="Cambria" pitchFamily="18" charset="0"/>
              </a:rPr>
              <a:t>I</a:t>
            </a:r>
            <a:r>
              <a:rPr lang="en-US" sz="1600" dirty="0" smtClean="0">
                <a:solidFill>
                  <a:prstClr val="black"/>
                </a:solidFill>
                <a:latin typeface="Cambria" pitchFamily="18" charset="0"/>
              </a:rPr>
              <a:t>dentify and engage with potential partners and initiatives in regions of key mutual strategic interest</a:t>
            </a:r>
          </a:p>
          <a:p>
            <a:pPr lvl="1">
              <a:buClr>
                <a:srgbClr val="000000"/>
              </a:buClr>
              <a:defRPr/>
            </a:pPr>
            <a:endParaRPr lang="en-US" sz="1600" i="1" dirty="0" smtClean="0">
              <a:solidFill>
                <a:prstClr val="black"/>
              </a:solidFill>
            </a:endParaRPr>
          </a:p>
          <a:p>
            <a:pPr marL="1588" lvl="1" algn="ctr">
              <a:buClr>
                <a:srgbClr val="000000"/>
              </a:buClr>
              <a:defRPr/>
            </a:pPr>
            <a:r>
              <a:rPr lang="en-US" sz="1600" i="1" dirty="0" smtClean="0">
                <a:solidFill>
                  <a:prstClr val="black"/>
                </a:solidFill>
              </a:rPr>
              <a:t>Work on the Water Action Hub is made possible by the support of </a:t>
            </a:r>
            <a:br>
              <a:rPr lang="en-US" sz="1600" i="1" dirty="0" smtClean="0">
                <a:solidFill>
                  <a:prstClr val="black"/>
                </a:solidFill>
              </a:rPr>
            </a:br>
            <a:r>
              <a:rPr lang="en-US" sz="1600" b="1" i="1" dirty="0" smtClean="0">
                <a:solidFill>
                  <a:prstClr val="black"/>
                </a:solidFill>
              </a:rPr>
              <a:t>Deloitte, GIZ, The Coca-Cola Company, SABMiller, Reed Elsevier, Veolia Water North America, UNEP, and the members of the Advisory Committee who have agreed to give </a:t>
            </a:r>
            <a:r>
              <a:rPr lang="en-US" sz="1600" b="1" i="1" dirty="0" smtClean="0">
                <a:solidFill>
                  <a:srgbClr val="000000"/>
                </a:solidFill>
              </a:rPr>
              <a:t>their time</a:t>
            </a:r>
          </a:p>
          <a:p>
            <a:pPr marL="174625">
              <a:buClr>
                <a:srgbClr val="000000"/>
              </a:buClr>
              <a:buFont typeface="Wingdings" charset="2"/>
              <a:buChar char="§"/>
              <a:defRPr/>
            </a:pPr>
            <a:endParaRPr lang="en-US" sz="1400" dirty="0" smtClean="0">
              <a:solidFill>
                <a:srgbClr val="000000"/>
              </a:solidFill>
            </a:endParaRPr>
          </a:p>
        </p:txBody>
      </p:sp>
    </p:spTree>
    <p:extLst>
      <p:ext uri="{BB962C8B-B14F-4D97-AF65-F5344CB8AC3E}">
        <p14:creationId xmlns:p14="http://schemas.microsoft.com/office/powerpoint/2010/main" val="47102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a:t>
            </a:r>
          </a:p>
        </p:txBody>
      </p:sp>
      <p:pic>
        <p:nvPicPr>
          <p:cNvPr id="9" name="Content Placeholder 8" descr="screencapture-wateractionhub-org-action_areas-view-25.png"/>
          <p:cNvPicPr>
            <a:picLocks noGrp="1" noChangeAspect="1"/>
          </p:cNvPicPr>
          <p:nvPr>
            <p:ph idx="1"/>
          </p:nvPr>
        </p:nvPicPr>
        <p:blipFill rotWithShape="1">
          <a:blip r:embed="rId3">
            <a:extLst>
              <a:ext uri="{28A0092B-C50C-407E-A947-70E740481C1C}">
                <a14:useLocalDpi xmlns:a14="http://schemas.microsoft.com/office/drawing/2010/main" val="0"/>
              </a:ext>
            </a:extLst>
          </a:blip>
          <a:srcRect b="72849"/>
          <a:stretch/>
        </p:blipFill>
        <p:spPr>
          <a:xfrm>
            <a:off x="457200" y="1254560"/>
            <a:ext cx="8229600" cy="4871604"/>
          </a:xfrm>
        </p:spPr>
      </p:pic>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70908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Action Area</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4" name="Content Placeholder 3" descr="screencapture-sab miller.png"/>
          <p:cNvPicPr>
            <a:picLocks noGrp="1" noChangeAspect="1"/>
          </p:cNvPicPr>
          <p:nvPr>
            <p:ph idx="1"/>
          </p:nvPr>
        </p:nvPicPr>
        <p:blipFill rotWithShape="1">
          <a:blip r:embed="rId4">
            <a:extLst>
              <a:ext uri="{28A0092B-C50C-407E-A947-70E740481C1C}">
                <a14:useLocalDpi xmlns:a14="http://schemas.microsoft.com/office/drawing/2010/main" val="0"/>
              </a:ext>
            </a:extLst>
          </a:blip>
          <a:srcRect t="-1" b="65880"/>
          <a:stretch/>
        </p:blipFill>
        <p:spPr>
          <a:xfrm>
            <a:off x="457200" y="1417638"/>
            <a:ext cx="8229600" cy="4708525"/>
          </a:xfrm>
        </p:spPr>
      </p:pic>
    </p:spTree>
    <p:extLst>
      <p:ext uri="{BB962C8B-B14F-4D97-AF65-F5344CB8AC3E}">
        <p14:creationId xmlns:p14="http://schemas.microsoft.com/office/powerpoint/2010/main" val="162460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Sustainable Agriculture Portal Objectives</a:t>
            </a:r>
          </a:p>
        </p:txBody>
      </p:sp>
      <p:sp>
        <p:nvSpPr>
          <p:cNvPr id="3" name="Text Placeholder 2"/>
          <p:cNvSpPr>
            <a:spLocks noGrp="1"/>
          </p:cNvSpPr>
          <p:nvPr>
            <p:ph idx="1"/>
          </p:nvPr>
        </p:nvSpPr>
        <p:spPr>
          <a:xfrm>
            <a:off x="514394" y="1343025"/>
            <a:ext cx="8229600" cy="4525963"/>
          </a:xfrm>
        </p:spPr>
        <p:txBody>
          <a:bodyPr>
            <a:normAutofit fontScale="92500" lnSpcReduction="10000"/>
          </a:bodyPr>
          <a:lstStyle/>
          <a:p>
            <a:r>
              <a:rPr lang="en-US" dirty="0" smtClean="0"/>
              <a:t>Enable </a:t>
            </a:r>
            <a:r>
              <a:rPr lang="en-US" dirty="0"/>
              <a:t>more effective </a:t>
            </a:r>
            <a:r>
              <a:rPr lang="en-US" dirty="0" smtClean="0"/>
              <a:t>communication, coordination action, and collaboration to </a:t>
            </a:r>
            <a:r>
              <a:rPr lang="en-US" dirty="0"/>
              <a:t>address </a:t>
            </a:r>
            <a:r>
              <a:rPr lang="en-US" dirty="0" smtClean="0"/>
              <a:t>key water-related agricultural challenges</a:t>
            </a:r>
          </a:p>
          <a:p>
            <a:r>
              <a:rPr lang="en-US" dirty="0" smtClean="0"/>
              <a:t>Increase collective action across industry sectors, and with </a:t>
            </a:r>
            <a:r>
              <a:rPr lang="en-US" dirty="0"/>
              <a:t>suppliers, governments, and civil society </a:t>
            </a:r>
            <a:endParaRPr lang="en-US" b="1" dirty="0" smtClean="0"/>
          </a:p>
          <a:p>
            <a:r>
              <a:rPr lang="en-US" dirty="0" smtClean="0"/>
              <a:t>Upscale </a:t>
            </a:r>
            <a:r>
              <a:rPr lang="en-US" dirty="0"/>
              <a:t>existing partnerships and increase </a:t>
            </a:r>
            <a:r>
              <a:rPr lang="en-US" dirty="0" smtClean="0"/>
              <a:t>impacts by engaging a critical mass of actors</a:t>
            </a:r>
          </a:p>
          <a:p>
            <a:r>
              <a:rPr lang="en-US" dirty="0" smtClean="0"/>
              <a:t>Enable a coordinated and leveraged corporate </a:t>
            </a:r>
            <a:r>
              <a:rPr lang="en-US" dirty="0"/>
              <a:t>water </a:t>
            </a:r>
            <a:r>
              <a:rPr lang="en-US" dirty="0" smtClean="0"/>
              <a:t>stewardship interventions to address water challenges in key agricultural regions</a:t>
            </a:r>
          </a:p>
          <a:p>
            <a:endParaRPr lang="en-US" dirty="0" smtClean="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132845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Geographic Priorities</a:t>
            </a:r>
          </a:p>
        </p:txBody>
      </p:sp>
      <p:sp>
        <p:nvSpPr>
          <p:cNvPr id="3" name="Text Placeholder 2"/>
          <p:cNvSpPr>
            <a:spLocks noGrp="1"/>
          </p:cNvSpPr>
          <p:nvPr>
            <p:ph idx="1"/>
          </p:nvPr>
        </p:nvSpPr>
        <p:spPr>
          <a:xfrm>
            <a:off x="514394" y="1343025"/>
            <a:ext cx="8229600" cy="4525963"/>
          </a:xfrm>
        </p:spPr>
        <p:txBody>
          <a:bodyPr>
            <a:normAutofit fontScale="85000" lnSpcReduction="20000"/>
          </a:bodyPr>
          <a:lstStyle/>
          <a:p>
            <a:pPr lvl="1"/>
            <a:r>
              <a:rPr lang="en-US" dirty="0"/>
              <a:t>Guanajuato Province, Mexico</a:t>
            </a:r>
          </a:p>
          <a:p>
            <a:pPr lvl="1"/>
            <a:r>
              <a:rPr lang="en-US" dirty="0" smtClean="0"/>
              <a:t>United States:  Mississippi </a:t>
            </a:r>
            <a:r>
              <a:rPr lang="en-US" dirty="0"/>
              <a:t>River Basin, San Joaquin </a:t>
            </a:r>
            <a:r>
              <a:rPr lang="en-US" dirty="0" smtClean="0"/>
              <a:t>Valley</a:t>
            </a:r>
            <a:endParaRPr lang="en-US" dirty="0"/>
          </a:p>
          <a:p>
            <a:pPr lvl="1"/>
            <a:r>
              <a:rPr lang="en-US" dirty="0" smtClean="0"/>
              <a:t> China</a:t>
            </a:r>
            <a:endParaRPr lang="en-US" dirty="0"/>
          </a:p>
          <a:p>
            <a:pPr lvl="1"/>
            <a:r>
              <a:rPr lang="en-US" dirty="0" smtClean="0"/>
              <a:t>India: Maharashtra, </a:t>
            </a:r>
            <a:r>
              <a:rPr lang="en-US" dirty="0"/>
              <a:t>A</a:t>
            </a:r>
            <a:r>
              <a:rPr lang="en-US" dirty="0" smtClean="0"/>
              <a:t>ndhra </a:t>
            </a:r>
            <a:r>
              <a:rPr lang="en-US" dirty="0"/>
              <a:t>P</a:t>
            </a:r>
            <a:r>
              <a:rPr lang="en-US" dirty="0" smtClean="0"/>
              <a:t>radesh</a:t>
            </a:r>
            <a:endParaRPr lang="en-US" dirty="0"/>
          </a:p>
          <a:p>
            <a:pPr lvl="1"/>
            <a:r>
              <a:rPr lang="en-US" dirty="0"/>
              <a:t>Guadalquivir Basin, Spain</a:t>
            </a:r>
          </a:p>
          <a:p>
            <a:pPr lvl="1"/>
            <a:r>
              <a:rPr lang="en-US" dirty="0"/>
              <a:t>Germany</a:t>
            </a:r>
          </a:p>
          <a:p>
            <a:pPr lvl="1"/>
            <a:r>
              <a:rPr lang="en-US" dirty="0"/>
              <a:t>Uganda</a:t>
            </a:r>
          </a:p>
          <a:p>
            <a:pPr lvl="1"/>
            <a:r>
              <a:rPr lang="en-US" dirty="0"/>
              <a:t>Colombia </a:t>
            </a:r>
          </a:p>
          <a:p>
            <a:pPr lvl="1"/>
            <a:r>
              <a:rPr lang="en-US" dirty="0"/>
              <a:t>Brazil </a:t>
            </a:r>
          </a:p>
          <a:p>
            <a:pPr lvl="1"/>
            <a:r>
              <a:rPr lang="en-US" dirty="0"/>
              <a:t>Peru</a:t>
            </a:r>
          </a:p>
          <a:p>
            <a:pPr lvl="1"/>
            <a:r>
              <a:rPr lang="en-US" dirty="0" smtClean="0"/>
              <a:t>Australia</a:t>
            </a:r>
          </a:p>
          <a:p>
            <a:pPr lvl="1"/>
            <a:r>
              <a:rPr lang="en-US" dirty="0" smtClean="0"/>
              <a:t>Vietnam </a:t>
            </a:r>
            <a:endParaRPr lang="en-US" dirty="0"/>
          </a:p>
          <a:p>
            <a:endParaRPr lang="en-US" dirty="0" smtClean="0"/>
          </a:p>
          <a:p>
            <a:endParaRPr lang="en-US" dirty="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97770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unprme.org/img/logos/united-nations-g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 y="5939393"/>
            <a:ext cx="3609523" cy="76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and Outreach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5130822"/>
              </p:ext>
            </p:extLst>
          </p:nvPr>
        </p:nvGraphicFramePr>
        <p:xfrm>
          <a:off x="381000" y="1295400"/>
          <a:ext cx="83058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spTree>
    <p:extLst>
      <p:ext uri="{BB962C8B-B14F-4D97-AF65-F5344CB8AC3E}">
        <p14:creationId xmlns:p14="http://schemas.microsoft.com/office/powerpoint/2010/main" val="3347251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with SAI/SFL</a:t>
            </a:r>
          </a:p>
        </p:txBody>
      </p:sp>
      <p:sp>
        <p:nvSpPr>
          <p:cNvPr id="3" name="Text Placeholder 2"/>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t>The Mandate </a:t>
            </a:r>
            <a:r>
              <a:rPr lang="en-US" dirty="0" smtClean="0"/>
              <a:t>is working </a:t>
            </a:r>
            <a:r>
              <a:rPr lang="en-US" dirty="0"/>
              <a:t>with SAI Platform and SFL in the design of the Sustainable Agriculture Portal to ensure that its functionalities will complement the SAI/SFL initiative and </a:t>
            </a:r>
            <a:r>
              <a:rPr lang="en-US" dirty="0" smtClean="0"/>
              <a:t>be </a:t>
            </a:r>
            <a:r>
              <a:rPr lang="en-US" dirty="0"/>
              <a:t>useful </a:t>
            </a:r>
            <a:r>
              <a:rPr lang="en-US" dirty="0" smtClean="0"/>
              <a:t>to members/endorsers </a:t>
            </a:r>
            <a:r>
              <a:rPr lang="en-US" dirty="0"/>
              <a:t>of all three </a:t>
            </a:r>
            <a:r>
              <a:rPr lang="en-US" dirty="0" smtClean="0"/>
              <a:t>organizations</a:t>
            </a:r>
          </a:p>
          <a:p>
            <a:pPr marL="285750" indent="-285750">
              <a:buFont typeface="Arial" panose="020B0604020202020204" pitchFamily="34" charset="0"/>
              <a:buChar char="•"/>
            </a:pPr>
            <a:r>
              <a:rPr lang="en-US" dirty="0"/>
              <a:t>Working across initiatives to identify priority regions and/or commodities to focus joint </a:t>
            </a:r>
            <a:r>
              <a:rPr lang="en-US" dirty="0" smtClean="0"/>
              <a:t>efforts</a:t>
            </a:r>
          </a:p>
          <a:p>
            <a:pPr marL="285750" indent="-285750">
              <a:buFont typeface="Arial" panose="020B0604020202020204" pitchFamily="34" charset="0"/>
              <a:buChar char="•"/>
            </a:pPr>
            <a:r>
              <a:rPr lang="en-US" dirty="0"/>
              <a:t>Capturing SAI/SFL projects in the </a:t>
            </a:r>
            <a:r>
              <a:rPr lang="en-US" dirty="0" err="1"/>
              <a:t>SusAg</a:t>
            </a:r>
            <a:r>
              <a:rPr lang="en-US" dirty="0"/>
              <a:t> Portal </a:t>
            </a:r>
            <a:endParaRPr lang="en-US" dirty="0" smtClean="0"/>
          </a:p>
          <a:p>
            <a:pPr marL="285750" indent="-285750">
              <a:buFont typeface="Arial" panose="020B0604020202020204" pitchFamily="34" charset="0"/>
              <a:buChar char="•"/>
            </a:pPr>
            <a:r>
              <a:rPr lang="en-US" dirty="0" smtClean="0"/>
              <a:t>Joint outreach efforts to stakeholders, members and endorsers</a:t>
            </a:r>
            <a:endParaRPr lang="en-US" dirty="0"/>
          </a:p>
          <a:p>
            <a:pPr marL="285750" indent="-285750">
              <a:buFont typeface="Arial" panose="020B0604020202020204" pitchFamily="34" charset="0"/>
              <a:buChar char="•"/>
            </a:pPr>
            <a:endParaRPr lang="en-US" dirty="0"/>
          </a:p>
          <a:p>
            <a:endParaRPr lang="en-US" dirty="0" smtClean="0"/>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97946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9481"/>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0"/>
            <a:ext cx="9144000" cy="1485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5"/>
          <p:cNvSpPr>
            <a:spLocks noGrp="1" noChangeArrowheads="1"/>
          </p:cNvSpPr>
          <p:nvPr>
            <p:ph type="title"/>
          </p:nvPr>
        </p:nvSpPr>
        <p:spPr/>
        <p:txBody>
          <a:bodyPr>
            <a:normAutofit/>
          </a:bodyPr>
          <a:lstStyle/>
          <a:p>
            <a:pPr eaLnBrk="1" hangingPunct="1"/>
            <a:r>
              <a:rPr lang="en-US" sz="3200" dirty="0" smtClean="0">
                <a:solidFill>
                  <a:schemeClr val="accent5"/>
                </a:solidFill>
                <a:latin typeface="Cambria" pitchFamily="18" charset="0"/>
                <a:cs typeface="Times New Roman" pitchFamily="18" charset="0"/>
              </a:rPr>
              <a:t>Partnership with US EPA</a:t>
            </a:r>
          </a:p>
        </p:txBody>
      </p:sp>
      <p:sp>
        <p:nvSpPr>
          <p:cNvPr id="3" name="Text Placeholder 2"/>
          <p:cNvSpPr>
            <a:spLocks noGrp="1"/>
          </p:cNvSpPr>
          <p:nvPr>
            <p:ph idx="1"/>
          </p:nvPr>
        </p:nvSpPr>
        <p:spPr>
          <a:xfrm>
            <a:off x="514394" y="1343025"/>
            <a:ext cx="8229600" cy="4525963"/>
          </a:xfrm>
        </p:spPr>
        <p:txBody>
          <a:bodyPr>
            <a:normAutofit fontScale="92500" lnSpcReduction="10000"/>
          </a:bodyPr>
          <a:lstStyle/>
          <a:p>
            <a:r>
              <a:rPr lang="en-US" dirty="0" smtClean="0"/>
              <a:t>Mississippi River Basin will be added to the Water Action Hub to support the EPA’s </a:t>
            </a:r>
            <a:r>
              <a:rPr lang="en-US" dirty="0"/>
              <a:t>Agency’s Mississippi River and Gulf of Mexico Watershed </a:t>
            </a:r>
            <a:r>
              <a:rPr lang="en-US" dirty="0" smtClean="0"/>
              <a:t>Nutrient Task </a:t>
            </a:r>
            <a:r>
              <a:rPr lang="en-US" dirty="0"/>
              <a:t>Force (Hypoxia Task Force</a:t>
            </a:r>
            <a:r>
              <a:rPr lang="en-US" dirty="0" smtClean="0"/>
              <a:t>)</a:t>
            </a:r>
          </a:p>
          <a:p>
            <a:r>
              <a:rPr lang="en-US" dirty="0" smtClean="0"/>
              <a:t>Utilizing </a:t>
            </a:r>
            <a:r>
              <a:rPr lang="en-US" dirty="0"/>
              <a:t>the Hub as a “rallying vehicle” </a:t>
            </a:r>
            <a:r>
              <a:rPr lang="en-US" dirty="0" smtClean="0"/>
              <a:t>to engage the private sector, US </a:t>
            </a:r>
            <a:r>
              <a:rPr lang="en-US" dirty="0"/>
              <a:t>EPA, State and Municipal agencies, </a:t>
            </a:r>
            <a:r>
              <a:rPr lang="en-US" dirty="0" smtClean="0"/>
              <a:t>research </a:t>
            </a:r>
            <a:r>
              <a:rPr lang="en-US" dirty="0"/>
              <a:t>institutes and NGOs to address the </a:t>
            </a:r>
            <a:r>
              <a:rPr lang="en-US" dirty="0" smtClean="0"/>
              <a:t>nutrient issues in </a:t>
            </a:r>
            <a:r>
              <a:rPr lang="en-US" dirty="0"/>
              <a:t>the </a:t>
            </a:r>
            <a:r>
              <a:rPr lang="en-US" dirty="0" smtClean="0"/>
              <a:t>Mississippi</a:t>
            </a:r>
            <a:endParaRPr lang="en-US" dirty="0"/>
          </a:p>
          <a:p>
            <a:r>
              <a:rPr lang="en-US" dirty="0" smtClean="0"/>
              <a:t> Outreach </a:t>
            </a:r>
            <a:r>
              <a:rPr lang="en-US" dirty="0" smtClean="0"/>
              <a:t>and engagement to suppliers / </a:t>
            </a:r>
            <a:r>
              <a:rPr lang="en-US" dirty="0" smtClean="0"/>
              <a:t>growers in the upper Mississippi river basin</a:t>
            </a:r>
          </a:p>
        </p:txBody>
      </p:sp>
      <p:sp>
        <p:nvSpPr>
          <p:cNvPr id="12" name="Content Placeholder 6"/>
          <p:cNvSpPr txBox="1">
            <a:spLocks/>
          </p:cNvSpPr>
          <p:nvPr/>
        </p:nvSpPr>
        <p:spPr>
          <a:xfrm>
            <a:off x="228600" y="914400"/>
            <a:ext cx="8610600" cy="49545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endParaRPr lang="en-US" sz="2000" dirty="0" smtClean="0">
              <a:solidFill>
                <a:prstClr val="black"/>
              </a:solidFill>
              <a:latin typeface="Cambria" pitchFamily="18" charset="0"/>
              <a:ea typeface="ＭＳ Ｐゴシック" pitchFamily="34" charset="-128"/>
              <a:cs typeface="Calibri" pitchFamily="34" charset="0"/>
            </a:endParaRPr>
          </a:p>
          <a:p>
            <a:pPr algn="l">
              <a:buFontTx/>
              <a:buChar char="-"/>
            </a:pPr>
            <a:endParaRPr lang="en-US" sz="2400" dirty="0" smtClean="0">
              <a:solidFill>
                <a:prstClr val="black">
                  <a:tint val="75000"/>
                </a:prstClr>
              </a:solidFill>
              <a:ea typeface="ＭＳ Ｐゴシック" pitchFamily="34" charset="-128"/>
            </a:endParaRPr>
          </a:p>
          <a:p>
            <a:pPr algn="l">
              <a:buFontTx/>
              <a:buChar char="-"/>
            </a:pPr>
            <a:endParaRPr lang="en-US" sz="2400" dirty="0" smtClean="0">
              <a:solidFill>
                <a:prstClr val="black">
                  <a:tint val="75000"/>
                </a:prstClr>
              </a:solidFill>
              <a:ea typeface="ＭＳ Ｐゴシック" pitchFamily="34" charset="-128"/>
            </a:endParaRPr>
          </a:p>
        </p:txBody>
      </p:sp>
      <p:sp>
        <p:nvSpPr>
          <p:cNvPr id="14" name="Text Placeholder 6"/>
          <p:cNvSpPr txBox="1">
            <a:spLocks/>
          </p:cNvSpPr>
          <p:nvPr/>
        </p:nvSpPr>
        <p:spPr>
          <a:xfrm>
            <a:off x="514394" y="985652"/>
            <a:ext cx="8022535" cy="399010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fontAlgn="base">
              <a:spcBef>
                <a:spcPct val="0"/>
              </a:spcBef>
              <a:spcAft>
                <a:spcPts val="1200"/>
              </a:spcAft>
              <a:buClr>
                <a:srgbClr val="000000"/>
              </a:buClr>
              <a:defRPr/>
            </a:pPr>
            <a:endParaRPr lang="en-US" sz="2400" dirty="0" smtClean="0">
              <a:solidFill>
                <a:srgbClr val="000000"/>
              </a:solidFill>
              <a:latin typeface="Cambria" pitchFamily="18" charset="0"/>
            </a:endParaRPr>
          </a:p>
        </p:txBody>
      </p:sp>
      <p:pic>
        <p:nvPicPr>
          <p:cNvPr id="10" name="Picture 9" descr="CEO_Water_Mandate_Logo"/>
          <p:cNvPicPr/>
          <p:nvPr/>
        </p:nvPicPr>
        <p:blipFill>
          <a:blip r:embed="rId3" cstate="print"/>
          <a:srcRect b="15957"/>
          <a:stretch>
            <a:fillRect/>
          </a:stretch>
        </p:blipFill>
        <p:spPr bwMode="auto">
          <a:xfrm>
            <a:off x="76200" y="5985581"/>
            <a:ext cx="3067050" cy="723900"/>
          </a:xfrm>
          <a:prstGeom prst="rect">
            <a:avLst/>
          </a:prstGeom>
          <a:noFill/>
          <a:ln w="9525">
            <a:noFill/>
            <a:miter lim="800000"/>
            <a:headEnd/>
            <a:tailEnd/>
          </a:ln>
        </p:spPr>
      </p:pic>
    </p:spTree>
    <p:extLst>
      <p:ext uri="{BB962C8B-B14F-4D97-AF65-F5344CB8AC3E}">
        <p14:creationId xmlns:p14="http://schemas.microsoft.com/office/powerpoint/2010/main" val="29794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TotalTime>
  <Words>1369</Words>
  <Application>Microsoft Office PowerPoint</Application>
  <PresentationFormat>On-screen Show (4:3)</PresentationFormat>
  <Paragraphs>118</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Road Ahead: Innovative Tools and Collaborations to Further Supply Chain Action     Jason Morrison Stockholm World Water Week September 3rd, 2014</vt:lpstr>
      <vt:lpstr>Why the Water Action Hub?</vt:lpstr>
      <vt:lpstr>Sustainable Agriculture Action Area</vt:lpstr>
      <vt:lpstr>Sustainable Agriculture Action Area</vt:lpstr>
      <vt:lpstr>Sustainable Agriculture Portal Objectives</vt:lpstr>
      <vt:lpstr>Geographic Priorities</vt:lpstr>
      <vt:lpstr>Partnership and Outreach</vt:lpstr>
      <vt:lpstr>Partnership with SAI/SFL</vt:lpstr>
      <vt:lpstr>Partnership with US EPA</vt:lpstr>
      <vt:lpstr>Sustainable Agriculture Action Areas</vt:lpstr>
      <vt:lpstr>Sustainable Agriculture Action Areas</vt:lpstr>
      <vt:lpstr>Existing Action Areas on the Sustainable Agriculture Portal</vt:lpstr>
      <vt:lpstr>Plans Going Forward</vt:lpstr>
      <vt:lpstr>Reflections from the 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Ahead: Innovative Tools and Collaborations to Further Supply Chain Action     Jason Morrison Stockholm World Water Week September 3rd, 2014</dc:title>
  <dc:creator>Stefanie Woodward</dc:creator>
  <cp:lastModifiedBy>Stefanie Woodward</cp:lastModifiedBy>
  <cp:revision>10</cp:revision>
  <dcterms:created xsi:type="dcterms:W3CDTF">2014-08-29T04:56:59Z</dcterms:created>
  <dcterms:modified xsi:type="dcterms:W3CDTF">2014-08-29T19:52:56Z</dcterms:modified>
</cp:coreProperties>
</file>