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Lst>
  <p:notesMasterIdLst>
    <p:notesMasterId r:id="rId21"/>
  </p:notesMasterIdLst>
  <p:sldIdLst>
    <p:sldId id="257" r:id="rId8"/>
    <p:sldId id="258" r:id="rId9"/>
    <p:sldId id="259" r:id="rId10"/>
    <p:sldId id="263" r:id="rId11"/>
    <p:sldId id="264" r:id="rId12"/>
    <p:sldId id="265" r:id="rId13"/>
    <p:sldId id="266" r:id="rId14"/>
    <p:sldId id="267" r:id="rId15"/>
    <p:sldId id="270" r:id="rId16"/>
    <p:sldId id="268" r:id="rId17"/>
    <p:sldId id="260" r:id="rId18"/>
    <p:sldId id="261" r:id="rId19"/>
    <p:sldId id="2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fanie Woodward" initials="S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12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8-28T16:08:56.641" idx="1">
    <p:pos x="3864" y="3811"/>
    <p:text>Who should sponsors be this year?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4-08-28T16:12:20.982" idx="2">
    <p:pos x="5396" y="3433"/>
    <p:text>Need to be updated? </p:text>
  </p:cm>
</p:cmLst>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 Id="rId4"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C47994-4BDE-4700-BB98-D2B88A53467A}" type="doc">
      <dgm:prSet loTypeId="urn:microsoft.com/office/officeart/2008/layout/BendingPictureCaptionList" loCatId="picture" qsTypeId="urn:microsoft.com/office/officeart/2005/8/quickstyle/simple1" qsCatId="simple" csTypeId="urn:microsoft.com/office/officeart/2005/8/colors/accent1_2" csCatId="accent1" phldr="1"/>
      <dgm:spPr/>
      <dgm:t>
        <a:bodyPr/>
        <a:lstStyle/>
        <a:p>
          <a:endParaRPr lang="en-US"/>
        </a:p>
      </dgm:t>
    </dgm:pt>
    <dgm:pt modelId="{B1D6F563-2887-45BB-8A57-D264830DB27A}">
      <dgm:prSet phldrT="[Text]"/>
      <dgm:spPr/>
      <dgm:t>
        <a:bodyPr/>
        <a:lstStyle/>
        <a:p>
          <a:r>
            <a:rPr lang="en-US" dirty="0" smtClean="0"/>
            <a:t>793 Users</a:t>
          </a:r>
          <a:endParaRPr lang="en-US" dirty="0"/>
        </a:p>
      </dgm:t>
    </dgm:pt>
    <dgm:pt modelId="{04F5339E-4C8A-4802-86FB-836AE1F61CF6}" type="parTrans" cxnId="{2253A37E-F2A6-42FB-ABBB-17AAAC1CE09F}">
      <dgm:prSet/>
      <dgm:spPr/>
      <dgm:t>
        <a:bodyPr/>
        <a:lstStyle/>
        <a:p>
          <a:endParaRPr lang="en-US"/>
        </a:p>
      </dgm:t>
    </dgm:pt>
    <dgm:pt modelId="{056AA3D6-CF08-4C04-9F95-76D9621E67FF}" type="sibTrans" cxnId="{2253A37E-F2A6-42FB-ABBB-17AAAC1CE09F}">
      <dgm:prSet/>
      <dgm:spPr/>
      <dgm:t>
        <a:bodyPr/>
        <a:lstStyle/>
        <a:p>
          <a:endParaRPr lang="en-US"/>
        </a:p>
      </dgm:t>
    </dgm:pt>
    <dgm:pt modelId="{6168E090-9831-4010-B256-F1B8CC379F32}">
      <dgm:prSet phldrT="[Text]"/>
      <dgm:spPr/>
      <dgm:t>
        <a:bodyPr/>
        <a:lstStyle/>
        <a:p>
          <a:r>
            <a:rPr lang="en-US" dirty="0" smtClean="0"/>
            <a:t>564 Sent Messages</a:t>
          </a:r>
          <a:endParaRPr lang="en-US" dirty="0"/>
        </a:p>
      </dgm:t>
    </dgm:pt>
    <dgm:pt modelId="{D0C346A9-E9FC-4C34-BF14-BD315E25087F}" type="parTrans" cxnId="{8BF91F85-508D-4DF9-8BCE-4801FFE61337}">
      <dgm:prSet/>
      <dgm:spPr/>
      <dgm:t>
        <a:bodyPr/>
        <a:lstStyle/>
        <a:p>
          <a:endParaRPr lang="en-US"/>
        </a:p>
      </dgm:t>
    </dgm:pt>
    <dgm:pt modelId="{24BFF592-0CE4-447D-BF77-75264A5F311B}" type="sibTrans" cxnId="{8BF91F85-508D-4DF9-8BCE-4801FFE61337}">
      <dgm:prSet/>
      <dgm:spPr/>
      <dgm:t>
        <a:bodyPr/>
        <a:lstStyle/>
        <a:p>
          <a:endParaRPr lang="en-US"/>
        </a:p>
      </dgm:t>
    </dgm:pt>
    <dgm:pt modelId="{47910495-BB2D-4B24-9EB6-6B15E0F2317C}">
      <dgm:prSet phldrT="[Text]"/>
      <dgm:spPr/>
      <dgm:t>
        <a:bodyPr/>
        <a:lstStyle/>
        <a:p>
          <a:r>
            <a:rPr lang="en-US" dirty="0" smtClean="0"/>
            <a:t>308 Organizations </a:t>
          </a:r>
          <a:endParaRPr lang="en-US" dirty="0"/>
        </a:p>
      </dgm:t>
    </dgm:pt>
    <dgm:pt modelId="{5D46593B-FCB9-4B69-B9E5-D96C52BA316D}" type="parTrans" cxnId="{17E89331-CBBD-4533-9413-9A68170F9645}">
      <dgm:prSet/>
      <dgm:spPr/>
      <dgm:t>
        <a:bodyPr/>
        <a:lstStyle/>
        <a:p>
          <a:endParaRPr lang="en-US"/>
        </a:p>
      </dgm:t>
    </dgm:pt>
    <dgm:pt modelId="{0B237A2C-F8A4-4520-8425-B2C6AF7AD766}" type="sibTrans" cxnId="{17E89331-CBBD-4533-9413-9A68170F9645}">
      <dgm:prSet/>
      <dgm:spPr/>
      <dgm:t>
        <a:bodyPr/>
        <a:lstStyle/>
        <a:p>
          <a:endParaRPr lang="en-US"/>
        </a:p>
      </dgm:t>
    </dgm:pt>
    <dgm:pt modelId="{47361E49-718B-4134-B4AF-87738B8A542A}">
      <dgm:prSet phldrT="[Text]"/>
      <dgm:spPr/>
      <dgm:t>
        <a:bodyPr/>
        <a:lstStyle/>
        <a:p>
          <a:r>
            <a:rPr lang="en-US" dirty="0" smtClean="0"/>
            <a:t>179 Projects </a:t>
          </a:r>
          <a:endParaRPr lang="en-US" dirty="0"/>
        </a:p>
      </dgm:t>
    </dgm:pt>
    <dgm:pt modelId="{48811B57-2F62-4EE6-8BFB-3A8EDBB57319}" type="parTrans" cxnId="{261A3FEC-BAAD-4182-B4BE-0D408B1D7C41}">
      <dgm:prSet/>
      <dgm:spPr/>
      <dgm:t>
        <a:bodyPr/>
        <a:lstStyle/>
        <a:p>
          <a:endParaRPr lang="en-US"/>
        </a:p>
      </dgm:t>
    </dgm:pt>
    <dgm:pt modelId="{02088F80-D5D4-4035-B795-CD693FBC69AE}" type="sibTrans" cxnId="{261A3FEC-BAAD-4182-B4BE-0D408B1D7C41}">
      <dgm:prSet/>
      <dgm:spPr/>
      <dgm:t>
        <a:bodyPr/>
        <a:lstStyle/>
        <a:p>
          <a:endParaRPr lang="en-US"/>
        </a:p>
      </dgm:t>
    </dgm:pt>
    <dgm:pt modelId="{7031803C-2296-4D8B-9673-BE385F9D4120}" type="pres">
      <dgm:prSet presAssocID="{BAC47994-4BDE-4700-BB98-D2B88A53467A}" presName="Name0" presStyleCnt="0">
        <dgm:presLayoutVars>
          <dgm:dir/>
          <dgm:resizeHandles val="exact"/>
        </dgm:presLayoutVars>
      </dgm:prSet>
      <dgm:spPr/>
      <dgm:t>
        <a:bodyPr/>
        <a:lstStyle/>
        <a:p>
          <a:endParaRPr lang="en-US"/>
        </a:p>
      </dgm:t>
    </dgm:pt>
    <dgm:pt modelId="{989D95ED-CD2E-49D5-AF63-1006569F2D7B}" type="pres">
      <dgm:prSet presAssocID="{B1D6F563-2887-45BB-8A57-D264830DB27A}" presName="composite" presStyleCnt="0"/>
      <dgm:spPr/>
    </dgm:pt>
    <dgm:pt modelId="{AFCB9455-D588-4B73-B1FA-4FACFD1359C2}" type="pres">
      <dgm:prSet presAssocID="{B1D6F563-2887-45BB-8A57-D264830DB27A}" presName="rect1" presStyleLbl="b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dgm:spPr>
    </dgm:pt>
    <dgm:pt modelId="{65D833C9-342A-4827-B2CD-23DECD634E0C}" type="pres">
      <dgm:prSet presAssocID="{B1D6F563-2887-45BB-8A57-D264830DB27A}" presName="wedgeRectCallout1" presStyleLbl="node1" presStyleIdx="0" presStyleCnt="4">
        <dgm:presLayoutVars>
          <dgm:bulletEnabled val="1"/>
        </dgm:presLayoutVars>
      </dgm:prSet>
      <dgm:spPr/>
      <dgm:t>
        <a:bodyPr/>
        <a:lstStyle/>
        <a:p>
          <a:endParaRPr lang="en-US"/>
        </a:p>
      </dgm:t>
    </dgm:pt>
    <dgm:pt modelId="{2F715FA4-8332-400D-B1AF-C7F370F6BAD4}" type="pres">
      <dgm:prSet presAssocID="{056AA3D6-CF08-4C04-9F95-76D9621E67FF}" presName="sibTrans" presStyleCnt="0"/>
      <dgm:spPr/>
    </dgm:pt>
    <dgm:pt modelId="{A932C447-21B0-4653-9B97-7914A0D0ADBB}" type="pres">
      <dgm:prSet presAssocID="{6168E090-9831-4010-B256-F1B8CC379F32}" presName="composite" presStyleCnt="0"/>
      <dgm:spPr/>
    </dgm:pt>
    <dgm:pt modelId="{505659D7-0037-4A51-802C-25E76478AF17}" type="pres">
      <dgm:prSet presAssocID="{6168E090-9831-4010-B256-F1B8CC379F32}" presName="rect1" presStyleLbl="b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20000" r="-20000"/>
          </a:stretch>
        </a:blipFill>
      </dgm:spPr>
    </dgm:pt>
    <dgm:pt modelId="{B2326670-94F4-4D2D-9075-C7A04ECE7321}" type="pres">
      <dgm:prSet presAssocID="{6168E090-9831-4010-B256-F1B8CC379F32}" presName="wedgeRectCallout1" presStyleLbl="node1" presStyleIdx="1" presStyleCnt="4">
        <dgm:presLayoutVars>
          <dgm:bulletEnabled val="1"/>
        </dgm:presLayoutVars>
      </dgm:prSet>
      <dgm:spPr/>
      <dgm:t>
        <a:bodyPr/>
        <a:lstStyle/>
        <a:p>
          <a:endParaRPr lang="en-US"/>
        </a:p>
      </dgm:t>
    </dgm:pt>
    <dgm:pt modelId="{B23AA5CD-B94C-4D49-B5B4-DE1653B1C0DA}" type="pres">
      <dgm:prSet presAssocID="{24BFF592-0CE4-447D-BF77-75264A5F311B}" presName="sibTrans" presStyleCnt="0"/>
      <dgm:spPr/>
    </dgm:pt>
    <dgm:pt modelId="{6AFBD8F9-EC29-49CD-A380-861CCE9ADDC4}" type="pres">
      <dgm:prSet presAssocID="{47910495-BB2D-4B24-9EB6-6B15E0F2317C}" presName="composite" presStyleCnt="0"/>
      <dgm:spPr/>
    </dgm:pt>
    <dgm:pt modelId="{4BC3D2AB-AA99-4A0B-9316-DA17EFE9C350}" type="pres">
      <dgm:prSet presAssocID="{47910495-BB2D-4B24-9EB6-6B15E0F2317C}" presName="rect1" presStyleLbl="b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22000" r="-22000"/>
          </a:stretch>
        </a:blipFill>
      </dgm:spPr>
    </dgm:pt>
    <dgm:pt modelId="{00F96B1B-6A2C-4C0F-BD56-03553BCBE13A}" type="pres">
      <dgm:prSet presAssocID="{47910495-BB2D-4B24-9EB6-6B15E0F2317C}" presName="wedgeRectCallout1" presStyleLbl="node1" presStyleIdx="2" presStyleCnt="4">
        <dgm:presLayoutVars>
          <dgm:bulletEnabled val="1"/>
        </dgm:presLayoutVars>
      </dgm:prSet>
      <dgm:spPr/>
      <dgm:t>
        <a:bodyPr/>
        <a:lstStyle/>
        <a:p>
          <a:endParaRPr lang="en-US"/>
        </a:p>
      </dgm:t>
    </dgm:pt>
    <dgm:pt modelId="{F526454E-CF30-4FC9-8C6A-D8DF8DC753D7}" type="pres">
      <dgm:prSet presAssocID="{0B237A2C-F8A4-4520-8425-B2C6AF7AD766}" presName="sibTrans" presStyleCnt="0"/>
      <dgm:spPr/>
    </dgm:pt>
    <dgm:pt modelId="{107E8A9B-5F6C-4A82-A354-9856ADC3F37D}" type="pres">
      <dgm:prSet presAssocID="{47361E49-718B-4134-B4AF-87738B8A542A}" presName="composite" presStyleCnt="0"/>
      <dgm:spPr/>
    </dgm:pt>
    <dgm:pt modelId="{39302A69-79A1-4936-A2C3-F7F8FD7EE698}" type="pres">
      <dgm:prSet presAssocID="{47361E49-718B-4134-B4AF-87738B8A542A}" presName="rect1" presStyleLbl="b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21000" r="-21000"/>
          </a:stretch>
        </a:blipFill>
      </dgm:spPr>
    </dgm:pt>
    <dgm:pt modelId="{396C66FA-C380-402D-97F7-94A1D0B61014}" type="pres">
      <dgm:prSet presAssocID="{47361E49-718B-4134-B4AF-87738B8A542A}" presName="wedgeRectCallout1" presStyleLbl="node1" presStyleIdx="3" presStyleCnt="4">
        <dgm:presLayoutVars>
          <dgm:bulletEnabled val="1"/>
        </dgm:presLayoutVars>
      </dgm:prSet>
      <dgm:spPr/>
      <dgm:t>
        <a:bodyPr/>
        <a:lstStyle/>
        <a:p>
          <a:endParaRPr lang="en-US"/>
        </a:p>
      </dgm:t>
    </dgm:pt>
  </dgm:ptLst>
  <dgm:cxnLst>
    <dgm:cxn modelId="{81B2DBCA-84CF-4DCC-8C6C-E6033005E1C6}" type="presOf" srcId="{BAC47994-4BDE-4700-BB98-D2B88A53467A}" destId="{7031803C-2296-4D8B-9673-BE385F9D4120}" srcOrd="0" destOrd="0" presId="urn:microsoft.com/office/officeart/2008/layout/BendingPictureCaptionList"/>
    <dgm:cxn modelId="{6B0AADBA-ADF4-45DF-AE09-50696E5CFF85}" type="presOf" srcId="{47910495-BB2D-4B24-9EB6-6B15E0F2317C}" destId="{00F96B1B-6A2C-4C0F-BD56-03553BCBE13A}" srcOrd="0" destOrd="0" presId="urn:microsoft.com/office/officeart/2008/layout/BendingPictureCaptionList"/>
    <dgm:cxn modelId="{6A0717F0-5BE7-44D2-8F2F-152AADBB796D}" type="presOf" srcId="{47361E49-718B-4134-B4AF-87738B8A542A}" destId="{396C66FA-C380-402D-97F7-94A1D0B61014}" srcOrd="0" destOrd="0" presId="urn:microsoft.com/office/officeart/2008/layout/BendingPictureCaptionList"/>
    <dgm:cxn modelId="{17E89331-CBBD-4533-9413-9A68170F9645}" srcId="{BAC47994-4BDE-4700-BB98-D2B88A53467A}" destId="{47910495-BB2D-4B24-9EB6-6B15E0F2317C}" srcOrd="2" destOrd="0" parTransId="{5D46593B-FCB9-4B69-B9E5-D96C52BA316D}" sibTransId="{0B237A2C-F8A4-4520-8425-B2C6AF7AD766}"/>
    <dgm:cxn modelId="{2253A37E-F2A6-42FB-ABBB-17AAAC1CE09F}" srcId="{BAC47994-4BDE-4700-BB98-D2B88A53467A}" destId="{B1D6F563-2887-45BB-8A57-D264830DB27A}" srcOrd="0" destOrd="0" parTransId="{04F5339E-4C8A-4802-86FB-836AE1F61CF6}" sibTransId="{056AA3D6-CF08-4C04-9F95-76D9621E67FF}"/>
    <dgm:cxn modelId="{A2E0D351-5732-43A7-8DE0-85604DFB6561}" type="presOf" srcId="{6168E090-9831-4010-B256-F1B8CC379F32}" destId="{B2326670-94F4-4D2D-9075-C7A04ECE7321}" srcOrd="0" destOrd="0" presId="urn:microsoft.com/office/officeart/2008/layout/BendingPictureCaptionList"/>
    <dgm:cxn modelId="{D46D998E-63F3-42FA-825B-F45327772838}" type="presOf" srcId="{B1D6F563-2887-45BB-8A57-D264830DB27A}" destId="{65D833C9-342A-4827-B2CD-23DECD634E0C}" srcOrd="0" destOrd="0" presId="urn:microsoft.com/office/officeart/2008/layout/BendingPictureCaptionList"/>
    <dgm:cxn modelId="{261A3FEC-BAAD-4182-B4BE-0D408B1D7C41}" srcId="{BAC47994-4BDE-4700-BB98-D2B88A53467A}" destId="{47361E49-718B-4134-B4AF-87738B8A542A}" srcOrd="3" destOrd="0" parTransId="{48811B57-2F62-4EE6-8BFB-3A8EDBB57319}" sibTransId="{02088F80-D5D4-4035-B795-CD693FBC69AE}"/>
    <dgm:cxn modelId="{8BF91F85-508D-4DF9-8BCE-4801FFE61337}" srcId="{BAC47994-4BDE-4700-BB98-D2B88A53467A}" destId="{6168E090-9831-4010-B256-F1B8CC379F32}" srcOrd="1" destOrd="0" parTransId="{D0C346A9-E9FC-4C34-BF14-BD315E25087F}" sibTransId="{24BFF592-0CE4-447D-BF77-75264A5F311B}"/>
    <dgm:cxn modelId="{78610680-5366-493F-B314-8D78440D8ECA}" type="presParOf" srcId="{7031803C-2296-4D8B-9673-BE385F9D4120}" destId="{989D95ED-CD2E-49D5-AF63-1006569F2D7B}" srcOrd="0" destOrd="0" presId="urn:microsoft.com/office/officeart/2008/layout/BendingPictureCaptionList"/>
    <dgm:cxn modelId="{4120EB02-7296-4763-B374-B867D84F420C}" type="presParOf" srcId="{989D95ED-CD2E-49D5-AF63-1006569F2D7B}" destId="{AFCB9455-D588-4B73-B1FA-4FACFD1359C2}" srcOrd="0" destOrd="0" presId="urn:microsoft.com/office/officeart/2008/layout/BendingPictureCaptionList"/>
    <dgm:cxn modelId="{A0D79CD0-DB81-434F-9B96-B5BD95C9D687}" type="presParOf" srcId="{989D95ED-CD2E-49D5-AF63-1006569F2D7B}" destId="{65D833C9-342A-4827-B2CD-23DECD634E0C}" srcOrd="1" destOrd="0" presId="urn:microsoft.com/office/officeart/2008/layout/BendingPictureCaptionList"/>
    <dgm:cxn modelId="{3E492A8F-86B4-405B-A9EE-BE5B5ACDDA45}" type="presParOf" srcId="{7031803C-2296-4D8B-9673-BE385F9D4120}" destId="{2F715FA4-8332-400D-B1AF-C7F370F6BAD4}" srcOrd="1" destOrd="0" presId="urn:microsoft.com/office/officeart/2008/layout/BendingPictureCaptionList"/>
    <dgm:cxn modelId="{7508A055-E917-42EC-BBFC-9994F32392A5}" type="presParOf" srcId="{7031803C-2296-4D8B-9673-BE385F9D4120}" destId="{A932C447-21B0-4653-9B97-7914A0D0ADBB}" srcOrd="2" destOrd="0" presId="urn:microsoft.com/office/officeart/2008/layout/BendingPictureCaptionList"/>
    <dgm:cxn modelId="{33A3D817-271D-44A2-810E-C631CF8FBF05}" type="presParOf" srcId="{A932C447-21B0-4653-9B97-7914A0D0ADBB}" destId="{505659D7-0037-4A51-802C-25E76478AF17}" srcOrd="0" destOrd="0" presId="urn:microsoft.com/office/officeart/2008/layout/BendingPictureCaptionList"/>
    <dgm:cxn modelId="{CC4543FA-B833-44C2-AD9A-8F22BEE49D10}" type="presParOf" srcId="{A932C447-21B0-4653-9B97-7914A0D0ADBB}" destId="{B2326670-94F4-4D2D-9075-C7A04ECE7321}" srcOrd="1" destOrd="0" presId="urn:microsoft.com/office/officeart/2008/layout/BendingPictureCaptionList"/>
    <dgm:cxn modelId="{D47D984B-0336-4CA8-B70E-DB043FFDD916}" type="presParOf" srcId="{7031803C-2296-4D8B-9673-BE385F9D4120}" destId="{B23AA5CD-B94C-4D49-B5B4-DE1653B1C0DA}" srcOrd="3" destOrd="0" presId="urn:microsoft.com/office/officeart/2008/layout/BendingPictureCaptionList"/>
    <dgm:cxn modelId="{15395337-63B2-4DC9-A996-780707778AE6}" type="presParOf" srcId="{7031803C-2296-4D8B-9673-BE385F9D4120}" destId="{6AFBD8F9-EC29-49CD-A380-861CCE9ADDC4}" srcOrd="4" destOrd="0" presId="urn:microsoft.com/office/officeart/2008/layout/BendingPictureCaptionList"/>
    <dgm:cxn modelId="{38B6DF1C-09F2-430C-AC8C-881D7F7713FC}" type="presParOf" srcId="{6AFBD8F9-EC29-49CD-A380-861CCE9ADDC4}" destId="{4BC3D2AB-AA99-4A0B-9316-DA17EFE9C350}" srcOrd="0" destOrd="0" presId="urn:microsoft.com/office/officeart/2008/layout/BendingPictureCaptionList"/>
    <dgm:cxn modelId="{C45B1595-B51C-41CF-AA19-7F7547F6A331}" type="presParOf" srcId="{6AFBD8F9-EC29-49CD-A380-861CCE9ADDC4}" destId="{00F96B1B-6A2C-4C0F-BD56-03553BCBE13A}" srcOrd="1" destOrd="0" presId="urn:microsoft.com/office/officeart/2008/layout/BendingPictureCaptionList"/>
    <dgm:cxn modelId="{C470E499-71B3-43CE-9647-3D7B0221AF8F}" type="presParOf" srcId="{7031803C-2296-4D8B-9673-BE385F9D4120}" destId="{F526454E-CF30-4FC9-8C6A-D8DF8DC753D7}" srcOrd="5" destOrd="0" presId="urn:microsoft.com/office/officeart/2008/layout/BendingPictureCaptionList"/>
    <dgm:cxn modelId="{9E3004F4-38F4-449A-BAF1-1587886E0C91}" type="presParOf" srcId="{7031803C-2296-4D8B-9673-BE385F9D4120}" destId="{107E8A9B-5F6C-4A82-A354-9856ADC3F37D}" srcOrd="6" destOrd="0" presId="urn:microsoft.com/office/officeart/2008/layout/BendingPictureCaptionList"/>
    <dgm:cxn modelId="{71D479E1-9E92-4218-A70F-50C16E728728}" type="presParOf" srcId="{107E8A9B-5F6C-4A82-A354-9856ADC3F37D}" destId="{39302A69-79A1-4936-A2C3-F7F8FD7EE698}" srcOrd="0" destOrd="0" presId="urn:microsoft.com/office/officeart/2008/layout/BendingPictureCaptionList"/>
    <dgm:cxn modelId="{C33EFDCC-EBFE-4317-A4D8-AA4036DAC728}" type="presParOf" srcId="{107E8A9B-5F6C-4A82-A354-9856ADC3F37D}" destId="{396C66FA-C380-402D-97F7-94A1D0B61014}" srcOrd="1" destOrd="0" presId="urn:microsoft.com/office/officeart/2008/layout/BendingPictureCap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2EB063-6FC3-4295-AD35-7CA3363185DC}" type="doc">
      <dgm:prSet loTypeId="urn:microsoft.com/office/officeart/2005/8/layout/hProcess11" loCatId="process" qsTypeId="urn:microsoft.com/office/officeart/2005/8/quickstyle/simple1" qsCatId="simple" csTypeId="urn:microsoft.com/office/officeart/2005/8/colors/colorful3" csCatId="colorful" phldr="1"/>
      <dgm:spPr/>
      <dgm:t>
        <a:bodyPr/>
        <a:lstStyle/>
        <a:p>
          <a:endParaRPr lang="en-US"/>
        </a:p>
      </dgm:t>
    </dgm:pt>
    <dgm:pt modelId="{57F94C72-F2D7-4D3D-8427-A0BE5BAC34DF}">
      <dgm:prSet phldrT="[Text]"/>
      <dgm:spPr/>
      <dgm:t>
        <a:bodyPr/>
        <a:lstStyle/>
        <a:p>
          <a:r>
            <a:rPr lang="en-US" dirty="0" smtClean="0"/>
            <a:t>2012 Hub Development and Launch</a:t>
          </a:r>
          <a:endParaRPr lang="en-US" dirty="0"/>
        </a:p>
      </dgm:t>
    </dgm:pt>
    <dgm:pt modelId="{D712A861-0467-481D-8929-7119410477A8}" type="parTrans" cxnId="{7850ECD8-0013-4302-97AE-F3005FCB7D51}">
      <dgm:prSet/>
      <dgm:spPr/>
      <dgm:t>
        <a:bodyPr/>
        <a:lstStyle/>
        <a:p>
          <a:endParaRPr lang="en-US"/>
        </a:p>
      </dgm:t>
    </dgm:pt>
    <dgm:pt modelId="{38939FF8-CBDC-4E66-B265-6BA7F6A94683}" type="sibTrans" cxnId="{7850ECD8-0013-4302-97AE-F3005FCB7D51}">
      <dgm:prSet/>
      <dgm:spPr/>
      <dgm:t>
        <a:bodyPr/>
        <a:lstStyle/>
        <a:p>
          <a:endParaRPr lang="en-US"/>
        </a:p>
      </dgm:t>
    </dgm:pt>
    <dgm:pt modelId="{AD529BEA-A53D-4DFB-B148-533788CE48C9}">
      <dgm:prSet phldrT="[Text]"/>
      <dgm:spPr/>
      <dgm:t>
        <a:bodyPr/>
        <a:lstStyle/>
        <a:p>
          <a:r>
            <a:rPr lang="en-US" dirty="0" smtClean="0"/>
            <a:t>2013 Recruitment and growing Hub based on devolved model and basin deep dives</a:t>
          </a:r>
          <a:endParaRPr lang="en-US" dirty="0"/>
        </a:p>
      </dgm:t>
    </dgm:pt>
    <dgm:pt modelId="{F317150C-4D05-42F9-99BE-CF4FFFD94BA9}" type="parTrans" cxnId="{22C00C10-E0AC-43F5-B9BF-C47EB915014A}">
      <dgm:prSet/>
      <dgm:spPr/>
      <dgm:t>
        <a:bodyPr/>
        <a:lstStyle/>
        <a:p>
          <a:endParaRPr lang="en-US"/>
        </a:p>
      </dgm:t>
    </dgm:pt>
    <dgm:pt modelId="{01BB9867-A1B6-4443-9C44-A4B647148B8D}" type="sibTrans" cxnId="{22C00C10-E0AC-43F5-B9BF-C47EB915014A}">
      <dgm:prSet/>
      <dgm:spPr/>
      <dgm:t>
        <a:bodyPr/>
        <a:lstStyle/>
        <a:p>
          <a:endParaRPr lang="en-US"/>
        </a:p>
      </dgm:t>
    </dgm:pt>
    <dgm:pt modelId="{65B6B95F-5D08-4A05-9C8C-B8DB1F9033ED}">
      <dgm:prSet phldrT="[Text]"/>
      <dgm:spPr/>
      <dgm:t>
        <a:bodyPr/>
        <a:lstStyle/>
        <a:p>
          <a:r>
            <a:rPr lang="en-US" dirty="0" smtClean="0"/>
            <a:t>Q4 2013 - 2014 </a:t>
          </a:r>
        </a:p>
        <a:p>
          <a:r>
            <a:rPr lang="en-US" dirty="0" smtClean="0"/>
            <a:t>Assessing Current Hub Use</a:t>
          </a:r>
        </a:p>
        <a:p>
          <a:r>
            <a:rPr lang="en-US" dirty="0" smtClean="0"/>
            <a:t>Pursuing “Top-Down” and “Bottom-Up” Strategies</a:t>
          </a:r>
        </a:p>
        <a:p>
          <a:r>
            <a:rPr lang="en-US" dirty="0" smtClean="0"/>
            <a:t>Local Face-to-Face Facilitation</a:t>
          </a:r>
          <a:endParaRPr lang="en-US" dirty="0"/>
        </a:p>
      </dgm:t>
    </dgm:pt>
    <dgm:pt modelId="{E370C74C-87C0-4684-BBA5-AD13105C5469}" type="parTrans" cxnId="{557BA165-9545-4D24-9F53-13BCF3C71F56}">
      <dgm:prSet/>
      <dgm:spPr/>
      <dgm:t>
        <a:bodyPr/>
        <a:lstStyle/>
        <a:p>
          <a:endParaRPr lang="en-US"/>
        </a:p>
      </dgm:t>
    </dgm:pt>
    <dgm:pt modelId="{A7AD6176-9FAA-4490-98DA-9F9578263EDE}" type="sibTrans" cxnId="{557BA165-9545-4D24-9F53-13BCF3C71F56}">
      <dgm:prSet/>
      <dgm:spPr/>
      <dgm:t>
        <a:bodyPr/>
        <a:lstStyle/>
        <a:p>
          <a:endParaRPr lang="en-US"/>
        </a:p>
      </dgm:t>
    </dgm:pt>
    <dgm:pt modelId="{DB0ED0C2-3F9C-42ED-AC90-7259E0E4A1D6}" type="pres">
      <dgm:prSet presAssocID="{C52EB063-6FC3-4295-AD35-7CA3363185DC}" presName="Name0" presStyleCnt="0">
        <dgm:presLayoutVars>
          <dgm:dir/>
          <dgm:resizeHandles val="exact"/>
        </dgm:presLayoutVars>
      </dgm:prSet>
      <dgm:spPr/>
      <dgm:t>
        <a:bodyPr/>
        <a:lstStyle/>
        <a:p>
          <a:endParaRPr lang="en-US"/>
        </a:p>
      </dgm:t>
    </dgm:pt>
    <dgm:pt modelId="{6F2139CB-1716-4581-A601-AD47A4D4B0C1}" type="pres">
      <dgm:prSet presAssocID="{C52EB063-6FC3-4295-AD35-7CA3363185DC}" presName="arrow" presStyleLbl="bgShp" presStyleIdx="0" presStyleCnt="1"/>
      <dgm:spPr/>
      <dgm:t>
        <a:bodyPr/>
        <a:lstStyle/>
        <a:p>
          <a:endParaRPr lang="en-US"/>
        </a:p>
      </dgm:t>
    </dgm:pt>
    <dgm:pt modelId="{5EDC8943-7809-43EC-9128-A7DE979BE2F0}" type="pres">
      <dgm:prSet presAssocID="{C52EB063-6FC3-4295-AD35-7CA3363185DC}" presName="points" presStyleCnt="0"/>
      <dgm:spPr/>
      <dgm:t>
        <a:bodyPr/>
        <a:lstStyle/>
        <a:p>
          <a:endParaRPr lang="en-US"/>
        </a:p>
      </dgm:t>
    </dgm:pt>
    <dgm:pt modelId="{92BFF4DF-64C4-43FB-B61F-9AB9470BF3B1}" type="pres">
      <dgm:prSet presAssocID="{57F94C72-F2D7-4D3D-8427-A0BE5BAC34DF}" presName="compositeA" presStyleCnt="0"/>
      <dgm:spPr/>
      <dgm:t>
        <a:bodyPr/>
        <a:lstStyle/>
        <a:p>
          <a:endParaRPr lang="en-US"/>
        </a:p>
      </dgm:t>
    </dgm:pt>
    <dgm:pt modelId="{F2DA20C1-BA8C-4EB8-98EA-5077AFC7548F}" type="pres">
      <dgm:prSet presAssocID="{57F94C72-F2D7-4D3D-8427-A0BE5BAC34DF}" presName="textA" presStyleLbl="revTx" presStyleIdx="0" presStyleCnt="3">
        <dgm:presLayoutVars>
          <dgm:bulletEnabled val="1"/>
        </dgm:presLayoutVars>
      </dgm:prSet>
      <dgm:spPr/>
      <dgm:t>
        <a:bodyPr/>
        <a:lstStyle/>
        <a:p>
          <a:endParaRPr lang="en-US"/>
        </a:p>
      </dgm:t>
    </dgm:pt>
    <dgm:pt modelId="{00308047-ED7A-4828-965C-6A06E7029EA4}" type="pres">
      <dgm:prSet presAssocID="{57F94C72-F2D7-4D3D-8427-A0BE5BAC34DF}" presName="circleA" presStyleLbl="node1" presStyleIdx="0" presStyleCnt="3"/>
      <dgm:spPr/>
      <dgm:t>
        <a:bodyPr/>
        <a:lstStyle/>
        <a:p>
          <a:endParaRPr lang="en-US"/>
        </a:p>
      </dgm:t>
    </dgm:pt>
    <dgm:pt modelId="{97B972F4-81EA-468A-9CA5-E655544964BF}" type="pres">
      <dgm:prSet presAssocID="{57F94C72-F2D7-4D3D-8427-A0BE5BAC34DF}" presName="spaceA" presStyleCnt="0"/>
      <dgm:spPr/>
      <dgm:t>
        <a:bodyPr/>
        <a:lstStyle/>
        <a:p>
          <a:endParaRPr lang="en-US"/>
        </a:p>
      </dgm:t>
    </dgm:pt>
    <dgm:pt modelId="{74CA271B-F3CF-4013-893F-90F6338FFA48}" type="pres">
      <dgm:prSet presAssocID="{38939FF8-CBDC-4E66-B265-6BA7F6A94683}" presName="space" presStyleCnt="0"/>
      <dgm:spPr/>
      <dgm:t>
        <a:bodyPr/>
        <a:lstStyle/>
        <a:p>
          <a:endParaRPr lang="en-US"/>
        </a:p>
      </dgm:t>
    </dgm:pt>
    <dgm:pt modelId="{F8235367-B543-4050-A13B-46C9E7802F61}" type="pres">
      <dgm:prSet presAssocID="{AD529BEA-A53D-4DFB-B148-533788CE48C9}" presName="compositeB" presStyleCnt="0"/>
      <dgm:spPr/>
      <dgm:t>
        <a:bodyPr/>
        <a:lstStyle/>
        <a:p>
          <a:endParaRPr lang="en-US"/>
        </a:p>
      </dgm:t>
    </dgm:pt>
    <dgm:pt modelId="{FBE6FD9D-105A-48F7-BE93-33546FFB16F7}" type="pres">
      <dgm:prSet presAssocID="{AD529BEA-A53D-4DFB-B148-533788CE48C9}" presName="textB" presStyleLbl="revTx" presStyleIdx="1" presStyleCnt="3">
        <dgm:presLayoutVars>
          <dgm:bulletEnabled val="1"/>
        </dgm:presLayoutVars>
      </dgm:prSet>
      <dgm:spPr/>
      <dgm:t>
        <a:bodyPr/>
        <a:lstStyle/>
        <a:p>
          <a:endParaRPr lang="en-US"/>
        </a:p>
      </dgm:t>
    </dgm:pt>
    <dgm:pt modelId="{DF6ED0C9-79D0-4FAC-ADE5-999E6CC01571}" type="pres">
      <dgm:prSet presAssocID="{AD529BEA-A53D-4DFB-B148-533788CE48C9}" presName="circleB" presStyleLbl="node1" presStyleIdx="1" presStyleCnt="3"/>
      <dgm:spPr/>
      <dgm:t>
        <a:bodyPr/>
        <a:lstStyle/>
        <a:p>
          <a:endParaRPr lang="en-US"/>
        </a:p>
      </dgm:t>
    </dgm:pt>
    <dgm:pt modelId="{4EBA53FA-2D75-41C9-AA4E-A23C21987C58}" type="pres">
      <dgm:prSet presAssocID="{AD529BEA-A53D-4DFB-B148-533788CE48C9}" presName="spaceB" presStyleCnt="0"/>
      <dgm:spPr/>
      <dgm:t>
        <a:bodyPr/>
        <a:lstStyle/>
        <a:p>
          <a:endParaRPr lang="en-US"/>
        </a:p>
      </dgm:t>
    </dgm:pt>
    <dgm:pt modelId="{F8D3E004-C4BD-4934-9846-787D3647B57D}" type="pres">
      <dgm:prSet presAssocID="{01BB9867-A1B6-4443-9C44-A4B647148B8D}" presName="space" presStyleCnt="0"/>
      <dgm:spPr/>
      <dgm:t>
        <a:bodyPr/>
        <a:lstStyle/>
        <a:p>
          <a:endParaRPr lang="en-US"/>
        </a:p>
      </dgm:t>
    </dgm:pt>
    <dgm:pt modelId="{CE0CB57E-7E89-4892-965B-F12E93D74907}" type="pres">
      <dgm:prSet presAssocID="{65B6B95F-5D08-4A05-9C8C-B8DB1F9033ED}" presName="compositeA" presStyleCnt="0"/>
      <dgm:spPr/>
      <dgm:t>
        <a:bodyPr/>
        <a:lstStyle/>
        <a:p>
          <a:endParaRPr lang="en-US"/>
        </a:p>
      </dgm:t>
    </dgm:pt>
    <dgm:pt modelId="{B3E3D3FE-8CB0-41E6-9905-D847B0330E39}" type="pres">
      <dgm:prSet presAssocID="{65B6B95F-5D08-4A05-9C8C-B8DB1F9033ED}" presName="textA" presStyleLbl="revTx" presStyleIdx="2" presStyleCnt="3">
        <dgm:presLayoutVars>
          <dgm:bulletEnabled val="1"/>
        </dgm:presLayoutVars>
      </dgm:prSet>
      <dgm:spPr/>
      <dgm:t>
        <a:bodyPr/>
        <a:lstStyle/>
        <a:p>
          <a:endParaRPr lang="en-US"/>
        </a:p>
      </dgm:t>
    </dgm:pt>
    <dgm:pt modelId="{6898588C-4D9C-4216-92FC-AE2026BEA638}" type="pres">
      <dgm:prSet presAssocID="{65B6B95F-5D08-4A05-9C8C-B8DB1F9033ED}" presName="circleA" presStyleLbl="node1" presStyleIdx="2" presStyleCnt="3"/>
      <dgm:spPr/>
      <dgm:t>
        <a:bodyPr/>
        <a:lstStyle/>
        <a:p>
          <a:endParaRPr lang="en-US"/>
        </a:p>
      </dgm:t>
    </dgm:pt>
    <dgm:pt modelId="{BEB422B1-80F8-4419-A4E3-93779ABEFC96}" type="pres">
      <dgm:prSet presAssocID="{65B6B95F-5D08-4A05-9C8C-B8DB1F9033ED}" presName="spaceA" presStyleCnt="0"/>
      <dgm:spPr/>
      <dgm:t>
        <a:bodyPr/>
        <a:lstStyle/>
        <a:p>
          <a:endParaRPr lang="en-US"/>
        </a:p>
      </dgm:t>
    </dgm:pt>
  </dgm:ptLst>
  <dgm:cxnLst>
    <dgm:cxn modelId="{22C00C10-E0AC-43F5-B9BF-C47EB915014A}" srcId="{C52EB063-6FC3-4295-AD35-7CA3363185DC}" destId="{AD529BEA-A53D-4DFB-B148-533788CE48C9}" srcOrd="1" destOrd="0" parTransId="{F317150C-4D05-42F9-99BE-CF4FFFD94BA9}" sibTransId="{01BB9867-A1B6-4443-9C44-A4B647148B8D}"/>
    <dgm:cxn modelId="{310D5E72-34E1-476D-9A5A-29DAFE74E92C}" type="presOf" srcId="{57F94C72-F2D7-4D3D-8427-A0BE5BAC34DF}" destId="{F2DA20C1-BA8C-4EB8-98EA-5077AFC7548F}" srcOrd="0" destOrd="0" presId="urn:microsoft.com/office/officeart/2005/8/layout/hProcess11"/>
    <dgm:cxn modelId="{4FF0AEF2-259D-437E-A090-3B1F0F087897}" type="presOf" srcId="{C52EB063-6FC3-4295-AD35-7CA3363185DC}" destId="{DB0ED0C2-3F9C-42ED-AC90-7259E0E4A1D6}" srcOrd="0" destOrd="0" presId="urn:microsoft.com/office/officeart/2005/8/layout/hProcess11"/>
    <dgm:cxn modelId="{557BA165-9545-4D24-9F53-13BCF3C71F56}" srcId="{C52EB063-6FC3-4295-AD35-7CA3363185DC}" destId="{65B6B95F-5D08-4A05-9C8C-B8DB1F9033ED}" srcOrd="2" destOrd="0" parTransId="{E370C74C-87C0-4684-BBA5-AD13105C5469}" sibTransId="{A7AD6176-9FAA-4490-98DA-9F9578263EDE}"/>
    <dgm:cxn modelId="{98338C02-5BFC-451B-B914-23F233972C8A}" type="presOf" srcId="{65B6B95F-5D08-4A05-9C8C-B8DB1F9033ED}" destId="{B3E3D3FE-8CB0-41E6-9905-D847B0330E39}" srcOrd="0" destOrd="0" presId="urn:microsoft.com/office/officeart/2005/8/layout/hProcess11"/>
    <dgm:cxn modelId="{39E1924F-04DB-41A0-AF18-42297E1E9DA8}" type="presOf" srcId="{AD529BEA-A53D-4DFB-B148-533788CE48C9}" destId="{FBE6FD9D-105A-48F7-BE93-33546FFB16F7}" srcOrd="0" destOrd="0" presId="urn:microsoft.com/office/officeart/2005/8/layout/hProcess11"/>
    <dgm:cxn modelId="{7850ECD8-0013-4302-97AE-F3005FCB7D51}" srcId="{C52EB063-6FC3-4295-AD35-7CA3363185DC}" destId="{57F94C72-F2D7-4D3D-8427-A0BE5BAC34DF}" srcOrd="0" destOrd="0" parTransId="{D712A861-0467-481D-8929-7119410477A8}" sibTransId="{38939FF8-CBDC-4E66-B265-6BA7F6A94683}"/>
    <dgm:cxn modelId="{6AD56D13-3988-4BF0-9DA5-A77CC6AE7BF0}" type="presParOf" srcId="{DB0ED0C2-3F9C-42ED-AC90-7259E0E4A1D6}" destId="{6F2139CB-1716-4581-A601-AD47A4D4B0C1}" srcOrd="0" destOrd="0" presId="urn:microsoft.com/office/officeart/2005/8/layout/hProcess11"/>
    <dgm:cxn modelId="{A50C10CD-1DC9-4693-B60D-891736DF9A78}" type="presParOf" srcId="{DB0ED0C2-3F9C-42ED-AC90-7259E0E4A1D6}" destId="{5EDC8943-7809-43EC-9128-A7DE979BE2F0}" srcOrd="1" destOrd="0" presId="urn:microsoft.com/office/officeart/2005/8/layout/hProcess11"/>
    <dgm:cxn modelId="{C7565285-C8BF-4985-91AB-D5704D32B4A0}" type="presParOf" srcId="{5EDC8943-7809-43EC-9128-A7DE979BE2F0}" destId="{92BFF4DF-64C4-43FB-B61F-9AB9470BF3B1}" srcOrd="0" destOrd="0" presId="urn:microsoft.com/office/officeart/2005/8/layout/hProcess11"/>
    <dgm:cxn modelId="{B12A3EE9-7FF9-4881-90C3-81A91DC922A1}" type="presParOf" srcId="{92BFF4DF-64C4-43FB-B61F-9AB9470BF3B1}" destId="{F2DA20C1-BA8C-4EB8-98EA-5077AFC7548F}" srcOrd="0" destOrd="0" presId="urn:microsoft.com/office/officeart/2005/8/layout/hProcess11"/>
    <dgm:cxn modelId="{5ECD21E2-8D26-42E8-AD08-2A8F8F32CC0D}" type="presParOf" srcId="{92BFF4DF-64C4-43FB-B61F-9AB9470BF3B1}" destId="{00308047-ED7A-4828-965C-6A06E7029EA4}" srcOrd="1" destOrd="0" presId="urn:microsoft.com/office/officeart/2005/8/layout/hProcess11"/>
    <dgm:cxn modelId="{370B0042-C18E-4AFF-BA41-2691A735A188}" type="presParOf" srcId="{92BFF4DF-64C4-43FB-B61F-9AB9470BF3B1}" destId="{97B972F4-81EA-468A-9CA5-E655544964BF}" srcOrd="2" destOrd="0" presId="urn:microsoft.com/office/officeart/2005/8/layout/hProcess11"/>
    <dgm:cxn modelId="{AF876C3B-A63D-4C13-83A0-F684099AE60E}" type="presParOf" srcId="{5EDC8943-7809-43EC-9128-A7DE979BE2F0}" destId="{74CA271B-F3CF-4013-893F-90F6338FFA48}" srcOrd="1" destOrd="0" presId="urn:microsoft.com/office/officeart/2005/8/layout/hProcess11"/>
    <dgm:cxn modelId="{3FB73E2D-DDE9-4CC4-8CC6-950E18CB43CD}" type="presParOf" srcId="{5EDC8943-7809-43EC-9128-A7DE979BE2F0}" destId="{F8235367-B543-4050-A13B-46C9E7802F61}" srcOrd="2" destOrd="0" presId="urn:microsoft.com/office/officeart/2005/8/layout/hProcess11"/>
    <dgm:cxn modelId="{808CA13A-45AC-4A5E-88B3-8F0F9572A18A}" type="presParOf" srcId="{F8235367-B543-4050-A13B-46C9E7802F61}" destId="{FBE6FD9D-105A-48F7-BE93-33546FFB16F7}" srcOrd="0" destOrd="0" presId="urn:microsoft.com/office/officeart/2005/8/layout/hProcess11"/>
    <dgm:cxn modelId="{6117FACD-8F32-45BF-BECD-092E38919735}" type="presParOf" srcId="{F8235367-B543-4050-A13B-46C9E7802F61}" destId="{DF6ED0C9-79D0-4FAC-ADE5-999E6CC01571}" srcOrd="1" destOrd="0" presId="urn:microsoft.com/office/officeart/2005/8/layout/hProcess11"/>
    <dgm:cxn modelId="{DD7F1541-FF70-40D6-932F-4780BBEAC531}" type="presParOf" srcId="{F8235367-B543-4050-A13B-46C9E7802F61}" destId="{4EBA53FA-2D75-41C9-AA4E-A23C21987C58}" srcOrd="2" destOrd="0" presId="urn:microsoft.com/office/officeart/2005/8/layout/hProcess11"/>
    <dgm:cxn modelId="{1F92A469-692B-4E8D-A992-BA036BFB4481}" type="presParOf" srcId="{5EDC8943-7809-43EC-9128-A7DE979BE2F0}" destId="{F8D3E004-C4BD-4934-9846-787D3647B57D}" srcOrd="3" destOrd="0" presId="urn:microsoft.com/office/officeart/2005/8/layout/hProcess11"/>
    <dgm:cxn modelId="{317B6CBE-9D60-4E2E-A24B-35E10DC964D0}" type="presParOf" srcId="{5EDC8943-7809-43EC-9128-A7DE979BE2F0}" destId="{CE0CB57E-7E89-4892-965B-F12E93D74907}" srcOrd="4" destOrd="0" presId="urn:microsoft.com/office/officeart/2005/8/layout/hProcess11"/>
    <dgm:cxn modelId="{E60E85E9-E082-4EE8-810D-0E32E2A71248}" type="presParOf" srcId="{CE0CB57E-7E89-4892-965B-F12E93D74907}" destId="{B3E3D3FE-8CB0-41E6-9905-D847B0330E39}" srcOrd="0" destOrd="0" presId="urn:microsoft.com/office/officeart/2005/8/layout/hProcess11"/>
    <dgm:cxn modelId="{9658D6C7-F2B0-4D43-9B90-4F6880E9A2DF}" type="presParOf" srcId="{CE0CB57E-7E89-4892-965B-F12E93D74907}" destId="{6898588C-4D9C-4216-92FC-AE2026BEA638}" srcOrd="1" destOrd="0" presId="urn:microsoft.com/office/officeart/2005/8/layout/hProcess11"/>
    <dgm:cxn modelId="{739923D3-2DC0-445C-AE5C-557BF1FA1280}" type="presParOf" srcId="{CE0CB57E-7E89-4892-965B-F12E93D74907}" destId="{BEB422B1-80F8-4419-A4E3-93779ABEFC96}" srcOrd="2" destOrd="0" presId="urn:microsoft.com/office/officeart/2005/8/layout/hProcess1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CB9455-D588-4B73-B1FA-4FACFD1359C2}">
      <dsp:nvSpPr>
        <dsp:cNvPr id="0" name=""/>
        <dsp:cNvSpPr/>
      </dsp:nvSpPr>
      <dsp:spPr>
        <a:xfrm>
          <a:off x="345694" y="2794"/>
          <a:ext cx="2972767" cy="2378213"/>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D833C9-342A-4827-B2CD-23DECD634E0C}">
      <dsp:nvSpPr>
        <dsp:cNvPr id="0" name=""/>
        <dsp:cNvSpPr/>
      </dsp:nvSpPr>
      <dsp:spPr>
        <a:xfrm>
          <a:off x="613243" y="2143186"/>
          <a:ext cx="2645762" cy="832374"/>
        </a:xfrm>
        <a:prstGeom prst="wedgeRectCallout">
          <a:avLst>
            <a:gd name="adj1" fmla="val 20250"/>
            <a:gd name="adj2" fmla="val -607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793 Users</a:t>
          </a:r>
          <a:endParaRPr lang="en-US" sz="2400" kern="1200" dirty="0"/>
        </a:p>
      </dsp:txBody>
      <dsp:txXfrm>
        <a:off x="613243" y="2143186"/>
        <a:ext cx="2645762" cy="832374"/>
      </dsp:txXfrm>
    </dsp:sp>
    <dsp:sp modelId="{505659D7-0037-4A51-802C-25E76478AF17}">
      <dsp:nvSpPr>
        <dsp:cNvPr id="0" name=""/>
        <dsp:cNvSpPr/>
      </dsp:nvSpPr>
      <dsp:spPr>
        <a:xfrm>
          <a:off x="3615738" y="2794"/>
          <a:ext cx="2972767" cy="2378213"/>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0000" r="-2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326670-94F4-4D2D-9075-C7A04ECE7321}">
      <dsp:nvSpPr>
        <dsp:cNvPr id="0" name=""/>
        <dsp:cNvSpPr/>
      </dsp:nvSpPr>
      <dsp:spPr>
        <a:xfrm>
          <a:off x="3883287" y="2143186"/>
          <a:ext cx="2645762" cy="832374"/>
        </a:xfrm>
        <a:prstGeom prst="wedgeRectCallout">
          <a:avLst>
            <a:gd name="adj1" fmla="val 20250"/>
            <a:gd name="adj2" fmla="val -607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564 Sent Messages</a:t>
          </a:r>
          <a:endParaRPr lang="en-US" sz="2400" kern="1200" dirty="0"/>
        </a:p>
      </dsp:txBody>
      <dsp:txXfrm>
        <a:off x="3883287" y="2143186"/>
        <a:ext cx="2645762" cy="832374"/>
      </dsp:txXfrm>
    </dsp:sp>
    <dsp:sp modelId="{4BC3D2AB-AA99-4A0B-9316-DA17EFE9C350}">
      <dsp:nvSpPr>
        <dsp:cNvPr id="0" name=""/>
        <dsp:cNvSpPr/>
      </dsp:nvSpPr>
      <dsp:spPr>
        <a:xfrm>
          <a:off x="345694" y="3272838"/>
          <a:ext cx="2972767" cy="2378213"/>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2000" r="-2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F96B1B-6A2C-4C0F-BD56-03553BCBE13A}">
      <dsp:nvSpPr>
        <dsp:cNvPr id="0" name=""/>
        <dsp:cNvSpPr/>
      </dsp:nvSpPr>
      <dsp:spPr>
        <a:xfrm>
          <a:off x="613243" y="5413230"/>
          <a:ext cx="2645762" cy="832374"/>
        </a:xfrm>
        <a:prstGeom prst="wedgeRectCallout">
          <a:avLst>
            <a:gd name="adj1" fmla="val 20250"/>
            <a:gd name="adj2" fmla="val -607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308 Organizations </a:t>
          </a:r>
          <a:endParaRPr lang="en-US" sz="2400" kern="1200" dirty="0"/>
        </a:p>
      </dsp:txBody>
      <dsp:txXfrm>
        <a:off x="613243" y="5413230"/>
        <a:ext cx="2645762" cy="832374"/>
      </dsp:txXfrm>
    </dsp:sp>
    <dsp:sp modelId="{39302A69-79A1-4936-A2C3-F7F8FD7EE698}">
      <dsp:nvSpPr>
        <dsp:cNvPr id="0" name=""/>
        <dsp:cNvSpPr/>
      </dsp:nvSpPr>
      <dsp:spPr>
        <a:xfrm>
          <a:off x="3615738" y="3272838"/>
          <a:ext cx="2972767" cy="2378213"/>
        </a:xfrm>
        <a:prstGeom prst="rect">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21000" r="-2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6C66FA-C380-402D-97F7-94A1D0B61014}">
      <dsp:nvSpPr>
        <dsp:cNvPr id="0" name=""/>
        <dsp:cNvSpPr/>
      </dsp:nvSpPr>
      <dsp:spPr>
        <a:xfrm>
          <a:off x="3883287" y="5413230"/>
          <a:ext cx="2645762" cy="832374"/>
        </a:xfrm>
        <a:prstGeom prst="wedgeRectCallout">
          <a:avLst>
            <a:gd name="adj1" fmla="val 20250"/>
            <a:gd name="adj2" fmla="val -607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179 Projects </a:t>
          </a:r>
          <a:endParaRPr lang="en-US" sz="2400" kern="1200" dirty="0"/>
        </a:p>
      </dsp:txBody>
      <dsp:txXfrm>
        <a:off x="3883287" y="5413230"/>
        <a:ext cx="2645762" cy="8323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139CB-1716-4581-A601-AD47A4D4B0C1}">
      <dsp:nvSpPr>
        <dsp:cNvPr id="0" name=""/>
        <dsp:cNvSpPr/>
      </dsp:nvSpPr>
      <dsp:spPr>
        <a:xfrm>
          <a:off x="0" y="1341596"/>
          <a:ext cx="8077200" cy="1788795"/>
        </a:xfrm>
        <a:prstGeom prst="notched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DA20C1-BA8C-4EB8-98EA-5077AFC7548F}">
      <dsp:nvSpPr>
        <dsp:cNvPr id="0" name=""/>
        <dsp:cNvSpPr/>
      </dsp:nvSpPr>
      <dsp:spPr>
        <a:xfrm>
          <a:off x="3549" y="0"/>
          <a:ext cx="2342703" cy="17887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en-US" sz="1500" kern="1200" dirty="0" smtClean="0"/>
            <a:t>2012 Hub Development and Launch</a:t>
          </a:r>
          <a:endParaRPr lang="en-US" sz="1500" kern="1200" dirty="0"/>
        </a:p>
      </dsp:txBody>
      <dsp:txXfrm>
        <a:off x="3549" y="0"/>
        <a:ext cx="2342703" cy="1788795"/>
      </dsp:txXfrm>
    </dsp:sp>
    <dsp:sp modelId="{00308047-ED7A-4828-965C-6A06E7029EA4}">
      <dsp:nvSpPr>
        <dsp:cNvPr id="0" name=""/>
        <dsp:cNvSpPr/>
      </dsp:nvSpPr>
      <dsp:spPr>
        <a:xfrm>
          <a:off x="951301" y="2012394"/>
          <a:ext cx="447198" cy="44719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E6FD9D-105A-48F7-BE93-33546FFB16F7}">
      <dsp:nvSpPr>
        <dsp:cNvPr id="0" name=""/>
        <dsp:cNvSpPr/>
      </dsp:nvSpPr>
      <dsp:spPr>
        <a:xfrm>
          <a:off x="2463388" y="2683192"/>
          <a:ext cx="2342703" cy="17887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en-US" sz="1500" kern="1200" dirty="0" smtClean="0"/>
            <a:t>2013 Recruitment and growing Hub based on devolved model and basin deep dives</a:t>
          </a:r>
          <a:endParaRPr lang="en-US" sz="1500" kern="1200" dirty="0"/>
        </a:p>
      </dsp:txBody>
      <dsp:txXfrm>
        <a:off x="2463388" y="2683192"/>
        <a:ext cx="2342703" cy="1788795"/>
      </dsp:txXfrm>
    </dsp:sp>
    <dsp:sp modelId="{DF6ED0C9-79D0-4FAC-ADE5-999E6CC01571}">
      <dsp:nvSpPr>
        <dsp:cNvPr id="0" name=""/>
        <dsp:cNvSpPr/>
      </dsp:nvSpPr>
      <dsp:spPr>
        <a:xfrm>
          <a:off x="3411140" y="2012394"/>
          <a:ext cx="447198" cy="447198"/>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E3D3FE-8CB0-41E6-9905-D847B0330E39}">
      <dsp:nvSpPr>
        <dsp:cNvPr id="0" name=""/>
        <dsp:cNvSpPr/>
      </dsp:nvSpPr>
      <dsp:spPr>
        <a:xfrm>
          <a:off x="4923226" y="0"/>
          <a:ext cx="2342703" cy="17887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ctr" defTabSz="666750">
            <a:lnSpc>
              <a:spcPct val="90000"/>
            </a:lnSpc>
            <a:spcBef>
              <a:spcPct val="0"/>
            </a:spcBef>
            <a:spcAft>
              <a:spcPct val="35000"/>
            </a:spcAft>
          </a:pPr>
          <a:r>
            <a:rPr lang="en-US" sz="1500" kern="1200" dirty="0" smtClean="0"/>
            <a:t>Q4 2013 - 2014 </a:t>
          </a:r>
        </a:p>
        <a:p>
          <a:pPr lvl="0" algn="ctr" defTabSz="666750">
            <a:lnSpc>
              <a:spcPct val="90000"/>
            </a:lnSpc>
            <a:spcBef>
              <a:spcPct val="0"/>
            </a:spcBef>
            <a:spcAft>
              <a:spcPct val="35000"/>
            </a:spcAft>
          </a:pPr>
          <a:r>
            <a:rPr lang="en-US" sz="1500" kern="1200" dirty="0" smtClean="0"/>
            <a:t>Assessing Current Hub Use</a:t>
          </a:r>
        </a:p>
        <a:p>
          <a:pPr lvl="0" algn="ctr" defTabSz="666750">
            <a:lnSpc>
              <a:spcPct val="90000"/>
            </a:lnSpc>
            <a:spcBef>
              <a:spcPct val="0"/>
            </a:spcBef>
            <a:spcAft>
              <a:spcPct val="35000"/>
            </a:spcAft>
          </a:pPr>
          <a:r>
            <a:rPr lang="en-US" sz="1500" kern="1200" dirty="0" smtClean="0"/>
            <a:t>Pursuing “Top-Down” and “Bottom-Up” Strategies</a:t>
          </a:r>
        </a:p>
        <a:p>
          <a:pPr lvl="0" algn="ctr" defTabSz="666750">
            <a:lnSpc>
              <a:spcPct val="90000"/>
            </a:lnSpc>
            <a:spcBef>
              <a:spcPct val="0"/>
            </a:spcBef>
            <a:spcAft>
              <a:spcPct val="35000"/>
            </a:spcAft>
          </a:pPr>
          <a:r>
            <a:rPr lang="en-US" sz="1500" kern="1200" dirty="0" smtClean="0"/>
            <a:t>Local Face-to-Face Facilitation</a:t>
          </a:r>
          <a:endParaRPr lang="en-US" sz="1500" kern="1200" dirty="0"/>
        </a:p>
      </dsp:txBody>
      <dsp:txXfrm>
        <a:off x="4923226" y="0"/>
        <a:ext cx="2342703" cy="1788795"/>
      </dsp:txXfrm>
    </dsp:sp>
    <dsp:sp modelId="{6898588C-4D9C-4216-92FC-AE2026BEA638}">
      <dsp:nvSpPr>
        <dsp:cNvPr id="0" name=""/>
        <dsp:cNvSpPr/>
      </dsp:nvSpPr>
      <dsp:spPr>
        <a:xfrm>
          <a:off x="5870979" y="2012394"/>
          <a:ext cx="447198" cy="447198"/>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BendingPictureCaptionList">
  <dgm:title val=""/>
  <dgm:desc val=""/>
  <dgm:catLst>
    <dgm:cat type="picture" pri="9000"/>
    <dgm:cat type="pictureconvert" pri="9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w" fact="1.11"/>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
        </dgm:alg>
        <dgm:shape xmlns:r="http://schemas.openxmlformats.org/officeDocument/2006/relationships" r:blip="">
          <dgm:adjLst/>
        </dgm:shape>
        <dgm:choose name="Name4">
          <dgm:if name="Name5" func="var" arg="dir" op="equ" val="norm">
            <dgm:constrLst>
              <dgm:constr type="l" for="ch" forName="rect1" refType="w" fact="0"/>
              <dgm:constr type="t" for="ch" forName="rect1" refType="h" fact="0"/>
              <dgm:constr type="w" for="ch" forName="rect1" refType="w"/>
              <dgm:constr type="h" for="ch" forName="rect1" refType="h" fact="0.8"/>
              <dgm:constr type="l" for="ch" forName="wedgeRectCallout1" refType="w" fact="0.09"/>
              <dgm:constr type="t" for="ch" forName="wedgeRectCallout1" refType="h" fact="0.72"/>
              <dgm:constr type="w" for="ch" forName="wedgeRectCallout1" refType="w" fact="0.89"/>
              <dgm:constr type="h" for="ch" forName="wedgeRectCallout1" refType="h" fact="0.28"/>
            </dgm:constrLst>
          </dgm:if>
          <dgm:else name="Name6">
            <dgm:constrLst>
              <dgm:constr type="l" for="ch" forName="rect1" refType="w" fact="0"/>
              <dgm:constr type="t" for="ch" forName="rect1" refType="h" fact="0"/>
              <dgm:constr type="w" for="ch" forName="rect1" refType="w"/>
              <dgm:constr type="h" for="ch" forName="rect1" refType="h" fact="0.8"/>
              <dgm:constr type="l" for="ch" forName="wedgeRectCallout1" refType="w" fact="0.02"/>
              <dgm:constr type="t" for="ch" forName="wedgeRectCallout1" refType="h" fact="0.72"/>
              <dgm:constr type="w" for="ch" forName="wedgeRectCallout1" refType="w" fact="0.89"/>
              <dgm:constr type="h" for="ch" forName="wedgeRectCallout1" refType="h" fact="0.28"/>
            </dgm:constrLst>
          </dgm:else>
        </dgm:choose>
        <dgm:layoutNode name="rect1" styleLbl="bgImgPlace1">
          <dgm:alg type="sp"/>
          <dgm:shape xmlns:r="http://schemas.openxmlformats.org/officeDocument/2006/relationships" type="rect" r:blip="" blipPhldr="1">
            <dgm:adjLst/>
          </dgm:shape>
          <dgm:presOf/>
        </dgm:layoutNode>
        <dgm:layoutNode name="wedgeRectCallout1" styleLbl="node1">
          <dgm:varLst>
            <dgm:bulletEnabled val="1"/>
          </dgm:varLst>
          <dgm:alg type="tx"/>
          <dgm:choose name="Name7">
            <dgm:if name="Name8" func="var" arg="dir" op="equ" val="norm">
              <dgm:shape xmlns:r="http://schemas.openxmlformats.org/officeDocument/2006/relationships" type="wedgeRectCallout" r:blip="">
                <dgm:adjLst>
                  <dgm:adj idx="1" val="0.2025"/>
                  <dgm:adj idx="2" val="-0.607"/>
                </dgm:adjLst>
              </dgm:shape>
            </dgm:if>
            <dgm:else name="Name9">
              <dgm:shape xmlns:r="http://schemas.openxmlformats.org/officeDocument/2006/relationships" type="wedgeRectCallout" r:blip="">
                <dgm:adjLst>
                  <dgm:adj idx="1" val="-0.2025"/>
                  <dgm:adj idx="2" val="-0.607"/>
                </dgm:adjLst>
              </dgm:shape>
            </dgm:else>
          </dgm:choos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223C42-4B45-4495-81E9-37DC31791EA0}" type="datetimeFigureOut">
              <a:rPr lang="en-US" smtClean="0"/>
              <a:t>8/29/2014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0AF24-AE1E-4870-B974-2121FF25C06E}" type="slidenum">
              <a:rPr lang="en-US" smtClean="0"/>
              <a:t>‹#›</a:t>
            </a:fld>
            <a:endParaRPr lang="en-US"/>
          </a:p>
        </p:txBody>
      </p:sp>
    </p:spTree>
    <p:extLst>
      <p:ext uri="{BB962C8B-B14F-4D97-AF65-F5344CB8AC3E}">
        <p14:creationId xmlns:p14="http://schemas.microsoft.com/office/powerpoint/2010/main" val="290837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Include – GWOPA at the top</a:t>
            </a:r>
            <a:r>
              <a:rPr lang="en-US" baseline="0" dirty="0" smtClean="0"/>
              <a:t> example. Include potentially others – such as Sanitation, sustainable agriculture, working across industry sectors </a:t>
            </a:r>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15290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391938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391938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391938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391938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ML – Change Colors </a:t>
            </a:r>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15290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391938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pitched a couple of things for monitoring and assessment:</a:t>
            </a:r>
            <a:r>
              <a:rPr lang="en-US" baseline="0" dirty="0" smtClean="0"/>
              <a:t>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lvl="0"/>
            <a:r>
              <a:rPr lang="en-US" sz="1200" kern="1200" dirty="0" smtClean="0">
                <a:solidFill>
                  <a:schemeClr val="tx1"/>
                </a:solidFill>
                <a:effectLst/>
                <a:latin typeface="+mn-lt"/>
                <a:ea typeface="+mn-ea"/>
                <a:cs typeface="+mn-cs"/>
              </a:rPr>
              <a:t>The first will involve a technical approach and will build in some additional administrative tools to monitor how connections are being made. This could include the development of a system to visually depict messages being sent between organizations to understand who is being contacted. We will do some research to other similar initiatives to understand what technical mechanisms they have in place to monitor connections being made that take into account user’s privacy concerns. </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Survey of all current Hub users in</a:t>
            </a:r>
            <a:r>
              <a:rPr lang="en-US" sz="1200" kern="1200" baseline="0" dirty="0" smtClean="0">
                <a:solidFill>
                  <a:schemeClr val="tx1"/>
                </a:solidFill>
                <a:effectLst/>
                <a:latin typeface="+mn-lt"/>
                <a:ea typeface="+mn-ea"/>
                <a:cs typeface="+mn-cs"/>
              </a:rPr>
              <a:t> early 2014 </a:t>
            </a:r>
            <a:r>
              <a:rPr lang="en-US" sz="1200" kern="1200" dirty="0" smtClean="0">
                <a:solidFill>
                  <a:schemeClr val="tx1"/>
                </a:solidFill>
                <a:effectLst/>
                <a:latin typeface="+mn-lt"/>
                <a:ea typeface="+mn-ea"/>
                <a:cs typeface="+mn-cs"/>
              </a:rPr>
              <a:t>to understand how they are using the Hub and who they have connected with. </a:t>
            </a:r>
          </a:p>
          <a:p>
            <a:r>
              <a:rPr lang="en-US" sz="1200" kern="1200" dirty="0" smtClean="0">
                <a:solidFill>
                  <a:schemeClr val="tx1"/>
                </a:solidFill>
                <a:effectLst/>
                <a:latin typeface="+mn-lt"/>
                <a:ea typeface="+mn-ea"/>
                <a:cs typeface="+mn-cs"/>
              </a:rPr>
              <a:t>These two approaches will allow the project team to assess how well connections are being formed on the Hub and where improvements will need to be made.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Both tracks would allow us to better understand if projects are actually being formed and to assess what other technical changes/amendments need to be made for</a:t>
            </a:r>
            <a:r>
              <a:rPr lang="en-US" baseline="0" dirty="0" smtClean="0"/>
              <a:t> the Hub to be more effective.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15290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Depending on what parts of the Hub are up and ready, I</a:t>
            </a:r>
            <a:r>
              <a:rPr lang="en-US" baseline="0" dirty="0" smtClean="0"/>
              <a:t> think we can focus on a few key updates. F1 box should be up – if so you should be able to click directly to the Limpopo and the GWOPA page. </a:t>
            </a:r>
            <a:endParaRPr lang="en-US" dirty="0"/>
          </a:p>
        </p:txBody>
      </p:sp>
      <p:sp>
        <p:nvSpPr>
          <p:cNvPr id="4" name="Slide Number Placeholder 3"/>
          <p:cNvSpPr>
            <a:spLocks noGrp="1"/>
          </p:cNvSpPr>
          <p:nvPr>
            <p:ph type="sldNum" sz="quarter" idx="10"/>
          </p:nvPr>
        </p:nvSpPr>
        <p:spPr/>
        <p:txBody>
          <a:bodyPr/>
          <a:lstStyle/>
          <a:p>
            <a:fld id="{BCAB38E4-5B11-4DCE-AEF1-8486B789D511}"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391938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244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369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7042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4085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10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1288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3720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6326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5695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506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672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93198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70457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17434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6214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59659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34046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77847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76127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67232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12882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978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19848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36798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6750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56939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82385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40576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31975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7578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21433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72112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207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259825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21193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4622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41144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2968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76392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85707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69532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37026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020519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6447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20957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87548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82348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302265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22798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73733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7260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047205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242674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643026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4353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769388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76748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317192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099133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86650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793478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352812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43342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143885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35968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5420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299520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621720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894598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655643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331067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596889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496255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918181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630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1867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0702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6156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3336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84229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170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1511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032271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8/29/2014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92561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gif"/><Relationship Id="rId7" Type="http://schemas.openxmlformats.org/officeDocument/2006/relationships/diagramColors" Target="../diagrams/colors2.xml"/><Relationship Id="rId2" Type="http://schemas.openxmlformats.org/officeDocument/2006/relationships/notesSlide" Target="../notesSlides/notesSlide8.xml"/><Relationship Id="rId1" Type="http://schemas.openxmlformats.org/officeDocument/2006/relationships/slideLayout" Target="../slideLayouts/slideLayout3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45.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45.xml"/><Relationship Id="rId5" Type="http://schemas.openxmlformats.org/officeDocument/2006/relationships/hyperlink" Target="http://wateractionhub.org/" TargetMode="External"/><Relationship Id="rId4" Type="http://schemas.openxmlformats.org/officeDocument/2006/relationships/hyperlink" Target="http://ceowatermandate.org/about/current-workstreams-and-project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gif"/><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gi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5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5"/>
          <p:cNvSpPr>
            <a:spLocks noGrp="1" noChangeArrowheads="1"/>
          </p:cNvSpPr>
          <p:nvPr>
            <p:ph type="ctrTitle"/>
          </p:nvPr>
        </p:nvSpPr>
        <p:spPr>
          <a:xfrm>
            <a:off x="381000" y="2362200"/>
            <a:ext cx="8039100" cy="1371600"/>
          </a:xfrm>
        </p:spPr>
        <p:txBody>
          <a:bodyPr>
            <a:normAutofit fontScale="90000"/>
          </a:bodyPr>
          <a:lstStyle/>
          <a:p>
            <a:r>
              <a:rPr lang="en-US" sz="3600" dirty="0" smtClean="0">
                <a:solidFill>
                  <a:srgbClr val="00B0F0"/>
                </a:solidFill>
                <a:latin typeface="Cambria" pitchFamily="18" charset="0"/>
                <a:cs typeface="Times New Roman" pitchFamily="18" charset="0"/>
              </a:rPr>
              <a:t>Status Update on the Growth and Evolution of the Water Action Hub Two Years On</a:t>
            </a:r>
          </a:p>
        </p:txBody>
      </p:sp>
      <p:sp>
        <p:nvSpPr>
          <p:cNvPr id="15" name="Rectangle 6"/>
          <p:cNvSpPr txBox="1">
            <a:spLocks noChangeArrowheads="1"/>
          </p:cNvSpPr>
          <p:nvPr/>
        </p:nvSpPr>
        <p:spPr bwMode="auto">
          <a:xfrm>
            <a:off x="838200" y="4010416"/>
            <a:ext cx="7620727" cy="13997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fontAlgn="base">
              <a:spcAft>
                <a:spcPct val="0"/>
              </a:spcAft>
              <a:defRPr/>
            </a:pPr>
            <a:r>
              <a:rPr lang="en-US" sz="2200" kern="0" dirty="0">
                <a:solidFill>
                  <a:prstClr val="black"/>
                </a:solidFill>
                <a:latin typeface="Cambria" pitchFamily="18" charset="0"/>
              </a:rPr>
              <a:t>Jason Morrison</a:t>
            </a:r>
          </a:p>
          <a:p>
            <a:pPr algn="ctr" fontAlgn="base">
              <a:spcAft>
                <a:spcPct val="0"/>
              </a:spcAft>
              <a:defRPr/>
            </a:pPr>
            <a:r>
              <a:rPr lang="en-US" sz="2200" kern="0" dirty="0">
                <a:solidFill>
                  <a:prstClr val="black"/>
                </a:solidFill>
                <a:latin typeface="Cambria" pitchFamily="18" charset="0"/>
              </a:rPr>
              <a:t>CEO Water Mandate Multi-Stakeholder Working Conference </a:t>
            </a:r>
          </a:p>
          <a:p>
            <a:pPr algn="ctr" fontAlgn="base">
              <a:spcAft>
                <a:spcPct val="0"/>
              </a:spcAft>
              <a:defRPr/>
            </a:pPr>
            <a:r>
              <a:rPr lang="en-US" sz="2200" kern="0" dirty="0">
                <a:solidFill>
                  <a:prstClr val="black"/>
                </a:solidFill>
                <a:latin typeface="Cambria" pitchFamily="18" charset="0"/>
              </a:rPr>
              <a:t>Stockholm, Sweden</a:t>
            </a:r>
          </a:p>
          <a:p>
            <a:pPr algn="ctr" fontAlgn="base">
              <a:spcAft>
                <a:spcPct val="0"/>
              </a:spcAft>
              <a:defRPr/>
            </a:pPr>
            <a:r>
              <a:rPr lang="en-US" sz="2200" kern="0" dirty="0">
                <a:solidFill>
                  <a:prstClr val="black"/>
                </a:solidFill>
                <a:latin typeface="Cambria" pitchFamily="18" charset="0"/>
              </a:rPr>
              <a:t>1</a:t>
            </a:r>
            <a:r>
              <a:rPr lang="en-US" sz="2200" kern="0" dirty="0" smtClean="0">
                <a:solidFill>
                  <a:prstClr val="black"/>
                </a:solidFill>
                <a:latin typeface="Cambria" pitchFamily="18" charset="0"/>
              </a:rPr>
              <a:t> </a:t>
            </a:r>
            <a:r>
              <a:rPr lang="en-US" sz="2200" kern="0" dirty="0">
                <a:solidFill>
                  <a:prstClr val="black"/>
                </a:solidFill>
                <a:latin typeface="Cambria" pitchFamily="18" charset="0"/>
              </a:rPr>
              <a:t>September, </a:t>
            </a:r>
            <a:r>
              <a:rPr lang="en-US" sz="2200" kern="0" dirty="0" smtClean="0">
                <a:solidFill>
                  <a:prstClr val="black"/>
                </a:solidFill>
                <a:latin typeface="Cambria" pitchFamily="18" charset="0"/>
              </a:rPr>
              <a:t>2014</a:t>
            </a:r>
            <a:endParaRPr lang="en-US" sz="2200" kern="0" dirty="0">
              <a:solidFill>
                <a:prstClr val="black"/>
              </a:solidFill>
              <a:latin typeface="Cambria" pitchFamily="18" charset="0"/>
            </a:endParaRPr>
          </a:p>
        </p:txBody>
      </p:sp>
      <p:sp>
        <p:nvSpPr>
          <p:cNvPr id="5" name="Rectangle 4"/>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1" name="Picture 4" descr="http://www.unprme.org/img/logos/united-nations-g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025733"/>
            <a:ext cx="3200400" cy="67541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CEO_Water_Mandate_Logo"/>
          <p:cNvPicPr/>
          <p:nvPr/>
        </p:nvPicPr>
        <p:blipFill>
          <a:blip r:embed="rId3" cstate="print"/>
          <a:srcRect b="15957"/>
          <a:stretch>
            <a:fillRect/>
          </a:stretch>
        </p:blipFill>
        <p:spPr bwMode="auto">
          <a:xfrm>
            <a:off x="1222068" y="609600"/>
            <a:ext cx="6699864" cy="1447800"/>
          </a:xfrm>
          <a:prstGeom prst="rect">
            <a:avLst/>
          </a:prstGeom>
          <a:noFill/>
          <a:ln w="9525">
            <a:noFill/>
            <a:miter lim="800000"/>
            <a:headEnd/>
            <a:tailEnd/>
          </a:ln>
        </p:spPr>
      </p:pic>
      <p:grpSp>
        <p:nvGrpSpPr>
          <p:cNvPr id="21" name="Group 20"/>
          <p:cNvGrpSpPr/>
          <p:nvPr/>
        </p:nvGrpSpPr>
        <p:grpSpPr>
          <a:xfrm>
            <a:off x="3580055" y="5936394"/>
            <a:ext cx="3959098" cy="661605"/>
            <a:chOff x="1364615" y="2964815"/>
            <a:chExt cx="5344795" cy="928370"/>
          </a:xfrm>
        </p:grpSpPr>
        <p:pic>
          <p:nvPicPr>
            <p:cNvPr id="22" name="Picture 21"/>
            <p:cNvPicPr/>
            <p:nvPr/>
          </p:nvPicPr>
          <p:blipFill>
            <a:blip r:embed="rId4" cstate="print"/>
            <a:srcRect/>
            <a:stretch>
              <a:fillRect/>
            </a:stretch>
          </p:blipFill>
          <p:spPr bwMode="auto">
            <a:xfrm>
              <a:off x="1364615" y="2964815"/>
              <a:ext cx="818515" cy="876300"/>
            </a:xfrm>
            <a:prstGeom prst="rect">
              <a:avLst/>
            </a:prstGeom>
            <a:noFill/>
            <a:ln w="9525">
              <a:noFill/>
              <a:miter lim="800000"/>
              <a:headEnd/>
              <a:tailEnd/>
            </a:ln>
          </p:spPr>
        </p:pic>
        <p:pic>
          <p:nvPicPr>
            <p:cNvPr id="23" name="Picture 22" descr="DEL_PRI_RGB"/>
            <p:cNvPicPr/>
            <p:nvPr/>
          </p:nvPicPr>
          <p:blipFill>
            <a:blip r:embed="rId5" cstate="print">
              <a:extLst>
                <a:ext uri="{28A0092B-C50C-407E-A947-70E740481C1C}">
                  <a14:useLocalDpi xmlns:a14="http://schemas.microsoft.com/office/drawing/2010/main" val="0"/>
                </a:ext>
              </a:extLst>
            </a:blip>
            <a:srcRect l="11237" t="27428" r="9845" b="25551"/>
            <a:stretch>
              <a:fillRect/>
            </a:stretch>
          </p:blipFill>
          <p:spPr bwMode="gray">
            <a:xfrm>
              <a:off x="2364740" y="3258820"/>
              <a:ext cx="1693545" cy="349250"/>
            </a:xfrm>
            <a:prstGeom prst="rect">
              <a:avLst/>
            </a:prstGeom>
            <a:noFill/>
            <a:ln w="9525">
              <a:noFill/>
              <a:miter lim="800000"/>
              <a:headEnd/>
              <a:tailEnd/>
            </a:ln>
          </p:spPr>
        </p:pic>
        <p:pic>
          <p:nvPicPr>
            <p:cNvPr id="24" name="Picture 23" descr="C:\Users\PS\AppData\Local\Microsoft\Windows\Temporary Internet Files\Content.Word\bmz-with-on-behalf-of-en-rgb-300.jpg"/>
            <p:cNvPicPr/>
            <p:nvPr/>
          </p:nvPicPr>
          <p:blipFill rotWithShape="1">
            <a:blip r:embed="rId6" cstate="print">
              <a:extLst>
                <a:ext uri="{28A0092B-C50C-407E-A947-70E740481C1C}">
                  <a14:useLocalDpi xmlns:a14="http://schemas.microsoft.com/office/drawing/2010/main" val="0"/>
                </a:ext>
              </a:extLst>
            </a:blip>
            <a:srcRect l="10965" r="11716"/>
            <a:stretch/>
          </p:blipFill>
          <p:spPr bwMode="auto">
            <a:xfrm>
              <a:off x="4737735" y="3004185"/>
              <a:ext cx="1971675" cy="889000"/>
            </a:xfrm>
            <a:prstGeom prst="rect">
              <a:avLst/>
            </a:prstGeom>
            <a:noFill/>
            <a:ln>
              <a:noFill/>
            </a:ln>
            <a:extLst>
              <a:ext uri="{53640926-AAD7-44D8-BBD7-CCE9431645EC}">
                <a14:shadowObscured xmlns:a14="http://schemas.microsoft.com/office/drawing/2010/main"/>
              </a:ext>
            </a:extLst>
          </p:spPr>
        </p:pic>
        <p:pic>
          <p:nvPicPr>
            <p:cNvPr id="25" name="Picture 24" descr="C:\Users\PS\AppData\Local\Microsoft\Windows\Temporary Internet Files\Content.Word\gizlogo-standard-rgb-3001.jpg"/>
            <p:cNvPicPr/>
            <p:nvPr/>
          </p:nvPicPr>
          <p:blipFill rotWithShape="1">
            <a:blip r:embed="rId7" cstate="print">
              <a:extLst>
                <a:ext uri="{28A0092B-C50C-407E-A947-70E740481C1C}">
                  <a14:useLocalDpi xmlns:a14="http://schemas.microsoft.com/office/drawing/2010/main" val="0"/>
                </a:ext>
              </a:extLst>
            </a:blip>
            <a:srcRect l="14003" t="9000" r="14999" b="15001"/>
            <a:stretch/>
          </p:blipFill>
          <p:spPr bwMode="auto">
            <a:xfrm>
              <a:off x="4249420" y="3123565"/>
              <a:ext cx="563880" cy="603885"/>
            </a:xfrm>
            <a:prstGeom prst="rect">
              <a:avLst/>
            </a:prstGeom>
            <a:noFill/>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2065264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title"/>
          </p:nvPr>
        </p:nvSpPr>
        <p:spPr/>
        <p:txBody>
          <a:bodyPr>
            <a:normAutofit/>
          </a:bodyPr>
          <a:lstStyle/>
          <a:p>
            <a:pPr eaLnBrk="1" hangingPunct="1"/>
            <a:r>
              <a:rPr lang="en-US" sz="3200" b="1" dirty="0" smtClean="0">
                <a:solidFill>
                  <a:schemeClr val="accent5"/>
                </a:solidFill>
                <a:latin typeface="Cambria" pitchFamily="18" charset="0"/>
                <a:cs typeface="Times New Roman" pitchFamily="18" charset="0"/>
              </a:rPr>
              <a:t>Sustainable Agriculture and Apparel Portals</a:t>
            </a:r>
          </a:p>
        </p:txBody>
      </p:sp>
      <p:sp>
        <p:nvSpPr>
          <p:cNvPr id="3" name="Content Placeholder 2"/>
          <p:cNvSpPr>
            <a:spLocks noGrp="1"/>
          </p:cNvSpPr>
          <p:nvPr>
            <p:ph idx="1"/>
          </p:nvPr>
        </p:nvSpPr>
        <p:spPr/>
        <p:txBody>
          <a:bodyPr/>
          <a:lstStyle/>
          <a:p>
            <a:r>
              <a:rPr lang="en-US" dirty="0" smtClean="0"/>
              <a:t>Sustainable Agriculture</a:t>
            </a:r>
          </a:p>
          <a:p>
            <a:r>
              <a:rPr lang="en-US" dirty="0" smtClean="0"/>
              <a:t>Apparel </a:t>
            </a:r>
            <a:endParaRPr lang="en-US" dirty="0"/>
          </a:p>
        </p:txBody>
      </p:sp>
      <p:sp>
        <p:nvSpPr>
          <p:cNvPr id="12" name="Content Placeholder 6"/>
          <p:cNvSpPr txBox="1">
            <a:spLocks/>
          </p:cNvSpPr>
          <p:nvPr/>
        </p:nvSpPr>
        <p:spPr>
          <a:xfrm>
            <a:off x="266700" y="10668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71500" indent="-571500" algn="l">
              <a:spcBef>
                <a:spcPts val="0"/>
              </a:spcBef>
              <a:buFont typeface="+mj-lt"/>
              <a:buAutoNum type="romanUcPeriod"/>
              <a:defRPr/>
            </a:pPr>
            <a:endParaRPr lang="en-US" sz="2600" dirty="0" smtClean="0">
              <a:solidFill>
                <a:prstClr val="black"/>
              </a:solidFill>
            </a:endParaRPr>
          </a:p>
        </p:txBody>
      </p:sp>
    </p:spTree>
    <p:extLst>
      <p:ext uri="{BB962C8B-B14F-4D97-AF65-F5344CB8AC3E}">
        <p14:creationId xmlns:p14="http://schemas.microsoft.com/office/powerpoint/2010/main" val="1356027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ctrTitle"/>
          </p:nvPr>
        </p:nvSpPr>
        <p:spPr>
          <a:xfrm>
            <a:off x="76200" y="457200"/>
            <a:ext cx="8763000" cy="630198"/>
          </a:xfrm>
        </p:spPr>
        <p:txBody>
          <a:bodyPr>
            <a:normAutofit/>
          </a:bodyPr>
          <a:lstStyle/>
          <a:p>
            <a:pPr eaLnBrk="1" hangingPunct="1"/>
            <a:r>
              <a:rPr lang="en-US" sz="3200" b="1" dirty="0" smtClean="0">
                <a:solidFill>
                  <a:schemeClr val="accent5"/>
                </a:solidFill>
                <a:latin typeface="Cambria" pitchFamily="18" charset="0"/>
                <a:cs typeface="Times New Roman" pitchFamily="18" charset="0"/>
              </a:rPr>
              <a:t>Plans Going Forward</a:t>
            </a:r>
          </a:p>
        </p:txBody>
      </p:sp>
      <p:sp>
        <p:nvSpPr>
          <p:cNvPr id="12" name="Content Placeholder 6"/>
          <p:cNvSpPr txBox="1">
            <a:spLocks/>
          </p:cNvSpPr>
          <p:nvPr/>
        </p:nvSpPr>
        <p:spPr>
          <a:xfrm>
            <a:off x="228600" y="10668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defRPr/>
            </a:pPr>
            <a:endParaRPr lang="en-US" sz="2800" dirty="0" smtClean="0">
              <a:solidFill>
                <a:prstClr val="black">
                  <a:tint val="75000"/>
                </a:prstClr>
              </a:solidFill>
              <a:cs typeface="Calibri" pitchFamily="-1" charset="0"/>
            </a:endParaRPr>
          </a:p>
        </p:txBody>
      </p:sp>
      <p:graphicFrame>
        <p:nvGraphicFramePr>
          <p:cNvPr id="4" name="Diagram 3"/>
          <p:cNvGraphicFramePr/>
          <p:nvPr>
            <p:extLst>
              <p:ext uri="{D42A27DB-BD31-4B8C-83A1-F6EECF244321}">
                <p14:modId xmlns:p14="http://schemas.microsoft.com/office/powerpoint/2010/main" val="1331274084"/>
              </p:ext>
            </p:extLst>
          </p:nvPr>
        </p:nvGraphicFramePr>
        <p:xfrm>
          <a:off x="533400" y="1066800"/>
          <a:ext cx="8077200" cy="44719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ectangle 4"/>
          <p:cNvSpPr/>
          <p:nvPr/>
        </p:nvSpPr>
        <p:spPr>
          <a:xfrm>
            <a:off x="1414082" y="5297488"/>
            <a:ext cx="6239635" cy="533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solidFill>
                  <a:prstClr val="white"/>
                </a:solidFill>
              </a:rPr>
              <a:t>Technical Upgrades and Amendments as Needed</a:t>
            </a:r>
          </a:p>
        </p:txBody>
      </p:sp>
    </p:spTree>
    <p:extLst>
      <p:ext uri="{BB962C8B-B14F-4D97-AF65-F5344CB8AC3E}">
        <p14:creationId xmlns:p14="http://schemas.microsoft.com/office/powerpoint/2010/main" val="1692149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ctrTitle"/>
          </p:nvPr>
        </p:nvSpPr>
        <p:spPr>
          <a:xfrm>
            <a:off x="419100" y="304800"/>
            <a:ext cx="8305800" cy="533400"/>
          </a:xfrm>
        </p:spPr>
        <p:txBody>
          <a:bodyPr>
            <a:normAutofit fontScale="90000"/>
          </a:bodyPr>
          <a:lstStyle/>
          <a:p>
            <a:pPr eaLnBrk="1" hangingPunct="1"/>
            <a:r>
              <a:rPr lang="en-US" sz="3200" b="1" dirty="0" smtClean="0">
                <a:solidFill>
                  <a:schemeClr val="accent5"/>
                </a:solidFill>
                <a:latin typeface="Cambria" pitchFamily="18" charset="0"/>
                <a:cs typeface="Times New Roman" pitchFamily="18" charset="0"/>
              </a:rPr>
              <a:t>Water Action Hub Apparel Portal (Heather)</a:t>
            </a:r>
          </a:p>
        </p:txBody>
      </p:sp>
      <p:sp>
        <p:nvSpPr>
          <p:cNvPr id="12" name="Content Placeholder 6"/>
          <p:cNvSpPr txBox="1">
            <a:spLocks/>
          </p:cNvSpPr>
          <p:nvPr/>
        </p:nvSpPr>
        <p:spPr>
          <a:xfrm>
            <a:off x="266700" y="10668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71500" indent="-571500" algn="l">
              <a:spcBef>
                <a:spcPts val="0"/>
              </a:spcBef>
              <a:buFont typeface="+mj-lt"/>
              <a:buAutoNum type="romanUcPeriod"/>
              <a:defRPr/>
            </a:pPr>
            <a:endParaRPr lang="en-US" sz="2600" dirty="0" smtClean="0">
              <a:solidFill>
                <a:prstClr val="black"/>
              </a:solidFill>
            </a:endParaRPr>
          </a:p>
        </p:txBody>
      </p:sp>
    </p:spTree>
    <p:extLst>
      <p:ext uri="{BB962C8B-B14F-4D97-AF65-F5344CB8AC3E}">
        <p14:creationId xmlns:p14="http://schemas.microsoft.com/office/powerpoint/2010/main" val="2071630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2" name="Picture 4" descr="http://www.unprme.org/img/logos/united-nations-g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descr="CEO_Water_Mandate_Logo"/>
          <p:cNvPicPr/>
          <p:nvPr/>
        </p:nvPicPr>
        <p:blipFill>
          <a:blip r:embed="rId3" cstate="print"/>
          <a:srcRect b="15957"/>
          <a:stretch>
            <a:fillRect/>
          </a:stretch>
        </p:blipFill>
        <p:spPr bwMode="auto">
          <a:xfrm>
            <a:off x="1600200" y="609600"/>
            <a:ext cx="5483532" cy="1066800"/>
          </a:xfrm>
          <a:prstGeom prst="rect">
            <a:avLst/>
          </a:prstGeom>
          <a:noFill/>
          <a:ln w="9525">
            <a:noFill/>
            <a:miter lim="800000"/>
            <a:headEnd/>
            <a:tailEnd/>
          </a:ln>
        </p:spPr>
      </p:pic>
      <p:sp>
        <p:nvSpPr>
          <p:cNvPr id="28" name="Rectangle 2"/>
          <p:cNvSpPr>
            <a:spLocks noGrp="1" noChangeArrowheads="1"/>
          </p:cNvSpPr>
          <p:nvPr>
            <p:ph type="subTitle" idx="1"/>
          </p:nvPr>
        </p:nvSpPr>
        <p:spPr>
          <a:xfrm>
            <a:off x="2181225" y="2510393"/>
            <a:ext cx="4781550" cy="3429000"/>
          </a:xfrm>
        </p:spPr>
        <p:txBody>
          <a:bodyPr/>
          <a:lstStyle/>
          <a:p>
            <a:r>
              <a:rPr lang="en-US" sz="2800" i="1" dirty="0" smtClean="0">
                <a:latin typeface="Calibri" pitchFamily="34" charset="0"/>
              </a:rPr>
              <a:t> </a:t>
            </a:r>
          </a:p>
        </p:txBody>
      </p:sp>
      <p:sp>
        <p:nvSpPr>
          <p:cNvPr id="29" name="TextBox 28"/>
          <p:cNvSpPr txBox="1"/>
          <p:nvPr/>
        </p:nvSpPr>
        <p:spPr>
          <a:xfrm>
            <a:off x="355600" y="2438400"/>
            <a:ext cx="8483600" cy="2246769"/>
          </a:xfrm>
          <a:prstGeom prst="rect">
            <a:avLst/>
          </a:prstGeom>
          <a:noFill/>
        </p:spPr>
        <p:txBody>
          <a:bodyPr wrap="square" rtlCol="0">
            <a:spAutoFit/>
          </a:bodyPr>
          <a:lstStyle/>
          <a:p>
            <a:pPr algn="ctr"/>
            <a:r>
              <a:rPr lang="en-US" sz="2800" dirty="0">
                <a:solidFill>
                  <a:srgbClr val="4BACC6"/>
                </a:solidFill>
                <a:latin typeface="Cambria" pitchFamily="18" charset="0"/>
                <a:hlinkClick r:id="rId4"/>
              </a:rPr>
              <a:t>http://ceowatermandate.org/about/current-workstreams-and-projects/</a:t>
            </a:r>
            <a:endParaRPr lang="en-US" sz="2800" dirty="0">
              <a:solidFill>
                <a:srgbClr val="4BACC6"/>
              </a:solidFill>
              <a:latin typeface="Cambria" pitchFamily="18" charset="0"/>
            </a:endParaRPr>
          </a:p>
          <a:p>
            <a:pPr algn="ctr"/>
            <a:endParaRPr lang="en-US" sz="2800" dirty="0">
              <a:solidFill>
                <a:srgbClr val="00B0F0"/>
              </a:solidFill>
              <a:latin typeface="Cambria" pitchFamily="18" charset="0"/>
            </a:endParaRPr>
          </a:p>
          <a:p>
            <a:pPr algn="ctr"/>
            <a:r>
              <a:rPr lang="en-US" sz="2800" dirty="0">
                <a:solidFill>
                  <a:srgbClr val="00B0F0"/>
                </a:solidFill>
                <a:latin typeface="Cambria" pitchFamily="18" charset="0"/>
                <a:hlinkClick r:id="rId5"/>
              </a:rPr>
              <a:t>http://wateractionhub.org</a:t>
            </a:r>
            <a:endParaRPr lang="en-US" sz="2800" dirty="0">
              <a:solidFill>
                <a:srgbClr val="00B0F0"/>
              </a:solidFill>
              <a:latin typeface="Cambria" pitchFamily="18" charset="0"/>
            </a:endParaRPr>
          </a:p>
          <a:p>
            <a:pPr algn="ctr"/>
            <a:endParaRPr lang="en-US" sz="2800" dirty="0">
              <a:solidFill>
                <a:srgbClr val="00B0F0"/>
              </a:solidFill>
              <a:latin typeface="Cambria" pitchFamily="18" charset="0"/>
            </a:endParaRPr>
          </a:p>
        </p:txBody>
      </p:sp>
    </p:spTree>
    <p:extLst>
      <p:ext uri="{BB962C8B-B14F-4D97-AF65-F5344CB8AC3E}">
        <p14:creationId xmlns:p14="http://schemas.microsoft.com/office/powerpoint/2010/main" val="4054742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ctrTitle"/>
          </p:nvPr>
        </p:nvSpPr>
        <p:spPr>
          <a:xfrm>
            <a:off x="76200" y="228600"/>
            <a:ext cx="8305800" cy="533400"/>
          </a:xfrm>
        </p:spPr>
        <p:txBody>
          <a:bodyPr>
            <a:normAutofit fontScale="90000"/>
          </a:bodyPr>
          <a:lstStyle/>
          <a:p>
            <a:pPr eaLnBrk="1" hangingPunct="1"/>
            <a:r>
              <a:rPr lang="en-US" sz="3200" b="1" dirty="0" smtClean="0">
                <a:solidFill>
                  <a:schemeClr val="accent5"/>
                </a:solidFill>
                <a:latin typeface="Cambria" pitchFamily="18" charset="0"/>
                <a:cs typeface="Times New Roman" pitchFamily="18" charset="0"/>
              </a:rPr>
              <a:t>Collective Action</a:t>
            </a:r>
          </a:p>
        </p:txBody>
      </p:sp>
      <p:pic>
        <p:nvPicPr>
          <p:cNvPr id="12" name="Picture 4" descr="http://www.unprme.org/img/logos/united-nations-g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a:spLocks noChangeArrowheads="1"/>
          </p:cNvSpPr>
          <p:nvPr/>
        </p:nvSpPr>
        <p:spPr bwMode="auto">
          <a:xfrm>
            <a:off x="152400" y="964957"/>
            <a:ext cx="8763000" cy="5355312"/>
          </a:xfrm>
          <a:prstGeom prst="rect">
            <a:avLst/>
          </a:prstGeom>
          <a:noFill/>
          <a:ln w="9525">
            <a:noFill/>
            <a:miter lim="800000"/>
            <a:headEnd/>
            <a:tailEnd/>
          </a:ln>
        </p:spPr>
        <p:txBody>
          <a:bodyPr wrap="square" tIns="0">
            <a:spAutoFit/>
          </a:bodyPr>
          <a:lstStyle/>
          <a:p>
            <a:r>
              <a:rPr lang="en-US" sz="2200" i="1" dirty="0">
                <a:solidFill>
                  <a:prstClr val="black"/>
                </a:solidFill>
                <a:latin typeface="Cambria" pitchFamily="18" charset="0"/>
                <a:cs typeface="Calibri" pitchFamily="34" charset="0"/>
              </a:rPr>
              <a:t>Shared water-related risk creates a strong case for collective action among companies and others to advance sustainable water management</a:t>
            </a:r>
          </a:p>
          <a:p>
            <a:endParaRPr lang="en-US" sz="1600" b="1" dirty="0">
              <a:solidFill>
                <a:prstClr val="black"/>
              </a:solidFill>
              <a:latin typeface="Cambria" pitchFamily="18" charset="0"/>
              <a:cs typeface="Calibri" pitchFamily="34" charset="0"/>
            </a:endParaRPr>
          </a:p>
          <a:p>
            <a:endParaRPr lang="en-US" sz="1600" b="1" dirty="0">
              <a:solidFill>
                <a:prstClr val="black"/>
              </a:solidFill>
              <a:latin typeface="Cambria" pitchFamily="18" charset="0"/>
              <a:cs typeface="Calibri" pitchFamily="34" charset="0"/>
            </a:endParaRPr>
          </a:p>
          <a:p>
            <a:r>
              <a:rPr lang="en-US" sz="2200" b="1" dirty="0">
                <a:solidFill>
                  <a:prstClr val="black"/>
                </a:solidFill>
                <a:latin typeface="Cambria" pitchFamily="18" charset="0"/>
                <a:cs typeface="Calibri" pitchFamily="34" charset="0"/>
              </a:rPr>
              <a:t>Benefits</a:t>
            </a:r>
          </a:p>
          <a:p>
            <a:pPr marL="342900" indent="-342900">
              <a:spcAft>
                <a:spcPts val="600"/>
              </a:spcAft>
              <a:buFont typeface="Arial" pitchFamily="34" charset="0"/>
              <a:buChar char="•"/>
            </a:pPr>
            <a:r>
              <a:rPr lang="en-US" sz="2000" dirty="0">
                <a:solidFill>
                  <a:prstClr val="black"/>
                </a:solidFill>
                <a:latin typeface="Cambria" pitchFamily="18" charset="0"/>
                <a:cs typeface="Calibri" pitchFamily="34" charset="0"/>
              </a:rPr>
              <a:t>Mitigates business risks in robust manner</a:t>
            </a:r>
          </a:p>
          <a:p>
            <a:pPr marL="342900" indent="-342900">
              <a:spcAft>
                <a:spcPts val="600"/>
              </a:spcAft>
              <a:buFont typeface="Arial" pitchFamily="34" charset="0"/>
              <a:buChar char="•"/>
            </a:pPr>
            <a:r>
              <a:rPr lang="en-US" sz="2000" dirty="0">
                <a:solidFill>
                  <a:prstClr val="black"/>
                </a:solidFill>
                <a:latin typeface="Cambria" pitchFamily="18" charset="0"/>
                <a:cs typeface="Calibri" pitchFamily="34" charset="0"/>
              </a:rPr>
              <a:t>Leverages collective strengths , resulting in more informed, better designed, and more durable outcomes</a:t>
            </a:r>
          </a:p>
          <a:p>
            <a:pPr marL="342900" indent="-342900">
              <a:spcAft>
                <a:spcPts val="2400"/>
              </a:spcAft>
              <a:buFont typeface="Arial" pitchFamily="34" charset="0"/>
              <a:buChar char="•"/>
            </a:pPr>
            <a:r>
              <a:rPr lang="en-US" sz="2000" dirty="0">
                <a:solidFill>
                  <a:prstClr val="black"/>
                </a:solidFill>
                <a:latin typeface="Cambria" pitchFamily="18" charset="0"/>
                <a:cs typeface="Calibri" pitchFamily="34" charset="0"/>
              </a:rPr>
              <a:t>Builds legitimacy with stakeholders </a:t>
            </a:r>
          </a:p>
          <a:p>
            <a:pPr>
              <a:spcAft>
                <a:spcPts val="600"/>
              </a:spcAft>
            </a:pPr>
            <a:r>
              <a:rPr lang="en-US" sz="2200" b="1" dirty="0">
                <a:solidFill>
                  <a:prstClr val="black"/>
                </a:solidFill>
                <a:latin typeface="Cambria" pitchFamily="18" charset="0"/>
                <a:cs typeface="Calibri" pitchFamily="34" charset="0"/>
              </a:rPr>
              <a:t>Risks &amp; Challenges</a:t>
            </a:r>
          </a:p>
          <a:p>
            <a:pPr marL="342900" indent="-342900">
              <a:spcAft>
                <a:spcPts val="600"/>
              </a:spcAft>
              <a:buFont typeface="Arial" pitchFamily="34" charset="0"/>
              <a:buChar char="•"/>
            </a:pPr>
            <a:r>
              <a:rPr lang="en-US" sz="2000" dirty="0">
                <a:solidFill>
                  <a:prstClr val="black"/>
                </a:solidFill>
                <a:latin typeface="Cambria" pitchFamily="18" charset="0"/>
                <a:cs typeface="Calibri" pitchFamily="34" charset="0"/>
              </a:rPr>
              <a:t>Exposes a company to a complex landscape of needs, interests, personalities, and organizational structures</a:t>
            </a:r>
          </a:p>
          <a:p>
            <a:pPr marL="342900" indent="-342900">
              <a:spcAft>
                <a:spcPts val="600"/>
              </a:spcAft>
              <a:buFont typeface="Arial" pitchFamily="34" charset="0"/>
              <a:buChar char="•"/>
            </a:pPr>
            <a:r>
              <a:rPr lang="en-US" sz="2000" dirty="0">
                <a:solidFill>
                  <a:prstClr val="black"/>
                </a:solidFill>
                <a:latin typeface="Cambria" pitchFamily="18" charset="0"/>
                <a:cs typeface="Calibri" pitchFamily="34" charset="0"/>
              </a:rPr>
              <a:t>Requires development of new skills, a more nuanced view of the company’s productivity framework, and enhanced capabilities to collaborate</a:t>
            </a:r>
          </a:p>
          <a:p>
            <a:pPr marL="342900" indent="-342900">
              <a:spcAft>
                <a:spcPts val="2400"/>
              </a:spcAft>
              <a:buFont typeface="Arial" pitchFamily="34" charset="0"/>
              <a:buChar char="•"/>
            </a:pPr>
            <a:endParaRPr lang="en-US" sz="2000" dirty="0">
              <a:solidFill>
                <a:prstClr val="black"/>
              </a:solidFill>
              <a:latin typeface="Cambria" pitchFamily="18" charset="0"/>
              <a:cs typeface="Calibri" pitchFamily="34" charset="0"/>
            </a:endParaRPr>
          </a:p>
        </p:txBody>
      </p:sp>
    </p:spTree>
    <p:extLst>
      <p:ext uri="{BB962C8B-B14F-4D97-AF65-F5344CB8AC3E}">
        <p14:creationId xmlns:p14="http://schemas.microsoft.com/office/powerpoint/2010/main" val="380137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ctrTitle"/>
          </p:nvPr>
        </p:nvSpPr>
        <p:spPr>
          <a:xfrm>
            <a:off x="76199" y="228600"/>
            <a:ext cx="8763001" cy="630198"/>
          </a:xfrm>
        </p:spPr>
        <p:txBody>
          <a:bodyPr>
            <a:normAutofit/>
          </a:bodyPr>
          <a:lstStyle/>
          <a:p>
            <a:pPr eaLnBrk="1" hangingPunct="1"/>
            <a:r>
              <a:rPr lang="en-US" sz="3200" dirty="0" smtClean="0">
                <a:solidFill>
                  <a:schemeClr val="accent5"/>
                </a:solidFill>
                <a:latin typeface="Cambria" pitchFamily="18" charset="0"/>
                <a:cs typeface="Times New Roman" pitchFamily="18" charset="0"/>
              </a:rPr>
              <a:t>Why the Water Action Hub?</a:t>
            </a:r>
          </a:p>
        </p:txBody>
      </p:sp>
      <p:sp>
        <p:nvSpPr>
          <p:cNvPr id="12" name="Content Placeholder 6"/>
          <p:cNvSpPr txBox="1">
            <a:spLocks/>
          </p:cNvSpPr>
          <p:nvPr/>
        </p:nvSpPr>
        <p:spPr>
          <a:xfrm>
            <a:off x="228600" y="914400"/>
            <a:ext cx="8610600" cy="49545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buFontTx/>
              <a:buChar char="-"/>
            </a:pPr>
            <a:endParaRPr lang="en-US" sz="2000" dirty="0" smtClean="0">
              <a:solidFill>
                <a:prstClr val="black"/>
              </a:solidFill>
              <a:latin typeface="Cambria" pitchFamily="18" charset="0"/>
              <a:ea typeface="ＭＳ Ｐゴシック" pitchFamily="34" charset="-128"/>
              <a:cs typeface="Calibri" pitchFamily="34" charset="0"/>
            </a:endParaRPr>
          </a:p>
          <a:p>
            <a:pPr algn="l">
              <a:buFontTx/>
              <a:buChar char="-"/>
            </a:pPr>
            <a:endParaRPr lang="en-US" sz="2400" dirty="0" smtClean="0">
              <a:solidFill>
                <a:prstClr val="black">
                  <a:tint val="75000"/>
                </a:prstClr>
              </a:solidFill>
              <a:ea typeface="ＭＳ Ｐゴシック" pitchFamily="34" charset="-128"/>
            </a:endParaRPr>
          </a:p>
          <a:p>
            <a:pPr algn="l">
              <a:buFontTx/>
              <a:buChar char="-"/>
            </a:pPr>
            <a:endParaRPr lang="en-US" sz="2400" dirty="0" smtClean="0">
              <a:solidFill>
                <a:prstClr val="black">
                  <a:tint val="75000"/>
                </a:prstClr>
              </a:solidFill>
              <a:ea typeface="ＭＳ Ｐゴシック" pitchFamily="34" charset="-128"/>
            </a:endParaRPr>
          </a:p>
        </p:txBody>
      </p:sp>
      <p:sp>
        <p:nvSpPr>
          <p:cNvPr id="8" name="Text Placeholder 6"/>
          <p:cNvSpPr txBox="1">
            <a:spLocks/>
          </p:cNvSpPr>
          <p:nvPr/>
        </p:nvSpPr>
        <p:spPr>
          <a:xfrm>
            <a:off x="228600" y="838200"/>
            <a:ext cx="8686800" cy="539038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8138" lvl="1" indent="-338138">
              <a:buClr>
                <a:srgbClr val="000000"/>
              </a:buClr>
              <a:buFont typeface="Arial" pitchFamily="34" charset="0"/>
              <a:buChar char="•"/>
              <a:defRPr/>
            </a:pPr>
            <a:r>
              <a:rPr lang="en-US" sz="1400" dirty="0" smtClean="0">
                <a:solidFill>
                  <a:srgbClr val="000000"/>
                </a:solidFill>
                <a:latin typeface="Cambria" pitchFamily="18" charset="0"/>
              </a:rPr>
              <a:t>The </a:t>
            </a:r>
            <a:r>
              <a:rPr lang="en-US" sz="1400" dirty="0" smtClean="0">
                <a:solidFill>
                  <a:prstClr val="black"/>
                </a:solidFill>
                <a:latin typeface="Cambria" pitchFamily="18" charset="0"/>
              </a:rPr>
              <a:t>complexity of engaging stakeholders on local water issues make water risk management a challenging task for individual organizations</a:t>
            </a:r>
          </a:p>
          <a:p>
            <a:pPr marL="338138" lvl="1" indent="-338138">
              <a:buClr>
                <a:srgbClr val="000000"/>
              </a:buClr>
              <a:buFont typeface="Arial" pitchFamily="34" charset="0"/>
              <a:buChar char="•"/>
              <a:defRPr/>
            </a:pPr>
            <a:endParaRPr lang="en-US" sz="1400" dirty="0" smtClean="0">
              <a:solidFill>
                <a:prstClr val="black"/>
              </a:solidFill>
              <a:latin typeface="Cambria" pitchFamily="18" charset="0"/>
            </a:endParaRPr>
          </a:p>
          <a:p>
            <a:pPr marL="338138" lvl="1" indent="-338138">
              <a:buClr>
                <a:srgbClr val="000000"/>
              </a:buClr>
              <a:buFont typeface="Arial" pitchFamily="34" charset="0"/>
              <a:buChar char="•"/>
              <a:defRPr/>
            </a:pPr>
            <a:r>
              <a:rPr lang="en-US" sz="1400" dirty="0" smtClean="0">
                <a:solidFill>
                  <a:prstClr val="black"/>
                </a:solidFill>
                <a:latin typeface="Cambria" pitchFamily="18" charset="0"/>
              </a:rPr>
              <a:t>It is generally accepted that companies need to collaborate with each other, NGOs, development agencies, and governments to effectively address many water risks</a:t>
            </a:r>
          </a:p>
          <a:p>
            <a:pPr marL="338138" lvl="1" indent="-338138">
              <a:buClr>
                <a:srgbClr val="000000"/>
              </a:buClr>
              <a:buFont typeface="Arial" pitchFamily="34" charset="0"/>
              <a:buChar char="•"/>
              <a:defRPr/>
            </a:pPr>
            <a:endParaRPr lang="en-US" sz="1400" dirty="0" smtClean="0">
              <a:solidFill>
                <a:prstClr val="black"/>
              </a:solidFill>
              <a:latin typeface="Cambria" pitchFamily="18" charset="0"/>
            </a:endParaRPr>
          </a:p>
          <a:p>
            <a:pPr marL="338138" lvl="1" indent="-338138">
              <a:buClr>
                <a:srgbClr val="000000"/>
              </a:buClr>
              <a:buFont typeface="Arial" pitchFamily="34" charset="0"/>
              <a:buChar char="•"/>
              <a:defRPr/>
            </a:pPr>
            <a:r>
              <a:rPr lang="en-GB" sz="1400" dirty="0" smtClean="0">
                <a:solidFill>
                  <a:prstClr val="black"/>
                </a:solidFill>
                <a:latin typeface="Cambria" pitchFamily="18" charset="0"/>
              </a:rPr>
              <a:t>Larger </a:t>
            </a:r>
            <a:r>
              <a:rPr lang="en-GB" sz="1400" dirty="0">
                <a:solidFill>
                  <a:prstClr val="black"/>
                </a:solidFill>
                <a:latin typeface="Cambria" pitchFamily="18" charset="0"/>
              </a:rPr>
              <a:t>alliances with pooled resources and focused efforts in shared “hotspot” watersheds would be more </a:t>
            </a:r>
            <a:r>
              <a:rPr lang="en-GB" sz="1400" dirty="0" smtClean="0">
                <a:solidFill>
                  <a:prstClr val="black"/>
                </a:solidFill>
                <a:latin typeface="Cambria" pitchFamily="18" charset="0"/>
              </a:rPr>
              <a:t>effective than optimistic approach to collective action. </a:t>
            </a:r>
          </a:p>
          <a:p>
            <a:pPr marL="338138" lvl="1" indent="-338138">
              <a:buClr>
                <a:srgbClr val="000000"/>
              </a:buClr>
              <a:buFont typeface="Arial" pitchFamily="34" charset="0"/>
              <a:buChar char="•"/>
              <a:defRPr/>
            </a:pPr>
            <a:endParaRPr lang="en-US" sz="1400" dirty="0" smtClean="0">
              <a:solidFill>
                <a:prstClr val="black"/>
              </a:solidFill>
              <a:latin typeface="Cambria" pitchFamily="18" charset="0"/>
            </a:endParaRPr>
          </a:p>
          <a:p>
            <a:pPr marL="338138" lvl="1" indent="-338138">
              <a:buClr>
                <a:srgbClr val="000000"/>
              </a:buClr>
              <a:buFont typeface="Arial" pitchFamily="34" charset="0"/>
              <a:buChar char="•"/>
              <a:defRPr/>
            </a:pPr>
            <a:r>
              <a:rPr lang="en-US" sz="1400" dirty="0" smtClean="0">
                <a:solidFill>
                  <a:prstClr val="black"/>
                </a:solidFill>
                <a:latin typeface="Cambria" pitchFamily="18" charset="0"/>
              </a:rPr>
              <a:t>Provides water stakeholders insight into on-going water initiatives and contacts in various regions, resulting in increased potential for synergy and collective action</a:t>
            </a:r>
          </a:p>
          <a:p>
            <a:pPr marL="338138" lvl="1" indent="-338138">
              <a:buClr>
                <a:srgbClr val="000000"/>
              </a:buClr>
              <a:buFont typeface="Arial" pitchFamily="34" charset="0"/>
              <a:buChar char="•"/>
              <a:defRPr/>
            </a:pPr>
            <a:endParaRPr lang="en-US" sz="1400" dirty="0" smtClean="0">
              <a:solidFill>
                <a:prstClr val="black"/>
              </a:solidFill>
              <a:latin typeface="Cambria" pitchFamily="18" charset="0"/>
            </a:endParaRPr>
          </a:p>
          <a:p>
            <a:pPr marL="338138" lvl="1" indent="-338138">
              <a:buClr>
                <a:srgbClr val="000000"/>
              </a:buClr>
              <a:buFont typeface="Arial" pitchFamily="34" charset="0"/>
              <a:buChar char="•"/>
              <a:defRPr/>
            </a:pPr>
            <a:r>
              <a:rPr lang="en-US" sz="1400" dirty="0">
                <a:solidFill>
                  <a:prstClr val="black"/>
                </a:solidFill>
                <a:latin typeface="Cambria" pitchFamily="18" charset="0"/>
              </a:rPr>
              <a:t>I</a:t>
            </a:r>
            <a:r>
              <a:rPr lang="en-US" sz="1400" dirty="0" smtClean="0">
                <a:solidFill>
                  <a:prstClr val="black"/>
                </a:solidFill>
                <a:latin typeface="Cambria" pitchFamily="18" charset="0"/>
              </a:rPr>
              <a:t>dentify and engage with potential partners and initiatives in regions of key mutual strategic interest</a:t>
            </a:r>
          </a:p>
          <a:p>
            <a:pPr lvl="1">
              <a:buClr>
                <a:srgbClr val="000000"/>
              </a:buClr>
              <a:defRPr/>
            </a:pPr>
            <a:endParaRPr lang="en-US" sz="1400" i="1" dirty="0" smtClean="0">
              <a:solidFill>
                <a:prstClr val="black"/>
              </a:solidFill>
            </a:endParaRPr>
          </a:p>
          <a:p>
            <a:pPr marL="1588" lvl="1" algn="ctr">
              <a:buClr>
                <a:srgbClr val="000000"/>
              </a:buClr>
              <a:defRPr/>
            </a:pPr>
            <a:r>
              <a:rPr lang="en-US" sz="1400" i="1" dirty="0" smtClean="0">
                <a:solidFill>
                  <a:prstClr val="black"/>
                </a:solidFill>
              </a:rPr>
              <a:t>Work on the Water Action Hub is made possible by the support of </a:t>
            </a:r>
            <a:br>
              <a:rPr lang="en-US" sz="1400" i="1" dirty="0" smtClean="0">
                <a:solidFill>
                  <a:prstClr val="black"/>
                </a:solidFill>
              </a:rPr>
            </a:br>
            <a:r>
              <a:rPr lang="en-US" sz="1400" b="1" i="1" dirty="0" smtClean="0">
                <a:solidFill>
                  <a:prstClr val="black"/>
                </a:solidFill>
              </a:rPr>
              <a:t>Deloitte, GIZ, The Coca-Cola Company, SABMiller, Reed Elsevier, Veolia Water North America, UNEP, and the members of the Advisory Committee who have agreed to give </a:t>
            </a:r>
            <a:r>
              <a:rPr lang="en-US" sz="1400" b="1" i="1" dirty="0" smtClean="0">
                <a:solidFill>
                  <a:srgbClr val="000000"/>
                </a:solidFill>
              </a:rPr>
              <a:t>their time</a:t>
            </a:r>
          </a:p>
          <a:p>
            <a:pPr marL="174625">
              <a:buClr>
                <a:srgbClr val="000000"/>
              </a:buClr>
              <a:buFont typeface="Wingdings" charset="2"/>
              <a:buChar char="§"/>
              <a:defRPr/>
            </a:pPr>
            <a:endParaRPr lang="en-US" sz="1400" dirty="0" smtClean="0">
              <a:solidFill>
                <a:srgbClr val="000000"/>
              </a:solidFill>
            </a:endParaRPr>
          </a:p>
        </p:txBody>
      </p:sp>
    </p:spTree>
    <p:extLst>
      <p:ext uri="{BB962C8B-B14F-4D97-AF65-F5344CB8AC3E}">
        <p14:creationId xmlns:p14="http://schemas.microsoft.com/office/powerpoint/2010/main" val="3079528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ctrTitle"/>
          </p:nvPr>
        </p:nvSpPr>
        <p:spPr>
          <a:xfrm>
            <a:off x="76200" y="457200"/>
            <a:ext cx="8763000" cy="630198"/>
          </a:xfrm>
        </p:spPr>
        <p:txBody>
          <a:bodyPr>
            <a:normAutofit/>
          </a:bodyPr>
          <a:lstStyle/>
          <a:p>
            <a:pPr eaLnBrk="1" hangingPunct="1"/>
            <a:r>
              <a:rPr lang="en-US" sz="3200" b="1" dirty="0" smtClean="0">
                <a:solidFill>
                  <a:schemeClr val="accent5"/>
                </a:solidFill>
                <a:latin typeface="Cambria" pitchFamily="18" charset="0"/>
                <a:cs typeface="Times New Roman" pitchFamily="18" charset="0"/>
              </a:rPr>
              <a:t>What’s New on the Water Action Hub?</a:t>
            </a:r>
          </a:p>
        </p:txBody>
      </p:sp>
      <p:sp>
        <p:nvSpPr>
          <p:cNvPr id="12" name="Content Placeholder 6"/>
          <p:cNvSpPr txBox="1">
            <a:spLocks/>
          </p:cNvSpPr>
          <p:nvPr/>
        </p:nvSpPr>
        <p:spPr>
          <a:xfrm>
            <a:off x="228600" y="13716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defRPr/>
            </a:pPr>
            <a:endParaRPr lang="en-US" sz="2800" dirty="0" smtClean="0">
              <a:solidFill>
                <a:prstClr val="black">
                  <a:tint val="75000"/>
                </a:prstClr>
              </a:solidFill>
              <a:cs typeface="Calibri" pitchFamily="-1" charset="0"/>
            </a:endParaRPr>
          </a:p>
        </p:txBody>
      </p:sp>
      <p:sp>
        <p:nvSpPr>
          <p:cNvPr id="15" name="TextBox 14"/>
          <p:cNvSpPr txBox="1">
            <a:spLocks noChangeArrowheads="1"/>
          </p:cNvSpPr>
          <p:nvPr/>
        </p:nvSpPr>
        <p:spPr bwMode="auto">
          <a:xfrm>
            <a:off x="152400" y="964957"/>
            <a:ext cx="8763000" cy="1985159"/>
          </a:xfrm>
          <a:prstGeom prst="rect">
            <a:avLst/>
          </a:prstGeom>
          <a:noFill/>
          <a:ln w="9525">
            <a:noFill/>
            <a:miter lim="800000"/>
            <a:headEnd/>
            <a:tailEnd/>
          </a:ln>
        </p:spPr>
        <p:txBody>
          <a:bodyPr wrap="square" tIns="0">
            <a:spAutoFit/>
          </a:bodyPr>
          <a:lstStyle/>
          <a:p>
            <a:r>
              <a:rPr lang="en-US" sz="2200" b="1" dirty="0" smtClean="0">
                <a:solidFill>
                  <a:prstClr val="black"/>
                </a:solidFill>
                <a:latin typeface="Cambria" pitchFamily="18" charset="0"/>
                <a:cs typeface="Calibri" pitchFamily="34" charset="0"/>
              </a:rPr>
              <a:t>New Look and Feel </a:t>
            </a:r>
            <a:endParaRPr lang="en-US" sz="2200" b="1" dirty="0">
              <a:solidFill>
                <a:prstClr val="black"/>
              </a:solidFill>
              <a:latin typeface="Cambria" pitchFamily="18" charset="0"/>
              <a:cs typeface="Calibri" pitchFamily="34" charset="0"/>
            </a:endParaRPr>
          </a:p>
          <a:p>
            <a:pPr marL="342900" indent="-342900">
              <a:spcAft>
                <a:spcPts val="2400"/>
              </a:spcAft>
              <a:buFont typeface="Arial" pitchFamily="34" charset="0"/>
              <a:buChar char="•"/>
            </a:pPr>
            <a:r>
              <a:rPr lang="en-US" sz="2000" dirty="0" smtClean="0">
                <a:solidFill>
                  <a:prstClr val="black"/>
                </a:solidFill>
                <a:latin typeface="Cambria" pitchFamily="18" charset="0"/>
                <a:cs typeface="Calibri" pitchFamily="34" charset="0"/>
              </a:rPr>
              <a:t>More integrated with the UN Business Partnership Hub</a:t>
            </a:r>
          </a:p>
          <a:p>
            <a:pPr>
              <a:spcAft>
                <a:spcPts val="2400"/>
              </a:spcAft>
            </a:pPr>
            <a:r>
              <a:rPr lang="en-US" sz="2200" b="1" dirty="0">
                <a:solidFill>
                  <a:prstClr val="black"/>
                </a:solidFill>
                <a:latin typeface="Cambria" pitchFamily="18" charset="0"/>
                <a:cs typeface="Calibri" pitchFamily="34" charset="0"/>
              </a:rPr>
              <a:t>New Users and Projects </a:t>
            </a:r>
            <a:endParaRPr lang="en-US" sz="2200" b="1" dirty="0" smtClean="0">
              <a:solidFill>
                <a:prstClr val="black"/>
              </a:solidFill>
              <a:latin typeface="Cambria" pitchFamily="18" charset="0"/>
              <a:cs typeface="Calibri" pitchFamily="34" charset="0"/>
            </a:endParaRPr>
          </a:p>
          <a:p>
            <a:pPr>
              <a:spcAft>
                <a:spcPts val="2400"/>
              </a:spcAft>
            </a:pPr>
            <a:endParaRPr lang="en-US" sz="2000" dirty="0">
              <a:solidFill>
                <a:prstClr val="black"/>
              </a:solidFill>
              <a:latin typeface="Cambria" pitchFamily="18" charset="0"/>
              <a:cs typeface="Calibri" pitchFamily="34" charset="0"/>
            </a:endParaRPr>
          </a:p>
        </p:txBody>
      </p:sp>
      <p:graphicFrame>
        <p:nvGraphicFramePr>
          <p:cNvPr id="17" name="Diagram 16"/>
          <p:cNvGraphicFramePr/>
          <p:nvPr>
            <p:extLst>
              <p:ext uri="{D42A27DB-BD31-4B8C-83A1-F6EECF244321}">
                <p14:modId xmlns:p14="http://schemas.microsoft.com/office/powerpoint/2010/main" val="1928564037"/>
              </p:ext>
            </p:extLst>
          </p:nvPr>
        </p:nvGraphicFramePr>
        <p:xfrm>
          <a:off x="1143000" y="964957"/>
          <a:ext cx="6934200" cy="6248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5358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title"/>
          </p:nvPr>
        </p:nvSpPr>
        <p:spPr/>
        <p:txBody>
          <a:bodyPr>
            <a:normAutofit/>
          </a:bodyPr>
          <a:lstStyle/>
          <a:p>
            <a:pPr eaLnBrk="1" hangingPunct="1"/>
            <a:r>
              <a:rPr lang="en-US" sz="3200" b="1" dirty="0" smtClean="0">
                <a:solidFill>
                  <a:schemeClr val="accent5"/>
                </a:solidFill>
                <a:latin typeface="Cambria" pitchFamily="18" charset="0"/>
                <a:cs typeface="Times New Roman" pitchFamily="18" charset="0"/>
              </a:rPr>
              <a:t>Communications Tools</a:t>
            </a:r>
          </a:p>
        </p:txBody>
      </p:sp>
      <p:sp>
        <p:nvSpPr>
          <p:cNvPr id="3" name="Content Placeholder 2"/>
          <p:cNvSpPr>
            <a:spLocks noGrp="1"/>
          </p:cNvSpPr>
          <p:nvPr>
            <p:ph idx="1"/>
          </p:nvPr>
        </p:nvSpPr>
        <p:spPr/>
        <p:txBody>
          <a:bodyPr/>
          <a:lstStyle/>
          <a:p>
            <a:r>
              <a:rPr lang="en-US" dirty="0" smtClean="0"/>
              <a:t>Email system to allow people to communicate with each other and our ability to reach WAH users</a:t>
            </a:r>
          </a:p>
          <a:p>
            <a:r>
              <a:rPr lang="en-US" dirty="0" smtClean="0"/>
              <a:t>Other technical build-outs: </a:t>
            </a:r>
          </a:p>
          <a:p>
            <a:pPr lvl="1"/>
            <a:r>
              <a:rPr lang="en-US" dirty="0" smtClean="0"/>
              <a:t>Document sharing: pictures, documents, etc. </a:t>
            </a:r>
            <a:endParaRPr lang="en-US" dirty="0"/>
          </a:p>
        </p:txBody>
      </p:sp>
      <p:sp>
        <p:nvSpPr>
          <p:cNvPr id="12" name="Content Placeholder 6"/>
          <p:cNvSpPr txBox="1">
            <a:spLocks/>
          </p:cNvSpPr>
          <p:nvPr/>
        </p:nvSpPr>
        <p:spPr>
          <a:xfrm>
            <a:off x="266700" y="10668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71500" indent="-571500" algn="l">
              <a:spcBef>
                <a:spcPts val="0"/>
              </a:spcBef>
              <a:buFont typeface="+mj-lt"/>
              <a:buAutoNum type="romanUcPeriod"/>
              <a:defRPr/>
            </a:pPr>
            <a:endParaRPr lang="en-US" sz="2600" dirty="0" smtClean="0">
              <a:solidFill>
                <a:prstClr val="black"/>
              </a:solidFill>
            </a:endParaRPr>
          </a:p>
        </p:txBody>
      </p:sp>
    </p:spTree>
    <p:extLst>
      <p:ext uri="{BB962C8B-B14F-4D97-AF65-F5344CB8AC3E}">
        <p14:creationId xmlns:p14="http://schemas.microsoft.com/office/powerpoint/2010/main" val="775253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title"/>
          </p:nvPr>
        </p:nvSpPr>
        <p:spPr/>
        <p:txBody>
          <a:bodyPr>
            <a:normAutofit/>
          </a:bodyPr>
          <a:lstStyle/>
          <a:p>
            <a:pPr eaLnBrk="1" hangingPunct="1"/>
            <a:r>
              <a:rPr lang="en-US" sz="3200" b="1" dirty="0" smtClean="0">
                <a:solidFill>
                  <a:schemeClr val="accent5"/>
                </a:solidFill>
                <a:latin typeface="Cambria" pitchFamily="18" charset="0"/>
                <a:cs typeface="Times New Roman" pitchFamily="18" charset="0"/>
              </a:rPr>
              <a:t>Strategic Plan</a:t>
            </a:r>
          </a:p>
        </p:txBody>
      </p:sp>
      <p:sp>
        <p:nvSpPr>
          <p:cNvPr id="3" name="Content Placeholder 2"/>
          <p:cNvSpPr>
            <a:spLocks noGrp="1"/>
          </p:cNvSpPr>
          <p:nvPr>
            <p:ph idx="1"/>
          </p:nvPr>
        </p:nvSpPr>
        <p:spPr/>
        <p:txBody>
          <a:bodyPr/>
          <a:lstStyle/>
          <a:p>
            <a:r>
              <a:rPr lang="en-US" dirty="0" smtClean="0"/>
              <a:t>Local Networks</a:t>
            </a:r>
          </a:p>
          <a:p>
            <a:pPr lvl="1"/>
            <a:r>
              <a:rPr lang="en-US" dirty="0" smtClean="0"/>
              <a:t>WAH is centerpiece of local network strategy</a:t>
            </a:r>
          </a:p>
          <a:p>
            <a:pPr lvl="1"/>
            <a:r>
              <a:rPr lang="en-US" dirty="0" smtClean="0"/>
              <a:t>Peru: used LN to  pre-populate WAH before the meeting to register interests and activities to inform discussion </a:t>
            </a:r>
          </a:p>
          <a:p>
            <a:pPr lvl="1"/>
            <a:r>
              <a:rPr lang="en-US" dirty="0" smtClean="0"/>
              <a:t>India: ?</a:t>
            </a:r>
          </a:p>
          <a:p>
            <a:pPr lvl="1"/>
            <a:r>
              <a:rPr lang="en-US" dirty="0" smtClean="0"/>
              <a:t>Uganda / Colombia: maintaining focus on basins, but broadening view to include geopolitical boundaries, taking country wide approaches</a:t>
            </a:r>
            <a:endParaRPr lang="en-US" dirty="0"/>
          </a:p>
        </p:txBody>
      </p:sp>
      <p:sp>
        <p:nvSpPr>
          <p:cNvPr id="12" name="Content Placeholder 6"/>
          <p:cNvSpPr txBox="1">
            <a:spLocks/>
          </p:cNvSpPr>
          <p:nvPr/>
        </p:nvSpPr>
        <p:spPr>
          <a:xfrm>
            <a:off x="266700" y="10668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71500" indent="-571500" algn="l">
              <a:spcBef>
                <a:spcPts val="0"/>
              </a:spcBef>
              <a:buFont typeface="+mj-lt"/>
              <a:buAutoNum type="romanUcPeriod"/>
              <a:defRPr/>
            </a:pPr>
            <a:endParaRPr lang="en-US" sz="2600" dirty="0" smtClean="0">
              <a:solidFill>
                <a:prstClr val="black"/>
              </a:solidFill>
            </a:endParaRPr>
          </a:p>
        </p:txBody>
      </p:sp>
    </p:spTree>
    <p:extLst>
      <p:ext uri="{BB962C8B-B14F-4D97-AF65-F5344CB8AC3E}">
        <p14:creationId xmlns:p14="http://schemas.microsoft.com/office/powerpoint/2010/main" val="1955681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title"/>
          </p:nvPr>
        </p:nvSpPr>
        <p:spPr/>
        <p:txBody>
          <a:bodyPr>
            <a:normAutofit/>
          </a:bodyPr>
          <a:lstStyle/>
          <a:p>
            <a:pPr eaLnBrk="1" hangingPunct="1"/>
            <a:r>
              <a:rPr lang="en-US" sz="3200" b="1" dirty="0" smtClean="0">
                <a:solidFill>
                  <a:schemeClr val="accent5"/>
                </a:solidFill>
                <a:latin typeface="Cambria" pitchFamily="18" charset="0"/>
                <a:cs typeface="Times New Roman" pitchFamily="18" charset="0"/>
              </a:rPr>
              <a:t>Strategic Plan</a:t>
            </a:r>
          </a:p>
        </p:txBody>
      </p:sp>
      <p:sp>
        <p:nvSpPr>
          <p:cNvPr id="3" name="Content Placeholder 2"/>
          <p:cNvSpPr>
            <a:spLocks noGrp="1"/>
          </p:cNvSpPr>
          <p:nvPr>
            <p:ph idx="1"/>
          </p:nvPr>
        </p:nvSpPr>
        <p:spPr/>
        <p:txBody>
          <a:bodyPr>
            <a:normAutofit lnSpcReduction="10000"/>
          </a:bodyPr>
          <a:lstStyle/>
          <a:p>
            <a:r>
              <a:rPr lang="en-US" dirty="0" smtClean="0"/>
              <a:t>Face-to-Face Convening </a:t>
            </a:r>
          </a:p>
          <a:p>
            <a:pPr lvl="1"/>
            <a:r>
              <a:rPr lang="en-US" dirty="0" smtClean="0"/>
              <a:t>Los </a:t>
            </a:r>
            <a:r>
              <a:rPr lang="en-US" dirty="0"/>
              <a:t>Angeles: </a:t>
            </a:r>
            <a:r>
              <a:rPr lang="en-US" dirty="0" smtClean="0"/>
              <a:t>Co-hosted </a:t>
            </a:r>
            <a:r>
              <a:rPr lang="en-US" dirty="0"/>
              <a:t>a workshop with Deloitte entitled “Working Together to Address Acute Water Challenges: Water-Related Collective Action in California and the Colorado River Basin</a:t>
            </a:r>
            <a:r>
              <a:rPr lang="en-US" dirty="0" smtClean="0"/>
              <a:t>”</a:t>
            </a:r>
          </a:p>
          <a:p>
            <a:pPr lvl="1"/>
            <a:r>
              <a:rPr lang="en-US" dirty="0" smtClean="0"/>
              <a:t>Multi-stakeholder, </a:t>
            </a:r>
            <a:r>
              <a:rPr lang="en-US" dirty="0"/>
              <a:t>action-oriented event offered participants the opportunity to explore cross-</a:t>
            </a:r>
            <a:r>
              <a:rPr lang="en-US" dirty="0" err="1"/>
              <a:t>sectoral</a:t>
            </a:r>
            <a:r>
              <a:rPr lang="en-US" dirty="0"/>
              <a:t> collaboration opportunities that address shared water </a:t>
            </a:r>
            <a:r>
              <a:rPr lang="en-US" dirty="0" smtClean="0"/>
              <a:t>challenges</a:t>
            </a:r>
          </a:p>
          <a:p>
            <a:pPr lvl="1"/>
            <a:r>
              <a:rPr lang="en-US" dirty="0" smtClean="0"/>
              <a:t>Outcomes: </a:t>
            </a:r>
          </a:p>
          <a:p>
            <a:pPr lvl="2"/>
            <a:endParaRPr lang="en-US" dirty="0" smtClean="0"/>
          </a:p>
          <a:p>
            <a:pPr lvl="1"/>
            <a:endParaRPr lang="en-US" dirty="0"/>
          </a:p>
        </p:txBody>
      </p:sp>
      <p:sp>
        <p:nvSpPr>
          <p:cNvPr id="12" name="Content Placeholder 6"/>
          <p:cNvSpPr txBox="1">
            <a:spLocks/>
          </p:cNvSpPr>
          <p:nvPr/>
        </p:nvSpPr>
        <p:spPr>
          <a:xfrm>
            <a:off x="266700" y="10668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71500" indent="-571500" algn="l">
              <a:spcBef>
                <a:spcPts val="0"/>
              </a:spcBef>
              <a:buFont typeface="+mj-lt"/>
              <a:buAutoNum type="romanUcPeriod"/>
              <a:defRPr/>
            </a:pPr>
            <a:endParaRPr lang="en-US" sz="2600" dirty="0" smtClean="0">
              <a:solidFill>
                <a:prstClr val="black"/>
              </a:solidFill>
            </a:endParaRPr>
          </a:p>
        </p:txBody>
      </p:sp>
    </p:spTree>
    <p:extLst>
      <p:ext uri="{BB962C8B-B14F-4D97-AF65-F5344CB8AC3E}">
        <p14:creationId xmlns:p14="http://schemas.microsoft.com/office/powerpoint/2010/main" val="1728635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title"/>
          </p:nvPr>
        </p:nvSpPr>
        <p:spPr/>
        <p:txBody>
          <a:bodyPr>
            <a:normAutofit/>
          </a:bodyPr>
          <a:lstStyle/>
          <a:p>
            <a:pPr eaLnBrk="1" hangingPunct="1"/>
            <a:r>
              <a:rPr lang="en-US" sz="3200" b="1" dirty="0" smtClean="0">
                <a:solidFill>
                  <a:schemeClr val="accent5"/>
                </a:solidFill>
                <a:latin typeface="Cambria" pitchFamily="18" charset="0"/>
                <a:cs typeface="Times New Roman" pitchFamily="18" charset="0"/>
              </a:rPr>
              <a:t>Strategic Plan</a:t>
            </a:r>
          </a:p>
        </p:txBody>
      </p:sp>
      <p:sp>
        <p:nvSpPr>
          <p:cNvPr id="3" name="Content Placeholder 2"/>
          <p:cNvSpPr>
            <a:spLocks noGrp="1"/>
          </p:cNvSpPr>
          <p:nvPr>
            <p:ph idx="1"/>
          </p:nvPr>
        </p:nvSpPr>
        <p:spPr/>
        <p:txBody>
          <a:bodyPr/>
          <a:lstStyle/>
          <a:p>
            <a:r>
              <a:rPr lang="en-US" dirty="0" smtClean="0"/>
              <a:t>Interoperability ?</a:t>
            </a:r>
          </a:p>
          <a:p>
            <a:r>
              <a:rPr lang="en-US" dirty="0" smtClean="0"/>
              <a:t>Efforts to </a:t>
            </a:r>
            <a:r>
              <a:rPr lang="en-US" dirty="0" err="1" smtClean="0"/>
              <a:t>allign</a:t>
            </a:r>
            <a:r>
              <a:rPr lang="en-US" dirty="0" smtClean="0"/>
              <a:t> with CDP and AWS? </a:t>
            </a:r>
            <a:endParaRPr lang="en-US" dirty="0"/>
          </a:p>
        </p:txBody>
      </p:sp>
      <p:sp>
        <p:nvSpPr>
          <p:cNvPr id="12" name="Content Placeholder 6"/>
          <p:cNvSpPr txBox="1">
            <a:spLocks/>
          </p:cNvSpPr>
          <p:nvPr/>
        </p:nvSpPr>
        <p:spPr>
          <a:xfrm>
            <a:off x="266700" y="10668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571500" indent="-571500" algn="l">
              <a:spcBef>
                <a:spcPts val="0"/>
              </a:spcBef>
              <a:buFont typeface="+mj-lt"/>
              <a:buAutoNum type="romanUcPeriod"/>
              <a:defRPr/>
            </a:pPr>
            <a:endParaRPr lang="en-US" sz="2600" dirty="0" smtClean="0">
              <a:solidFill>
                <a:prstClr val="black"/>
              </a:solidFill>
            </a:endParaRPr>
          </a:p>
        </p:txBody>
      </p:sp>
    </p:spTree>
    <p:extLst>
      <p:ext uri="{BB962C8B-B14F-4D97-AF65-F5344CB8AC3E}">
        <p14:creationId xmlns:p14="http://schemas.microsoft.com/office/powerpoint/2010/main" val="3996248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http://www.unprme.org/img/logos/united-nations-g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77" y="5939393"/>
            <a:ext cx="3609523" cy="761752"/>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6709481"/>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Rectangle 5"/>
          <p:cNvSpPr/>
          <p:nvPr/>
        </p:nvSpPr>
        <p:spPr>
          <a:xfrm>
            <a:off x="0" y="0"/>
            <a:ext cx="9144000" cy="14851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5"/>
          <p:cNvSpPr>
            <a:spLocks noGrp="1" noChangeArrowheads="1"/>
          </p:cNvSpPr>
          <p:nvPr>
            <p:ph type="ctrTitle"/>
          </p:nvPr>
        </p:nvSpPr>
        <p:spPr>
          <a:xfrm>
            <a:off x="152400" y="228600"/>
            <a:ext cx="8763000" cy="630198"/>
          </a:xfrm>
        </p:spPr>
        <p:txBody>
          <a:bodyPr>
            <a:normAutofit/>
          </a:bodyPr>
          <a:lstStyle/>
          <a:p>
            <a:pPr eaLnBrk="1" hangingPunct="1"/>
            <a:r>
              <a:rPr lang="en-US" sz="3200" b="1" dirty="0" smtClean="0">
                <a:solidFill>
                  <a:schemeClr val="accent5"/>
                </a:solidFill>
                <a:latin typeface="Cambria" pitchFamily="18" charset="0"/>
                <a:cs typeface="Times New Roman" pitchFamily="18" charset="0"/>
              </a:rPr>
              <a:t>Facilitating Action: Top Down &amp; Bottom Up</a:t>
            </a:r>
          </a:p>
        </p:txBody>
      </p:sp>
      <p:sp>
        <p:nvSpPr>
          <p:cNvPr id="12" name="Content Placeholder 6"/>
          <p:cNvSpPr txBox="1">
            <a:spLocks/>
          </p:cNvSpPr>
          <p:nvPr/>
        </p:nvSpPr>
        <p:spPr>
          <a:xfrm>
            <a:off x="228600" y="1371600"/>
            <a:ext cx="8610600" cy="449738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itchFamily="34" charset="0"/>
              <a:buChar char="•"/>
              <a:defRPr/>
            </a:pPr>
            <a:endParaRPr lang="en-US" sz="2800" dirty="0" smtClean="0">
              <a:solidFill>
                <a:prstClr val="black">
                  <a:tint val="75000"/>
                </a:prstClr>
              </a:solidFill>
              <a:cs typeface="Calibri" pitchFamily="-1" charset="0"/>
            </a:endParaRPr>
          </a:p>
        </p:txBody>
      </p:sp>
      <p:sp>
        <p:nvSpPr>
          <p:cNvPr id="3" name="Flowchart: Merge 2"/>
          <p:cNvSpPr/>
          <p:nvPr/>
        </p:nvSpPr>
        <p:spPr>
          <a:xfrm>
            <a:off x="2971800" y="1056164"/>
            <a:ext cx="2590800" cy="2401095"/>
          </a:xfrm>
          <a:prstGeom prst="flowChartMerg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prstClr val="white"/>
                </a:solidFill>
              </a:rPr>
              <a:t>Global </a:t>
            </a:r>
            <a:r>
              <a:rPr lang="en-US" sz="1200" dirty="0">
                <a:solidFill>
                  <a:prstClr val="white"/>
                </a:solidFill>
              </a:rPr>
              <a:t>Initiatives such as: WOPs, Sustainable Agriculture, or Industry focused</a:t>
            </a:r>
          </a:p>
          <a:p>
            <a:pPr marL="285750" indent="-285750" algn="ctr">
              <a:buFontTx/>
              <a:buChar char="-"/>
            </a:pPr>
            <a:endParaRPr lang="en-US" sz="1600" dirty="0">
              <a:solidFill>
                <a:prstClr val="white"/>
              </a:solidFill>
            </a:endParaRPr>
          </a:p>
        </p:txBody>
      </p:sp>
      <p:sp>
        <p:nvSpPr>
          <p:cNvPr id="4" name="Flowchart: Extract 3"/>
          <p:cNvSpPr/>
          <p:nvPr/>
        </p:nvSpPr>
        <p:spPr>
          <a:xfrm>
            <a:off x="3010676" y="3831815"/>
            <a:ext cx="2528887" cy="2280206"/>
          </a:xfrm>
          <a:prstGeom prst="flowChartExtra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dirty="0">
                <a:solidFill>
                  <a:prstClr val="white"/>
                </a:solidFill>
              </a:rPr>
              <a:t>Based upon an Organization’s Interest (Action Area, Regions or Global) </a:t>
            </a:r>
          </a:p>
        </p:txBody>
      </p:sp>
      <p:sp>
        <p:nvSpPr>
          <p:cNvPr id="5" name="TextBox 4"/>
          <p:cNvSpPr txBox="1"/>
          <p:nvPr/>
        </p:nvSpPr>
        <p:spPr>
          <a:xfrm>
            <a:off x="2073349" y="3462483"/>
            <a:ext cx="4572000" cy="369332"/>
          </a:xfrm>
          <a:prstGeom prst="rect">
            <a:avLst/>
          </a:prstGeom>
          <a:noFill/>
        </p:spPr>
        <p:txBody>
          <a:bodyPr wrap="square" rtlCol="0">
            <a:spAutoFit/>
          </a:bodyPr>
          <a:lstStyle/>
          <a:p>
            <a:pPr algn="ctr"/>
            <a:r>
              <a:rPr lang="en-US" dirty="0">
                <a:solidFill>
                  <a:prstClr val="black"/>
                </a:solidFill>
                <a:latin typeface="Cambria" pitchFamily="18" charset="0"/>
              </a:rPr>
              <a:t>Partnerships and Collective Action on Water</a:t>
            </a:r>
          </a:p>
        </p:txBody>
      </p:sp>
      <p:cxnSp>
        <p:nvCxnSpPr>
          <p:cNvPr id="16" name="Straight Arrow Connector 15"/>
          <p:cNvCxnSpPr>
            <a:stCxn id="3" idx="1"/>
          </p:cNvCxnSpPr>
          <p:nvPr/>
        </p:nvCxnSpPr>
        <p:spPr>
          <a:xfrm flipH="1" flipV="1">
            <a:off x="2667000" y="2199164"/>
            <a:ext cx="952500" cy="57548"/>
          </a:xfrm>
          <a:prstGeom prst="straightConnector1">
            <a:avLst/>
          </a:prstGeom>
          <a:ln>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23530" y="1541627"/>
            <a:ext cx="2243470" cy="1430171"/>
          </a:xfrm>
          <a:prstGeom prst="rect">
            <a:avLst/>
          </a:prstGeom>
          <a:ln>
            <a:solidFill>
              <a:schemeClr val="accent4"/>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solidFill>
                  <a:prstClr val="black"/>
                </a:solidFill>
              </a:rPr>
              <a:t>Global Thematic Driving Action</a:t>
            </a:r>
          </a:p>
        </p:txBody>
      </p:sp>
      <p:cxnSp>
        <p:nvCxnSpPr>
          <p:cNvPr id="19" name="Straight Arrow Connector 18"/>
          <p:cNvCxnSpPr>
            <a:stCxn id="4" idx="3"/>
            <a:endCxn id="20" idx="1"/>
          </p:cNvCxnSpPr>
          <p:nvPr/>
        </p:nvCxnSpPr>
        <p:spPr>
          <a:xfrm flipV="1">
            <a:off x="4907341" y="4967111"/>
            <a:ext cx="960059" cy="4807"/>
          </a:xfrm>
          <a:prstGeom prst="straightConnector1">
            <a:avLst/>
          </a:prstGeom>
          <a:ln>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867400" y="4143022"/>
            <a:ext cx="2438400" cy="164817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prstClr val="black"/>
                </a:solidFill>
              </a:rPr>
              <a:t>Devolved  Model</a:t>
            </a:r>
          </a:p>
        </p:txBody>
      </p:sp>
    </p:spTree>
    <p:extLst>
      <p:ext uri="{BB962C8B-B14F-4D97-AF65-F5344CB8AC3E}">
        <p14:creationId xmlns:p14="http://schemas.microsoft.com/office/powerpoint/2010/main" val="2971577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801</Words>
  <Application>Microsoft Office PowerPoint</Application>
  <PresentationFormat>On-screen Show (4:3)</PresentationFormat>
  <Paragraphs>97</Paragraphs>
  <Slides>13</Slides>
  <Notes>9</Notes>
  <HiddenSlides>0</HiddenSlides>
  <MMClips>0</MMClips>
  <ScaleCrop>false</ScaleCrop>
  <HeadingPairs>
    <vt:vector size="4" baseType="variant">
      <vt:variant>
        <vt:lpstr>Theme</vt:lpstr>
      </vt:variant>
      <vt:variant>
        <vt:i4>7</vt:i4>
      </vt:variant>
      <vt:variant>
        <vt:lpstr>Slide Titles</vt:lpstr>
      </vt:variant>
      <vt:variant>
        <vt:i4>13</vt:i4>
      </vt:variant>
    </vt:vector>
  </HeadingPairs>
  <TitlesOfParts>
    <vt:vector size="20" baseType="lpstr">
      <vt:lpstr>1_Office Theme</vt:lpstr>
      <vt:lpstr>Office Theme</vt:lpstr>
      <vt:lpstr>2_Office Theme</vt:lpstr>
      <vt:lpstr>3_Office Theme</vt:lpstr>
      <vt:lpstr>4_Office Theme</vt:lpstr>
      <vt:lpstr>5_Office Theme</vt:lpstr>
      <vt:lpstr>6_Office Theme</vt:lpstr>
      <vt:lpstr>Status Update on the Growth and Evolution of the Water Action Hub Two Years On</vt:lpstr>
      <vt:lpstr>Collective Action</vt:lpstr>
      <vt:lpstr>Why the Water Action Hub?</vt:lpstr>
      <vt:lpstr>What’s New on the Water Action Hub?</vt:lpstr>
      <vt:lpstr>Communications Tools</vt:lpstr>
      <vt:lpstr>Strategic Plan</vt:lpstr>
      <vt:lpstr>Strategic Plan</vt:lpstr>
      <vt:lpstr>Strategic Plan</vt:lpstr>
      <vt:lpstr>Facilitating Action: Top Down &amp; Bottom Up</vt:lpstr>
      <vt:lpstr>Sustainable Agriculture and Apparel Portals</vt:lpstr>
      <vt:lpstr>Plans Going Forward</vt:lpstr>
      <vt:lpstr>Water Action Hub Apparel Portal (Heather)</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Update on the Growth and Evolution of the Water Action Hub Two Years On</dc:title>
  <dc:creator>Stefanie Woodward</dc:creator>
  <cp:lastModifiedBy>Stefanie Woodward</cp:lastModifiedBy>
  <cp:revision>10</cp:revision>
  <dcterms:created xsi:type="dcterms:W3CDTF">2014-08-28T23:07:09Z</dcterms:created>
  <dcterms:modified xsi:type="dcterms:W3CDTF">2014-08-29T20:37:53Z</dcterms:modified>
</cp:coreProperties>
</file>