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26"/>
  </p:notesMasterIdLst>
  <p:sldIdLst>
    <p:sldId id="257" r:id="rId8"/>
    <p:sldId id="258" r:id="rId9"/>
    <p:sldId id="259" r:id="rId10"/>
    <p:sldId id="271" r:id="rId11"/>
    <p:sldId id="263" r:id="rId12"/>
    <p:sldId id="264" r:id="rId13"/>
    <p:sldId id="265" r:id="rId14"/>
    <p:sldId id="266" r:id="rId15"/>
    <p:sldId id="267" r:id="rId16"/>
    <p:sldId id="270" r:id="rId17"/>
    <p:sldId id="268" r:id="rId18"/>
    <p:sldId id="260" r:id="rId19"/>
    <p:sldId id="272" r:id="rId20"/>
    <p:sldId id="273"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ie Woodward" initials="SW" lastIdx="4" clrIdx="0"/>
  <p:cmAuthor id="1" name="Mai-Lan Ha" initials="M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0"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Organization</a:t>
            </a:r>
          </a:p>
        </c:rich>
      </c:tx>
      <c:layout/>
      <c:overlay val="0"/>
    </c:title>
    <c:autoTitleDeleted val="0"/>
    <c:plotArea>
      <c:layout/>
      <c:lineChart>
        <c:grouping val="standard"/>
        <c:varyColors val="0"/>
        <c:ser>
          <c:idx val="0"/>
          <c:order val="0"/>
          <c:tx>
            <c:strRef>
              <c:f>Sheet1!$B$1</c:f>
              <c:strCache>
                <c:ptCount val="1"/>
                <c:pt idx="0">
                  <c:v>Organizations</c:v>
                </c:pt>
              </c:strCache>
            </c:strRef>
          </c:tx>
          <c:cat>
            <c:numRef>
              <c:f>Sheet1!$A$2:$A$13</c:f>
              <c:numCache>
                <c:formatCode>mmm\-yy</c:formatCode>
                <c:ptCount val="12"/>
                <c:pt idx="0" formatCode="d\-mmm\-yy">
                  <c:v>41518</c:v>
                </c:pt>
                <c:pt idx="1">
                  <c:v>41548</c:v>
                </c:pt>
                <c:pt idx="2">
                  <c:v>41579</c:v>
                </c:pt>
                <c:pt idx="3">
                  <c:v>41609</c:v>
                </c:pt>
                <c:pt idx="4">
                  <c:v>41640</c:v>
                </c:pt>
                <c:pt idx="5">
                  <c:v>41671</c:v>
                </c:pt>
                <c:pt idx="6">
                  <c:v>41699</c:v>
                </c:pt>
                <c:pt idx="7">
                  <c:v>41730</c:v>
                </c:pt>
                <c:pt idx="8">
                  <c:v>41760</c:v>
                </c:pt>
                <c:pt idx="9">
                  <c:v>41791</c:v>
                </c:pt>
                <c:pt idx="10">
                  <c:v>41821</c:v>
                </c:pt>
                <c:pt idx="11">
                  <c:v>41852</c:v>
                </c:pt>
              </c:numCache>
            </c:numRef>
          </c:cat>
          <c:val>
            <c:numRef>
              <c:f>Sheet1!$B$2:$B$13</c:f>
              <c:numCache>
                <c:formatCode>General</c:formatCode>
                <c:ptCount val="12"/>
                <c:pt idx="0">
                  <c:v>177</c:v>
                </c:pt>
                <c:pt idx="1">
                  <c:v>190</c:v>
                </c:pt>
                <c:pt idx="2">
                  <c:v>207</c:v>
                </c:pt>
                <c:pt idx="3">
                  <c:v>217</c:v>
                </c:pt>
                <c:pt idx="4">
                  <c:v>222</c:v>
                </c:pt>
                <c:pt idx="5">
                  <c:v>226</c:v>
                </c:pt>
                <c:pt idx="6">
                  <c:v>234</c:v>
                </c:pt>
                <c:pt idx="7">
                  <c:v>255</c:v>
                </c:pt>
                <c:pt idx="8">
                  <c:v>260</c:v>
                </c:pt>
                <c:pt idx="9">
                  <c:v>265</c:v>
                </c:pt>
                <c:pt idx="10">
                  <c:v>270</c:v>
                </c:pt>
                <c:pt idx="11">
                  <c:v>283</c:v>
                </c:pt>
              </c:numCache>
            </c:numRef>
          </c:val>
          <c:smooth val="0"/>
        </c:ser>
        <c:dLbls>
          <c:showLegendKey val="0"/>
          <c:showVal val="0"/>
          <c:showCatName val="0"/>
          <c:showSerName val="0"/>
          <c:showPercent val="0"/>
          <c:showBubbleSize val="0"/>
        </c:dLbls>
        <c:marker val="1"/>
        <c:smooth val="0"/>
        <c:axId val="151724032"/>
        <c:axId val="167866368"/>
      </c:lineChart>
      <c:dateAx>
        <c:axId val="151724032"/>
        <c:scaling>
          <c:orientation val="minMax"/>
        </c:scaling>
        <c:delete val="0"/>
        <c:axPos val="b"/>
        <c:numFmt formatCode="d\-mmm\-yy" sourceLinked="1"/>
        <c:majorTickMark val="out"/>
        <c:minorTickMark val="none"/>
        <c:tickLblPos val="nextTo"/>
        <c:crossAx val="167866368"/>
        <c:crosses val="autoZero"/>
        <c:auto val="1"/>
        <c:lblOffset val="100"/>
        <c:baseTimeUnit val="months"/>
      </c:dateAx>
      <c:valAx>
        <c:axId val="167866368"/>
        <c:scaling>
          <c:orientation val="minMax"/>
        </c:scaling>
        <c:delete val="0"/>
        <c:axPos val="l"/>
        <c:majorGridlines/>
        <c:numFmt formatCode="General" sourceLinked="1"/>
        <c:majorTickMark val="out"/>
        <c:minorTickMark val="none"/>
        <c:tickLblPos val="nextTo"/>
        <c:crossAx val="151724032"/>
        <c:crosses val="autoZero"/>
        <c:crossBetween val="between"/>
      </c:valAx>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08-28T16:08:56.641" idx="1">
    <p:pos x="3864" y="3811"/>
    <p:text>Who should sponsors be this year? </p:text>
  </p:cm>
  <p:cm authorId="1" dt="2014-08-29T11:59:53.155" idx="1">
    <p:pos x="4168" y="3826"/>
    <p:text>Not sure about this one. On the one hand these orgs were the ones who helped build the WAH, so perhaps they should stay.  
On the other, there are a lot more sponsors for the Hub today and IBLF is defunct.  Though the sponsors slide comes later anyhow</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3-28T14:15:58.975" idx="4">
    <p:pos x="10" y="10"/>
    <p:text>Separate into two columns, sustainable ag and apparel </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EB063-6FC3-4295-AD35-7CA3363185DC}"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57F94C72-F2D7-4D3D-8427-A0BE5BAC34DF}">
      <dgm:prSet phldrT="[Text]"/>
      <dgm:spPr/>
      <dgm:t>
        <a:bodyPr/>
        <a:lstStyle/>
        <a:p>
          <a:r>
            <a:rPr lang="en-US" dirty="0" smtClean="0"/>
            <a:t>2012 Hub Development and Launch</a:t>
          </a:r>
          <a:endParaRPr lang="en-US" dirty="0"/>
        </a:p>
      </dgm:t>
    </dgm:pt>
    <dgm:pt modelId="{D712A861-0467-481D-8929-7119410477A8}" type="parTrans" cxnId="{7850ECD8-0013-4302-97AE-F3005FCB7D51}">
      <dgm:prSet/>
      <dgm:spPr/>
      <dgm:t>
        <a:bodyPr/>
        <a:lstStyle/>
        <a:p>
          <a:endParaRPr lang="en-US"/>
        </a:p>
      </dgm:t>
    </dgm:pt>
    <dgm:pt modelId="{38939FF8-CBDC-4E66-B265-6BA7F6A94683}" type="sibTrans" cxnId="{7850ECD8-0013-4302-97AE-F3005FCB7D51}">
      <dgm:prSet/>
      <dgm:spPr/>
      <dgm:t>
        <a:bodyPr/>
        <a:lstStyle/>
        <a:p>
          <a:endParaRPr lang="en-US"/>
        </a:p>
      </dgm:t>
    </dgm:pt>
    <dgm:pt modelId="{AD529BEA-A53D-4DFB-B148-533788CE48C9}">
      <dgm:prSet phldrT="[Text]"/>
      <dgm:spPr/>
      <dgm:t>
        <a:bodyPr/>
        <a:lstStyle/>
        <a:p>
          <a:r>
            <a:rPr lang="en-US" dirty="0" smtClean="0"/>
            <a:t>2013 Recruitment and growing Hub based on devolved model and basin deep dives</a:t>
          </a:r>
          <a:endParaRPr lang="en-US" dirty="0"/>
        </a:p>
      </dgm:t>
    </dgm:pt>
    <dgm:pt modelId="{F317150C-4D05-42F9-99BE-CF4FFFD94BA9}" type="parTrans" cxnId="{22C00C10-E0AC-43F5-B9BF-C47EB915014A}">
      <dgm:prSet/>
      <dgm:spPr/>
      <dgm:t>
        <a:bodyPr/>
        <a:lstStyle/>
        <a:p>
          <a:endParaRPr lang="en-US"/>
        </a:p>
      </dgm:t>
    </dgm:pt>
    <dgm:pt modelId="{01BB9867-A1B6-4443-9C44-A4B647148B8D}" type="sibTrans" cxnId="{22C00C10-E0AC-43F5-B9BF-C47EB915014A}">
      <dgm:prSet/>
      <dgm:spPr/>
      <dgm:t>
        <a:bodyPr/>
        <a:lstStyle/>
        <a:p>
          <a:endParaRPr lang="en-US"/>
        </a:p>
      </dgm:t>
    </dgm:pt>
    <dgm:pt modelId="{65B6B95F-5D08-4A05-9C8C-B8DB1F9033ED}">
      <dgm:prSet phldrT="[Text]"/>
      <dgm:spPr/>
      <dgm:t>
        <a:bodyPr/>
        <a:lstStyle/>
        <a:p>
          <a:r>
            <a:rPr lang="en-US" dirty="0" smtClean="0"/>
            <a:t>Q4 2013 - 2014 </a:t>
          </a:r>
        </a:p>
        <a:p>
          <a:r>
            <a:rPr lang="en-US" dirty="0" smtClean="0"/>
            <a:t>Assessing Current Hub Use</a:t>
          </a:r>
        </a:p>
        <a:p>
          <a:r>
            <a:rPr lang="en-US" dirty="0" smtClean="0"/>
            <a:t>Pursuing “Top-Down” and “Bottom-Up” Strategies</a:t>
          </a:r>
        </a:p>
        <a:p>
          <a:r>
            <a:rPr lang="en-US" dirty="0" smtClean="0"/>
            <a:t>Local Face-to-Face Facilitation</a:t>
          </a:r>
          <a:endParaRPr lang="en-US" dirty="0"/>
        </a:p>
      </dgm:t>
    </dgm:pt>
    <dgm:pt modelId="{E370C74C-87C0-4684-BBA5-AD13105C5469}" type="parTrans" cxnId="{557BA165-9545-4D24-9F53-13BCF3C71F56}">
      <dgm:prSet/>
      <dgm:spPr/>
      <dgm:t>
        <a:bodyPr/>
        <a:lstStyle/>
        <a:p>
          <a:endParaRPr lang="en-US"/>
        </a:p>
      </dgm:t>
    </dgm:pt>
    <dgm:pt modelId="{A7AD6176-9FAA-4490-98DA-9F9578263EDE}" type="sibTrans" cxnId="{557BA165-9545-4D24-9F53-13BCF3C71F56}">
      <dgm:prSet/>
      <dgm:spPr/>
      <dgm:t>
        <a:bodyPr/>
        <a:lstStyle/>
        <a:p>
          <a:endParaRPr lang="en-US"/>
        </a:p>
      </dgm:t>
    </dgm:pt>
    <dgm:pt modelId="{65A08E71-B210-4F60-90C0-ADE440C9A449}">
      <dgm:prSet/>
      <dgm:spPr/>
      <dgm:t>
        <a:bodyPr/>
        <a:lstStyle/>
        <a:p>
          <a:r>
            <a:rPr lang="en-US" dirty="0" smtClean="0"/>
            <a:t>2015  Portals Launched, Facilitation of post-2015 Development Agenda, Local Network Regional Strategies and Developing Information Systems</a:t>
          </a:r>
          <a:endParaRPr lang="en-US" dirty="0"/>
        </a:p>
      </dgm:t>
    </dgm:pt>
    <dgm:pt modelId="{ED814890-8B35-4344-BB79-339134D3F8F9}" type="parTrans" cxnId="{0DEDB5E1-511B-429F-ADC5-06B019FC36D2}">
      <dgm:prSet/>
      <dgm:spPr/>
      <dgm:t>
        <a:bodyPr/>
        <a:lstStyle/>
        <a:p>
          <a:endParaRPr lang="en-US"/>
        </a:p>
      </dgm:t>
    </dgm:pt>
    <dgm:pt modelId="{1499BDBE-831B-4D39-B8AC-918B74B29DFA}" type="sibTrans" cxnId="{0DEDB5E1-511B-429F-ADC5-06B019FC36D2}">
      <dgm:prSet/>
      <dgm:spPr/>
      <dgm:t>
        <a:bodyPr/>
        <a:lstStyle/>
        <a:p>
          <a:endParaRPr lang="en-US"/>
        </a:p>
      </dgm:t>
    </dgm:pt>
    <dgm:pt modelId="{DB0ED0C2-3F9C-42ED-AC90-7259E0E4A1D6}" type="pres">
      <dgm:prSet presAssocID="{C52EB063-6FC3-4295-AD35-7CA3363185DC}" presName="Name0" presStyleCnt="0">
        <dgm:presLayoutVars>
          <dgm:dir/>
          <dgm:resizeHandles val="exact"/>
        </dgm:presLayoutVars>
      </dgm:prSet>
      <dgm:spPr/>
      <dgm:t>
        <a:bodyPr/>
        <a:lstStyle/>
        <a:p>
          <a:endParaRPr lang="en-US"/>
        </a:p>
      </dgm:t>
    </dgm:pt>
    <dgm:pt modelId="{6F2139CB-1716-4581-A601-AD47A4D4B0C1}" type="pres">
      <dgm:prSet presAssocID="{C52EB063-6FC3-4295-AD35-7CA3363185DC}" presName="arrow" presStyleLbl="bgShp" presStyleIdx="0" presStyleCnt="1"/>
      <dgm:spPr/>
      <dgm:t>
        <a:bodyPr/>
        <a:lstStyle/>
        <a:p>
          <a:endParaRPr lang="en-US"/>
        </a:p>
      </dgm:t>
    </dgm:pt>
    <dgm:pt modelId="{5EDC8943-7809-43EC-9128-A7DE979BE2F0}" type="pres">
      <dgm:prSet presAssocID="{C52EB063-6FC3-4295-AD35-7CA3363185DC}" presName="points" presStyleCnt="0"/>
      <dgm:spPr/>
      <dgm:t>
        <a:bodyPr/>
        <a:lstStyle/>
        <a:p>
          <a:endParaRPr lang="en-US"/>
        </a:p>
      </dgm:t>
    </dgm:pt>
    <dgm:pt modelId="{92BFF4DF-64C4-43FB-B61F-9AB9470BF3B1}" type="pres">
      <dgm:prSet presAssocID="{57F94C72-F2D7-4D3D-8427-A0BE5BAC34DF}" presName="compositeA" presStyleCnt="0"/>
      <dgm:spPr/>
      <dgm:t>
        <a:bodyPr/>
        <a:lstStyle/>
        <a:p>
          <a:endParaRPr lang="en-US"/>
        </a:p>
      </dgm:t>
    </dgm:pt>
    <dgm:pt modelId="{F2DA20C1-BA8C-4EB8-98EA-5077AFC7548F}" type="pres">
      <dgm:prSet presAssocID="{57F94C72-F2D7-4D3D-8427-A0BE5BAC34DF}" presName="textA" presStyleLbl="revTx" presStyleIdx="0" presStyleCnt="4">
        <dgm:presLayoutVars>
          <dgm:bulletEnabled val="1"/>
        </dgm:presLayoutVars>
      </dgm:prSet>
      <dgm:spPr/>
      <dgm:t>
        <a:bodyPr/>
        <a:lstStyle/>
        <a:p>
          <a:endParaRPr lang="en-US"/>
        </a:p>
      </dgm:t>
    </dgm:pt>
    <dgm:pt modelId="{00308047-ED7A-4828-965C-6A06E7029EA4}" type="pres">
      <dgm:prSet presAssocID="{57F94C72-F2D7-4D3D-8427-A0BE5BAC34DF}" presName="circleA" presStyleLbl="node1" presStyleIdx="0" presStyleCnt="4"/>
      <dgm:spPr/>
      <dgm:t>
        <a:bodyPr/>
        <a:lstStyle/>
        <a:p>
          <a:endParaRPr lang="en-US"/>
        </a:p>
      </dgm:t>
    </dgm:pt>
    <dgm:pt modelId="{97B972F4-81EA-468A-9CA5-E655544964BF}" type="pres">
      <dgm:prSet presAssocID="{57F94C72-F2D7-4D3D-8427-A0BE5BAC34DF}" presName="spaceA" presStyleCnt="0"/>
      <dgm:spPr/>
      <dgm:t>
        <a:bodyPr/>
        <a:lstStyle/>
        <a:p>
          <a:endParaRPr lang="en-US"/>
        </a:p>
      </dgm:t>
    </dgm:pt>
    <dgm:pt modelId="{74CA271B-F3CF-4013-893F-90F6338FFA48}" type="pres">
      <dgm:prSet presAssocID="{38939FF8-CBDC-4E66-B265-6BA7F6A94683}" presName="space" presStyleCnt="0"/>
      <dgm:spPr/>
      <dgm:t>
        <a:bodyPr/>
        <a:lstStyle/>
        <a:p>
          <a:endParaRPr lang="en-US"/>
        </a:p>
      </dgm:t>
    </dgm:pt>
    <dgm:pt modelId="{F8235367-B543-4050-A13B-46C9E7802F61}" type="pres">
      <dgm:prSet presAssocID="{AD529BEA-A53D-4DFB-B148-533788CE48C9}" presName="compositeB" presStyleCnt="0"/>
      <dgm:spPr/>
      <dgm:t>
        <a:bodyPr/>
        <a:lstStyle/>
        <a:p>
          <a:endParaRPr lang="en-US"/>
        </a:p>
      </dgm:t>
    </dgm:pt>
    <dgm:pt modelId="{FBE6FD9D-105A-48F7-BE93-33546FFB16F7}" type="pres">
      <dgm:prSet presAssocID="{AD529BEA-A53D-4DFB-B148-533788CE48C9}" presName="textB" presStyleLbl="revTx" presStyleIdx="1" presStyleCnt="4">
        <dgm:presLayoutVars>
          <dgm:bulletEnabled val="1"/>
        </dgm:presLayoutVars>
      </dgm:prSet>
      <dgm:spPr/>
      <dgm:t>
        <a:bodyPr/>
        <a:lstStyle/>
        <a:p>
          <a:endParaRPr lang="en-US"/>
        </a:p>
      </dgm:t>
    </dgm:pt>
    <dgm:pt modelId="{DF6ED0C9-79D0-4FAC-ADE5-999E6CC01571}" type="pres">
      <dgm:prSet presAssocID="{AD529BEA-A53D-4DFB-B148-533788CE48C9}" presName="circleB" presStyleLbl="node1" presStyleIdx="1" presStyleCnt="4"/>
      <dgm:spPr/>
      <dgm:t>
        <a:bodyPr/>
        <a:lstStyle/>
        <a:p>
          <a:endParaRPr lang="en-US"/>
        </a:p>
      </dgm:t>
    </dgm:pt>
    <dgm:pt modelId="{4EBA53FA-2D75-41C9-AA4E-A23C21987C58}" type="pres">
      <dgm:prSet presAssocID="{AD529BEA-A53D-4DFB-B148-533788CE48C9}" presName="spaceB" presStyleCnt="0"/>
      <dgm:spPr/>
      <dgm:t>
        <a:bodyPr/>
        <a:lstStyle/>
        <a:p>
          <a:endParaRPr lang="en-US"/>
        </a:p>
      </dgm:t>
    </dgm:pt>
    <dgm:pt modelId="{F8D3E004-C4BD-4934-9846-787D3647B57D}" type="pres">
      <dgm:prSet presAssocID="{01BB9867-A1B6-4443-9C44-A4B647148B8D}" presName="space" presStyleCnt="0"/>
      <dgm:spPr/>
      <dgm:t>
        <a:bodyPr/>
        <a:lstStyle/>
        <a:p>
          <a:endParaRPr lang="en-US"/>
        </a:p>
      </dgm:t>
    </dgm:pt>
    <dgm:pt modelId="{CE0CB57E-7E89-4892-965B-F12E93D74907}" type="pres">
      <dgm:prSet presAssocID="{65B6B95F-5D08-4A05-9C8C-B8DB1F9033ED}" presName="compositeA" presStyleCnt="0"/>
      <dgm:spPr/>
      <dgm:t>
        <a:bodyPr/>
        <a:lstStyle/>
        <a:p>
          <a:endParaRPr lang="en-US"/>
        </a:p>
      </dgm:t>
    </dgm:pt>
    <dgm:pt modelId="{B3E3D3FE-8CB0-41E6-9905-D847B0330E39}" type="pres">
      <dgm:prSet presAssocID="{65B6B95F-5D08-4A05-9C8C-B8DB1F9033ED}" presName="textA" presStyleLbl="revTx" presStyleIdx="2" presStyleCnt="4">
        <dgm:presLayoutVars>
          <dgm:bulletEnabled val="1"/>
        </dgm:presLayoutVars>
      </dgm:prSet>
      <dgm:spPr/>
      <dgm:t>
        <a:bodyPr/>
        <a:lstStyle/>
        <a:p>
          <a:endParaRPr lang="en-US"/>
        </a:p>
      </dgm:t>
    </dgm:pt>
    <dgm:pt modelId="{6898588C-4D9C-4216-92FC-AE2026BEA638}" type="pres">
      <dgm:prSet presAssocID="{65B6B95F-5D08-4A05-9C8C-B8DB1F9033ED}" presName="circleA" presStyleLbl="node1" presStyleIdx="2" presStyleCnt="4"/>
      <dgm:spPr/>
      <dgm:t>
        <a:bodyPr/>
        <a:lstStyle/>
        <a:p>
          <a:endParaRPr lang="en-US"/>
        </a:p>
      </dgm:t>
    </dgm:pt>
    <dgm:pt modelId="{BEB422B1-80F8-4419-A4E3-93779ABEFC96}" type="pres">
      <dgm:prSet presAssocID="{65B6B95F-5D08-4A05-9C8C-B8DB1F9033ED}" presName="spaceA" presStyleCnt="0"/>
      <dgm:spPr/>
      <dgm:t>
        <a:bodyPr/>
        <a:lstStyle/>
        <a:p>
          <a:endParaRPr lang="en-US"/>
        </a:p>
      </dgm:t>
    </dgm:pt>
    <dgm:pt modelId="{B7F306EB-DE49-4CFF-B61D-6D40B03A1F4E}" type="pres">
      <dgm:prSet presAssocID="{A7AD6176-9FAA-4490-98DA-9F9578263EDE}" presName="space" presStyleCnt="0"/>
      <dgm:spPr/>
    </dgm:pt>
    <dgm:pt modelId="{D13C47A0-A867-4BF9-9883-41366DE65C00}" type="pres">
      <dgm:prSet presAssocID="{65A08E71-B210-4F60-90C0-ADE440C9A449}" presName="compositeB" presStyleCnt="0"/>
      <dgm:spPr/>
    </dgm:pt>
    <dgm:pt modelId="{87880D80-677B-4875-A224-36D2969989C5}" type="pres">
      <dgm:prSet presAssocID="{65A08E71-B210-4F60-90C0-ADE440C9A449}" presName="textB" presStyleLbl="revTx" presStyleIdx="3" presStyleCnt="4">
        <dgm:presLayoutVars>
          <dgm:bulletEnabled val="1"/>
        </dgm:presLayoutVars>
      </dgm:prSet>
      <dgm:spPr/>
      <dgm:t>
        <a:bodyPr/>
        <a:lstStyle/>
        <a:p>
          <a:endParaRPr lang="en-US"/>
        </a:p>
      </dgm:t>
    </dgm:pt>
    <dgm:pt modelId="{2803CFB7-DA03-499D-9915-FF6F0FCB65DC}" type="pres">
      <dgm:prSet presAssocID="{65A08E71-B210-4F60-90C0-ADE440C9A449}" presName="circleB" presStyleLbl="node1" presStyleIdx="3" presStyleCnt="4"/>
      <dgm:spPr/>
    </dgm:pt>
    <dgm:pt modelId="{A4D77113-F631-4E0E-82EF-FE67505B3EEA}" type="pres">
      <dgm:prSet presAssocID="{65A08E71-B210-4F60-90C0-ADE440C9A449}" presName="spaceB" presStyleCnt="0"/>
      <dgm:spPr/>
    </dgm:pt>
  </dgm:ptLst>
  <dgm:cxnLst>
    <dgm:cxn modelId="{BD1BB6E4-1219-47BD-B012-9E17F5BF7357}" type="presOf" srcId="{65A08E71-B210-4F60-90C0-ADE440C9A449}" destId="{87880D80-677B-4875-A224-36D2969989C5}" srcOrd="0" destOrd="0" presId="urn:microsoft.com/office/officeart/2005/8/layout/hProcess11"/>
    <dgm:cxn modelId="{22C00C10-E0AC-43F5-B9BF-C47EB915014A}" srcId="{C52EB063-6FC3-4295-AD35-7CA3363185DC}" destId="{AD529BEA-A53D-4DFB-B148-533788CE48C9}" srcOrd="1" destOrd="0" parTransId="{F317150C-4D05-42F9-99BE-CF4FFFD94BA9}" sibTransId="{01BB9867-A1B6-4443-9C44-A4B647148B8D}"/>
    <dgm:cxn modelId="{310D5E72-34E1-476D-9A5A-29DAFE74E92C}" type="presOf" srcId="{57F94C72-F2D7-4D3D-8427-A0BE5BAC34DF}" destId="{F2DA20C1-BA8C-4EB8-98EA-5077AFC7548F}" srcOrd="0" destOrd="0" presId="urn:microsoft.com/office/officeart/2005/8/layout/hProcess11"/>
    <dgm:cxn modelId="{4FF0AEF2-259D-437E-A090-3B1F0F087897}" type="presOf" srcId="{C52EB063-6FC3-4295-AD35-7CA3363185DC}" destId="{DB0ED0C2-3F9C-42ED-AC90-7259E0E4A1D6}" srcOrd="0" destOrd="0" presId="urn:microsoft.com/office/officeart/2005/8/layout/hProcess11"/>
    <dgm:cxn modelId="{557BA165-9545-4D24-9F53-13BCF3C71F56}" srcId="{C52EB063-6FC3-4295-AD35-7CA3363185DC}" destId="{65B6B95F-5D08-4A05-9C8C-B8DB1F9033ED}" srcOrd="2" destOrd="0" parTransId="{E370C74C-87C0-4684-BBA5-AD13105C5469}" sibTransId="{A7AD6176-9FAA-4490-98DA-9F9578263EDE}"/>
    <dgm:cxn modelId="{98338C02-5BFC-451B-B914-23F233972C8A}" type="presOf" srcId="{65B6B95F-5D08-4A05-9C8C-B8DB1F9033ED}" destId="{B3E3D3FE-8CB0-41E6-9905-D847B0330E39}" srcOrd="0" destOrd="0" presId="urn:microsoft.com/office/officeart/2005/8/layout/hProcess11"/>
    <dgm:cxn modelId="{39E1924F-04DB-41A0-AF18-42297E1E9DA8}" type="presOf" srcId="{AD529BEA-A53D-4DFB-B148-533788CE48C9}" destId="{FBE6FD9D-105A-48F7-BE93-33546FFB16F7}" srcOrd="0" destOrd="0" presId="urn:microsoft.com/office/officeart/2005/8/layout/hProcess11"/>
    <dgm:cxn modelId="{7850ECD8-0013-4302-97AE-F3005FCB7D51}" srcId="{C52EB063-6FC3-4295-AD35-7CA3363185DC}" destId="{57F94C72-F2D7-4D3D-8427-A0BE5BAC34DF}" srcOrd="0" destOrd="0" parTransId="{D712A861-0467-481D-8929-7119410477A8}" sibTransId="{38939FF8-CBDC-4E66-B265-6BA7F6A94683}"/>
    <dgm:cxn modelId="{0DEDB5E1-511B-429F-ADC5-06B019FC36D2}" srcId="{C52EB063-6FC3-4295-AD35-7CA3363185DC}" destId="{65A08E71-B210-4F60-90C0-ADE440C9A449}" srcOrd="3" destOrd="0" parTransId="{ED814890-8B35-4344-BB79-339134D3F8F9}" sibTransId="{1499BDBE-831B-4D39-B8AC-918B74B29DFA}"/>
    <dgm:cxn modelId="{6AD56D13-3988-4BF0-9DA5-A77CC6AE7BF0}" type="presParOf" srcId="{DB0ED0C2-3F9C-42ED-AC90-7259E0E4A1D6}" destId="{6F2139CB-1716-4581-A601-AD47A4D4B0C1}" srcOrd="0" destOrd="0" presId="urn:microsoft.com/office/officeart/2005/8/layout/hProcess11"/>
    <dgm:cxn modelId="{A50C10CD-1DC9-4693-B60D-891736DF9A78}" type="presParOf" srcId="{DB0ED0C2-3F9C-42ED-AC90-7259E0E4A1D6}" destId="{5EDC8943-7809-43EC-9128-A7DE979BE2F0}" srcOrd="1" destOrd="0" presId="urn:microsoft.com/office/officeart/2005/8/layout/hProcess11"/>
    <dgm:cxn modelId="{C7565285-C8BF-4985-91AB-D5704D32B4A0}" type="presParOf" srcId="{5EDC8943-7809-43EC-9128-A7DE979BE2F0}" destId="{92BFF4DF-64C4-43FB-B61F-9AB9470BF3B1}" srcOrd="0" destOrd="0" presId="urn:microsoft.com/office/officeart/2005/8/layout/hProcess11"/>
    <dgm:cxn modelId="{B12A3EE9-7FF9-4881-90C3-81A91DC922A1}" type="presParOf" srcId="{92BFF4DF-64C4-43FB-B61F-9AB9470BF3B1}" destId="{F2DA20C1-BA8C-4EB8-98EA-5077AFC7548F}" srcOrd="0" destOrd="0" presId="urn:microsoft.com/office/officeart/2005/8/layout/hProcess11"/>
    <dgm:cxn modelId="{5ECD21E2-8D26-42E8-AD08-2A8F8F32CC0D}" type="presParOf" srcId="{92BFF4DF-64C4-43FB-B61F-9AB9470BF3B1}" destId="{00308047-ED7A-4828-965C-6A06E7029EA4}" srcOrd="1" destOrd="0" presId="urn:microsoft.com/office/officeart/2005/8/layout/hProcess11"/>
    <dgm:cxn modelId="{370B0042-C18E-4AFF-BA41-2691A735A188}" type="presParOf" srcId="{92BFF4DF-64C4-43FB-B61F-9AB9470BF3B1}" destId="{97B972F4-81EA-468A-9CA5-E655544964BF}" srcOrd="2" destOrd="0" presId="urn:microsoft.com/office/officeart/2005/8/layout/hProcess11"/>
    <dgm:cxn modelId="{AF876C3B-A63D-4C13-83A0-F684099AE60E}" type="presParOf" srcId="{5EDC8943-7809-43EC-9128-A7DE979BE2F0}" destId="{74CA271B-F3CF-4013-893F-90F6338FFA48}" srcOrd="1" destOrd="0" presId="urn:microsoft.com/office/officeart/2005/8/layout/hProcess11"/>
    <dgm:cxn modelId="{3FB73E2D-DDE9-4CC4-8CC6-950E18CB43CD}" type="presParOf" srcId="{5EDC8943-7809-43EC-9128-A7DE979BE2F0}" destId="{F8235367-B543-4050-A13B-46C9E7802F61}" srcOrd="2" destOrd="0" presId="urn:microsoft.com/office/officeart/2005/8/layout/hProcess11"/>
    <dgm:cxn modelId="{808CA13A-45AC-4A5E-88B3-8F0F9572A18A}" type="presParOf" srcId="{F8235367-B543-4050-A13B-46C9E7802F61}" destId="{FBE6FD9D-105A-48F7-BE93-33546FFB16F7}" srcOrd="0" destOrd="0" presId="urn:microsoft.com/office/officeart/2005/8/layout/hProcess11"/>
    <dgm:cxn modelId="{6117FACD-8F32-45BF-BECD-092E38919735}" type="presParOf" srcId="{F8235367-B543-4050-A13B-46C9E7802F61}" destId="{DF6ED0C9-79D0-4FAC-ADE5-999E6CC01571}" srcOrd="1" destOrd="0" presId="urn:microsoft.com/office/officeart/2005/8/layout/hProcess11"/>
    <dgm:cxn modelId="{DD7F1541-FF70-40D6-932F-4780BBEAC531}" type="presParOf" srcId="{F8235367-B543-4050-A13B-46C9E7802F61}" destId="{4EBA53FA-2D75-41C9-AA4E-A23C21987C58}" srcOrd="2" destOrd="0" presId="urn:microsoft.com/office/officeart/2005/8/layout/hProcess11"/>
    <dgm:cxn modelId="{1F92A469-692B-4E8D-A992-BA036BFB4481}" type="presParOf" srcId="{5EDC8943-7809-43EC-9128-A7DE979BE2F0}" destId="{F8D3E004-C4BD-4934-9846-787D3647B57D}" srcOrd="3" destOrd="0" presId="urn:microsoft.com/office/officeart/2005/8/layout/hProcess11"/>
    <dgm:cxn modelId="{317B6CBE-9D60-4E2E-A24B-35E10DC964D0}" type="presParOf" srcId="{5EDC8943-7809-43EC-9128-A7DE979BE2F0}" destId="{CE0CB57E-7E89-4892-965B-F12E93D74907}" srcOrd="4" destOrd="0" presId="urn:microsoft.com/office/officeart/2005/8/layout/hProcess11"/>
    <dgm:cxn modelId="{E60E85E9-E082-4EE8-810D-0E32E2A71248}" type="presParOf" srcId="{CE0CB57E-7E89-4892-965B-F12E93D74907}" destId="{B3E3D3FE-8CB0-41E6-9905-D847B0330E39}" srcOrd="0" destOrd="0" presId="urn:microsoft.com/office/officeart/2005/8/layout/hProcess11"/>
    <dgm:cxn modelId="{9658D6C7-F2B0-4D43-9B90-4F6880E9A2DF}" type="presParOf" srcId="{CE0CB57E-7E89-4892-965B-F12E93D74907}" destId="{6898588C-4D9C-4216-92FC-AE2026BEA638}" srcOrd="1" destOrd="0" presId="urn:microsoft.com/office/officeart/2005/8/layout/hProcess11"/>
    <dgm:cxn modelId="{739923D3-2DC0-445C-AE5C-557BF1FA1280}" type="presParOf" srcId="{CE0CB57E-7E89-4892-965B-F12E93D74907}" destId="{BEB422B1-80F8-4419-A4E3-93779ABEFC96}" srcOrd="2" destOrd="0" presId="urn:microsoft.com/office/officeart/2005/8/layout/hProcess11"/>
    <dgm:cxn modelId="{A8D0FE0C-EA03-4BB2-A8C6-6BBC54EA9800}" type="presParOf" srcId="{5EDC8943-7809-43EC-9128-A7DE979BE2F0}" destId="{B7F306EB-DE49-4CFF-B61D-6D40B03A1F4E}" srcOrd="5" destOrd="0" presId="urn:microsoft.com/office/officeart/2005/8/layout/hProcess11"/>
    <dgm:cxn modelId="{92FFCF17-214C-4A83-9D73-A08C8476764B}" type="presParOf" srcId="{5EDC8943-7809-43EC-9128-A7DE979BE2F0}" destId="{D13C47A0-A867-4BF9-9883-41366DE65C00}" srcOrd="6" destOrd="0" presId="urn:microsoft.com/office/officeart/2005/8/layout/hProcess11"/>
    <dgm:cxn modelId="{A7BB6B5A-3797-4699-B481-D98BE350D2FB}" type="presParOf" srcId="{D13C47A0-A867-4BF9-9883-41366DE65C00}" destId="{87880D80-677B-4875-A224-36D2969989C5}" srcOrd="0" destOrd="0" presId="urn:microsoft.com/office/officeart/2005/8/layout/hProcess11"/>
    <dgm:cxn modelId="{6F3E6559-F200-4676-A59B-C8E0E971362A}" type="presParOf" srcId="{D13C47A0-A867-4BF9-9883-41366DE65C00}" destId="{2803CFB7-DA03-499D-9915-FF6F0FCB65DC}" srcOrd="1" destOrd="0" presId="urn:microsoft.com/office/officeart/2005/8/layout/hProcess11"/>
    <dgm:cxn modelId="{CAE5E4E7-299F-4C7C-B56D-E714B83007AE}" type="presParOf" srcId="{D13C47A0-A867-4BF9-9883-41366DE65C00}" destId="{A4D77113-F631-4E0E-82EF-FE67505B3EEA}"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6F454B-767D-40F2-9164-1E2B693E7CBC}"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636A0159-E6D5-46C5-9E43-1D0F1C57C6FB}">
      <dgm:prSet phldrT="[Text]"/>
      <dgm:spPr/>
      <dgm:t>
        <a:bodyPr/>
        <a:lstStyle/>
        <a:p>
          <a:r>
            <a:rPr lang="en-US" dirty="0" smtClean="0"/>
            <a:t>Raw Material Production</a:t>
          </a:r>
          <a:endParaRPr lang="en-US" dirty="0"/>
        </a:p>
      </dgm:t>
    </dgm:pt>
    <dgm:pt modelId="{AB847EBE-249D-42F7-9DE5-2C1FDFAD12D8}" type="parTrans" cxnId="{1B70C9B3-2C33-4943-B6FF-A4D32203FA58}">
      <dgm:prSet/>
      <dgm:spPr/>
      <dgm:t>
        <a:bodyPr/>
        <a:lstStyle/>
        <a:p>
          <a:endParaRPr lang="en-US"/>
        </a:p>
      </dgm:t>
    </dgm:pt>
    <dgm:pt modelId="{A671BBE2-FD66-4A2F-AA2E-627B92C964FE}" type="sibTrans" cxnId="{1B70C9B3-2C33-4943-B6FF-A4D32203FA58}">
      <dgm:prSet/>
      <dgm:spPr/>
      <dgm:t>
        <a:bodyPr/>
        <a:lstStyle/>
        <a:p>
          <a:endParaRPr lang="en-US"/>
        </a:p>
      </dgm:t>
    </dgm:pt>
    <dgm:pt modelId="{A1078AAB-2685-44E8-B87A-DB1FA745DC98}">
      <dgm:prSet phldrT="[Text]"/>
      <dgm:spPr/>
      <dgm:t>
        <a:bodyPr/>
        <a:lstStyle/>
        <a:p>
          <a:r>
            <a:rPr lang="en-US" dirty="0" smtClean="0"/>
            <a:t>Textile Manufacturing </a:t>
          </a:r>
          <a:endParaRPr lang="en-US" dirty="0"/>
        </a:p>
      </dgm:t>
    </dgm:pt>
    <dgm:pt modelId="{C8FE206F-B06E-4478-93D8-1E081C19A351}" type="parTrans" cxnId="{392AC109-EA07-4141-992B-49776CCC9EB4}">
      <dgm:prSet/>
      <dgm:spPr/>
      <dgm:t>
        <a:bodyPr/>
        <a:lstStyle/>
        <a:p>
          <a:endParaRPr lang="en-US"/>
        </a:p>
      </dgm:t>
    </dgm:pt>
    <dgm:pt modelId="{1BA4E569-7EDB-46BD-B24D-C4180E4F64E4}" type="sibTrans" cxnId="{392AC109-EA07-4141-992B-49776CCC9EB4}">
      <dgm:prSet/>
      <dgm:spPr/>
      <dgm:t>
        <a:bodyPr/>
        <a:lstStyle/>
        <a:p>
          <a:endParaRPr lang="en-US"/>
        </a:p>
      </dgm:t>
    </dgm:pt>
    <dgm:pt modelId="{3416CD97-33B2-4068-AFDA-0548B120A018}">
      <dgm:prSet phldrT="[Text]"/>
      <dgm:spPr/>
      <dgm:t>
        <a:bodyPr/>
        <a:lstStyle/>
        <a:p>
          <a:r>
            <a:rPr lang="en-US" dirty="0" smtClean="0"/>
            <a:t>Dyeing &amp; Laundry </a:t>
          </a:r>
          <a:endParaRPr lang="en-US" dirty="0"/>
        </a:p>
      </dgm:t>
    </dgm:pt>
    <dgm:pt modelId="{E89AC911-52ED-4149-9473-BA0584DDB0D5}" type="parTrans" cxnId="{2DBB36F6-CA9E-4C25-877C-7EBAC7906FDC}">
      <dgm:prSet/>
      <dgm:spPr/>
      <dgm:t>
        <a:bodyPr/>
        <a:lstStyle/>
        <a:p>
          <a:endParaRPr lang="en-US"/>
        </a:p>
      </dgm:t>
    </dgm:pt>
    <dgm:pt modelId="{2943FB6C-4F2E-4457-8B30-84AADDEA7033}" type="sibTrans" cxnId="{2DBB36F6-CA9E-4C25-877C-7EBAC7906FDC}">
      <dgm:prSet/>
      <dgm:spPr/>
      <dgm:t>
        <a:bodyPr/>
        <a:lstStyle/>
        <a:p>
          <a:endParaRPr lang="en-US"/>
        </a:p>
      </dgm:t>
    </dgm:pt>
    <dgm:pt modelId="{F686F739-0992-4AA8-991A-4ABDACF87D9D}">
      <dgm:prSet phldrT="[Text]"/>
      <dgm:spPr/>
      <dgm:t>
        <a:bodyPr/>
        <a:lstStyle/>
        <a:p>
          <a:r>
            <a:rPr lang="en-US" dirty="0" smtClean="0"/>
            <a:t>Garment &amp; Footwear Manufacturing Facilities</a:t>
          </a:r>
          <a:endParaRPr lang="en-US" dirty="0"/>
        </a:p>
      </dgm:t>
    </dgm:pt>
    <dgm:pt modelId="{D1DB9B50-EE36-42B4-A148-0DBB5C1A177D}" type="parTrans" cxnId="{6A97BE08-5C9F-42AA-8D96-55005DA68FA3}">
      <dgm:prSet/>
      <dgm:spPr/>
      <dgm:t>
        <a:bodyPr/>
        <a:lstStyle/>
        <a:p>
          <a:endParaRPr lang="en-US"/>
        </a:p>
      </dgm:t>
    </dgm:pt>
    <dgm:pt modelId="{E7AD419E-3230-43FC-9A70-03A43350BF8D}" type="sibTrans" cxnId="{6A97BE08-5C9F-42AA-8D96-55005DA68FA3}">
      <dgm:prSet/>
      <dgm:spPr/>
      <dgm:t>
        <a:bodyPr/>
        <a:lstStyle/>
        <a:p>
          <a:endParaRPr lang="en-US"/>
        </a:p>
      </dgm:t>
    </dgm:pt>
    <dgm:pt modelId="{93D21101-A1CE-4EC2-B111-F2160C616630}" type="pres">
      <dgm:prSet presAssocID="{DE6F454B-767D-40F2-9164-1E2B693E7CBC}" presName="outerComposite" presStyleCnt="0">
        <dgm:presLayoutVars>
          <dgm:chMax val="5"/>
          <dgm:dir/>
          <dgm:resizeHandles val="exact"/>
        </dgm:presLayoutVars>
      </dgm:prSet>
      <dgm:spPr/>
      <dgm:t>
        <a:bodyPr/>
        <a:lstStyle/>
        <a:p>
          <a:endParaRPr lang="en-US"/>
        </a:p>
      </dgm:t>
    </dgm:pt>
    <dgm:pt modelId="{9235AB46-435A-40E7-A2FB-95E058DB107A}" type="pres">
      <dgm:prSet presAssocID="{DE6F454B-767D-40F2-9164-1E2B693E7CBC}" presName="dummyMaxCanvas" presStyleCnt="0">
        <dgm:presLayoutVars/>
      </dgm:prSet>
      <dgm:spPr/>
    </dgm:pt>
    <dgm:pt modelId="{590FB811-98B6-D14C-B5E5-5DD1116C3009}" type="pres">
      <dgm:prSet presAssocID="{DE6F454B-767D-40F2-9164-1E2B693E7CBC}" presName="FourNodes_1" presStyleLbl="node1" presStyleIdx="0" presStyleCnt="4">
        <dgm:presLayoutVars>
          <dgm:bulletEnabled val="1"/>
        </dgm:presLayoutVars>
      </dgm:prSet>
      <dgm:spPr/>
      <dgm:t>
        <a:bodyPr/>
        <a:lstStyle/>
        <a:p>
          <a:endParaRPr lang="en-US"/>
        </a:p>
      </dgm:t>
    </dgm:pt>
    <dgm:pt modelId="{B3F63055-C708-F04E-A7D5-25923A7B899A}" type="pres">
      <dgm:prSet presAssocID="{DE6F454B-767D-40F2-9164-1E2B693E7CBC}" presName="FourNodes_2" presStyleLbl="node1" presStyleIdx="1" presStyleCnt="4">
        <dgm:presLayoutVars>
          <dgm:bulletEnabled val="1"/>
        </dgm:presLayoutVars>
      </dgm:prSet>
      <dgm:spPr/>
      <dgm:t>
        <a:bodyPr/>
        <a:lstStyle/>
        <a:p>
          <a:endParaRPr lang="en-US"/>
        </a:p>
      </dgm:t>
    </dgm:pt>
    <dgm:pt modelId="{AC93174C-5C99-2E4F-A3B8-9839EB59A978}" type="pres">
      <dgm:prSet presAssocID="{DE6F454B-767D-40F2-9164-1E2B693E7CBC}" presName="FourNodes_3" presStyleLbl="node1" presStyleIdx="2" presStyleCnt="4">
        <dgm:presLayoutVars>
          <dgm:bulletEnabled val="1"/>
        </dgm:presLayoutVars>
      </dgm:prSet>
      <dgm:spPr/>
      <dgm:t>
        <a:bodyPr/>
        <a:lstStyle/>
        <a:p>
          <a:endParaRPr lang="en-US"/>
        </a:p>
      </dgm:t>
    </dgm:pt>
    <dgm:pt modelId="{10F5452A-DE46-A840-A9BE-DE61A8A2C56D}" type="pres">
      <dgm:prSet presAssocID="{DE6F454B-767D-40F2-9164-1E2B693E7CBC}" presName="FourNodes_4" presStyleLbl="node1" presStyleIdx="3" presStyleCnt="4">
        <dgm:presLayoutVars>
          <dgm:bulletEnabled val="1"/>
        </dgm:presLayoutVars>
      </dgm:prSet>
      <dgm:spPr/>
      <dgm:t>
        <a:bodyPr/>
        <a:lstStyle/>
        <a:p>
          <a:endParaRPr lang="en-US"/>
        </a:p>
      </dgm:t>
    </dgm:pt>
    <dgm:pt modelId="{9681B81F-1D6F-DD40-8B2B-3A4AE4D38251}" type="pres">
      <dgm:prSet presAssocID="{DE6F454B-767D-40F2-9164-1E2B693E7CBC}" presName="FourConn_1-2" presStyleLbl="fgAccFollowNode1" presStyleIdx="0" presStyleCnt="3">
        <dgm:presLayoutVars>
          <dgm:bulletEnabled val="1"/>
        </dgm:presLayoutVars>
      </dgm:prSet>
      <dgm:spPr/>
      <dgm:t>
        <a:bodyPr/>
        <a:lstStyle/>
        <a:p>
          <a:endParaRPr lang="en-US"/>
        </a:p>
      </dgm:t>
    </dgm:pt>
    <dgm:pt modelId="{E166DEA4-CF03-1749-9EB9-E582E2DFE4D4}" type="pres">
      <dgm:prSet presAssocID="{DE6F454B-767D-40F2-9164-1E2B693E7CBC}" presName="FourConn_2-3" presStyleLbl="fgAccFollowNode1" presStyleIdx="1" presStyleCnt="3">
        <dgm:presLayoutVars>
          <dgm:bulletEnabled val="1"/>
        </dgm:presLayoutVars>
      </dgm:prSet>
      <dgm:spPr/>
      <dgm:t>
        <a:bodyPr/>
        <a:lstStyle/>
        <a:p>
          <a:endParaRPr lang="en-US"/>
        </a:p>
      </dgm:t>
    </dgm:pt>
    <dgm:pt modelId="{7E4B5909-B2FA-6044-BF4C-C9A56FE351C2}" type="pres">
      <dgm:prSet presAssocID="{DE6F454B-767D-40F2-9164-1E2B693E7CBC}" presName="FourConn_3-4" presStyleLbl="fgAccFollowNode1" presStyleIdx="2" presStyleCnt="3">
        <dgm:presLayoutVars>
          <dgm:bulletEnabled val="1"/>
        </dgm:presLayoutVars>
      </dgm:prSet>
      <dgm:spPr/>
      <dgm:t>
        <a:bodyPr/>
        <a:lstStyle/>
        <a:p>
          <a:endParaRPr lang="en-US"/>
        </a:p>
      </dgm:t>
    </dgm:pt>
    <dgm:pt modelId="{002AE60D-A340-CF42-953E-BC2A899A0395}" type="pres">
      <dgm:prSet presAssocID="{DE6F454B-767D-40F2-9164-1E2B693E7CBC}" presName="FourNodes_1_text" presStyleLbl="node1" presStyleIdx="3" presStyleCnt="4">
        <dgm:presLayoutVars>
          <dgm:bulletEnabled val="1"/>
        </dgm:presLayoutVars>
      </dgm:prSet>
      <dgm:spPr/>
      <dgm:t>
        <a:bodyPr/>
        <a:lstStyle/>
        <a:p>
          <a:endParaRPr lang="en-US"/>
        </a:p>
      </dgm:t>
    </dgm:pt>
    <dgm:pt modelId="{12D731F8-683C-554D-95FD-6E93A29DB8BF}" type="pres">
      <dgm:prSet presAssocID="{DE6F454B-767D-40F2-9164-1E2B693E7CBC}" presName="FourNodes_2_text" presStyleLbl="node1" presStyleIdx="3" presStyleCnt="4">
        <dgm:presLayoutVars>
          <dgm:bulletEnabled val="1"/>
        </dgm:presLayoutVars>
      </dgm:prSet>
      <dgm:spPr/>
      <dgm:t>
        <a:bodyPr/>
        <a:lstStyle/>
        <a:p>
          <a:endParaRPr lang="en-US"/>
        </a:p>
      </dgm:t>
    </dgm:pt>
    <dgm:pt modelId="{966E0579-C3D6-8842-AD0C-7E239D508DBB}" type="pres">
      <dgm:prSet presAssocID="{DE6F454B-767D-40F2-9164-1E2B693E7CBC}" presName="FourNodes_3_text" presStyleLbl="node1" presStyleIdx="3" presStyleCnt="4">
        <dgm:presLayoutVars>
          <dgm:bulletEnabled val="1"/>
        </dgm:presLayoutVars>
      </dgm:prSet>
      <dgm:spPr/>
      <dgm:t>
        <a:bodyPr/>
        <a:lstStyle/>
        <a:p>
          <a:endParaRPr lang="en-US"/>
        </a:p>
      </dgm:t>
    </dgm:pt>
    <dgm:pt modelId="{F8CF05DA-820D-B145-BB5C-8104980189CE}" type="pres">
      <dgm:prSet presAssocID="{DE6F454B-767D-40F2-9164-1E2B693E7CBC}" presName="FourNodes_4_text" presStyleLbl="node1" presStyleIdx="3" presStyleCnt="4">
        <dgm:presLayoutVars>
          <dgm:bulletEnabled val="1"/>
        </dgm:presLayoutVars>
      </dgm:prSet>
      <dgm:spPr/>
      <dgm:t>
        <a:bodyPr/>
        <a:lstStyle/>
        <a:p>
          <a:endParaRPr lang="en-US"/>
        </a:p>
      </dgm:t>
    </dgm:pt>
  </dgm:ptLst>
  <dgm:cxnLst>
    <dgm:cxn modelId="{225708A1-DFFD-4AF0-993E-C3BECB3EE119}" type="presOf" srcId="{1BA4E569-7EDB-46BD-B24D-C4180E4F64E4}" destId="{E166DEA4-CF03-1749-9EB9-E582E2DFE4D4}" srcOrd="0" destOrd="0" presId="urn:microsoft.com/office/officeart/2005/8/layout/vProcess5"/>
    <dgm:cxn modelId="{1B70C9B3-2C33-4943-B6FF-A4D32203FA58}" srcId="{DE6F454B-767D-40F2-9164-1E2B693E7CBC}" destId="{636A0159-E6D5-46C5-9E43-1D0F1C57C6FB}" srcOrd="0" destOrd="0" parTransId="{AB847EBE-249D-42F7-9DE5-2C1FDFAD12D8}" sibTransId="{A671BBE2-FD66-4A2F-AA2E-627B92C964FE}"/>
    <dgm:cxn modelId="{2DBB36F6-CA9E-4C25-877C-7EBAC7906FDC}" srcId="{DE6F454B-767D-40F2-9164-1E2B693E7CBC}" destId="{3416CD97-33B2-4068-AFDA-0548B120A018}" srcOrd="2" destOrd="0" parTransId="{E89AC911-52ED-4149-9473-BA0584DDB0D5}" sibTransId="{2943FB6C-4F2E-4457-8B30-84AADDEA7033}"/>
    <dgm:cxn modelId="{9A871972-AF2C-4930-928F-6ADB1AAF6789}" type="presOf" srcId="{DE6F454B-767D-40F2-9164-1E2B693E7CBC}" destId="{93D21101-A1CE-4EC2-B111-F2160C616630}" srcOrd="0" destOrd="0" presId="urn:microsoft.com/office/officeart/2005/8/layout/vProcess5"/>
    <dgm:cxn modelId="{6BC56A54-CC2A-4CBD-8501-1516918816CB}" type="presOf" srcId="{2943FB6C-4F2E-4457-8B30-84AADDEA7033}" destId="{7E4B5909-B2FA-6044-BF4C-C9A56FE351C2}" srcOrd="0" destOrd="0" presId="urn:microsoft.com/office/officeart/2005/8/layout/vProcess5"/>
    <dgm:cxn modelId="{392AC109-EA07-4141-992B-49776CCC9EB4}" srcId="{DE6F454B-767D-40F2-9164-1E2B693E7CBC}" destId="{A1078AAB-2685-44E8-B87A-DB1FA745DC98}" srcOrd="1" destOrd="0" parTransId="{C8FE206F-B06E-4478-93D8-1E081C19A351}" sibTransId="{1BA4E569-7EDB-46BD-B24D-C4180E4F64E4}"/>
    <dgm:cxn modelId="{DF0D91C4-077E-45D9-B67E-E4A2B0BE6E0B}" type="presOf" srcId="{A1078AAB-2685-44E8-B87A-DB1FA745DC98}" destId="{12D731F8-683C-554D-95FD-6E93A29DB8BF}" srcOrd="1" destOrd="0" presId="urn:microsoft.com/office/officeart/2005/8/layout/vProcess5"/>
    <dgm:cxn modelId="{874C4273-0DA3-4F28-9B65-729A9693C779}" type="presOf" srcId="{F686F739-0992-4AA8-991A-4ABDACF87D9D}" destId="{10F5452A-DE46-A840-A9BE-DE61A8A2C56D}" srcOrd="0" destOrd="0" presId="urn:microsoft.com/office/officeart/2005/8/layout/vProcess5"/>
    <dgm:cxn modelId="{D1ADFBAE-4DC6-48AA-A43B-1B3AAD542ADF}" type="presOf" srcId="{636A0159-E6D5-46C5-9E43-1D0F1C57C6FB}" destId="{002AE60D-A340-CF42-953E-BC2A899A0395}" srcOrd="1" destOrd="0" presId="urn:microsoft.com/office/officeart/2005/8/layout/vProcess5"/>
    <dgm:cxn modelId="{53F50F56-87E2-4B07-8080-E88500C83DEC}" type="presOf" srcId="{3416CD97-33B2-4068-AFDA-0548B120A018}" destId="{966E0579-C3D6-8842-AD0C-7E239D508DBB}" srcOrd="1" destOrd="0" presId="urn:microsoft.com/office/officeart/2005/8/layout/vProcess5"/>
    <dgm:cxn modelId="{6A97BE08-5C9F-42AA-8D96-55005DA68FA3}" srcId="{DE6F454B-767D-40F2-9164-1E2B693E7CBC}" destId="{F686F739-0992-4AA8-991A-4ABDACF87D9D}" srcOrd="3" destOrd="0" parTransId="{D1DB9B50-EE36-42B4-A148-0DBB5C1A177D}" sibTransId="{E7AD419E-3230-43FC-9A70-03A43350BF8D}"/>
    <dgm:cxn modelId="{6FD56C45-CA58-466F-BC3C-6AFDB3152C37}" type="presOf" srcId="{636A0159-E6D5-46C5-9E43-1D0F1C57C6FB}" destId="{590FB811-98B6-D14C-B5E5-5DD1116C3009}" srcOrd="0" destOrd="0" presId="urn:microsoft.com/office/officeart/2005/8/layout/vProcess5"/>
    <dgm:cxn modelId="{92F46C37-6744-46FB-B93F-957BDFC49D07}" type="presOf" srcId="{A671BBE2-FD66-4A2F-AA2E-627B92C964FE}" destId="{9681B81F-1D6F-DD40-8B2B-3A4AE4D38251}" srcOrd="0" destOrd="0" presId="urn:microsoft.com/office/officeart/2005/8/layout/vProcess5"/>
    <dgm:cxn modelId="{350B5442-8C86-4CFF-8079-3A8C8BECCECC}" type="presOf" srcId="{3416CD97-33B2-4068-AFDA-0548B120A018}" destId="{AC93174C-5C99-2E4F-A3B8-9839EB59A978}" srcOrd="0" destOrd="0" presId="urn:microsoft.com/office/officeart/2005/8/layout/vProcess5"/>
    <dgm:cxn modelId="{82A27611-03A9-4F23-A93F-4375F5CAD83E}" type="presOf" srcId="{A1078AAB-2685-44E8-B87A-DB1FA745DC98}" destId="{B3F63055-C708-F04E-A7D5-25923A7B899A}" srcOrd="0" destOrd="0" presId="urn:microsoft.com/office/officeart/2005/8/layout/vProcess5"/>
    <dgm:cxn modelId="{29A44770-5A2A-42F6-9B2D-DBE995FEC859}" type="presOf" srcId="{F686F739-0992-4AA8-991A-4ABDACF87D9D}" destId="{F8CF05DA-820D-B145-BB5C-8104980189CE}" srcOrd="1" destOrd="0" presId="urn:microsoft.com/office/officeart/2005/8/layout/vProcess5"/>
    <dgm:cxn modelId="{D187FEED-F2E3-4C1F-939B-3EBBFDC41B68}" type="presParOf" srcId="{93D21101-A1CE-4EC2-B111-F2160C616630}" destId="{9235AB46-435A-40E7-A2FB-95E058DB107A}" srcOrd="0" destOrd="0" presId="urn:microsoft.com/office/officeart/2005/8/layout/vProcess5"/>
    <dgm:cxn modelId="{0B6C704F-A27C-4779-AA6D-58C8F2FC4EDE}" type="presParOf" srcId="{93D21101-A1CE-4EC2-B111-F2160C616630}" destId="{590FB811-98B6-D14C-B5E5-5DD1116C3009}" srcOrd="1" destOrd="0" presId="urn:microsoft.com/office/officeart/2005/8/layout/vProcess5"/>
    <dgm:cxn modelId="{6F83986B-DB9B-46A5-8E6A-20D0DDD9B145}" type="presParOf" srcId="{93D21101-A1CE-4EC2-B111-F2160C616630}" destId="{B3F63055-C708-F04E-A7D5-25923A7B899A}" srcOrd="2" destOrd="0" presId="urn:microsoft.com/office/officeart/2005/8/layout/vProcess5"/>
    <dgm:cxn modelId="{9B369FF8-52E7-4465-8484-AA759D010BD0}" type="presParOf" srcId="{93D21101-A1CE-4EC2-B111-F2160C616630}" destId="{AC93174C-5C99-2E4F-A3B8-9839EB59A978}" srcOrd="3" destOrd="0" presId="urn:microsoft.com/office/officeart/2005/8/layout/vProcess5"/>
    <dgm:cxn modelId="{8D2590E9-27CF-4FA8-A975-07EFF294DE06}" type="presParOf" srcId="{93D21101-A1CE-4EC2-B111-F2160C616630}" destId="{10F5452A-DE46-A840-A9BE-DE61A8A2C56D}" srcOrd="4" destOrd="0" presId="urn:microsoft.com/office/officeart/2005/8/layout/vProcess5"/>
    <dgm:cxn modelId="{862ED1C4-121E-4FD3-8545-94CC92FAF8FF}" type="presParOf" srcId="{93D21101-A1CE-4EC2-B111-F2160C616630}" destId="{9681B81F-1D6F-DD40-8B2B-3A4AE4D38251}" srcOrd="5" destOrd="0" presId="urn:microsoft.com/office/officeart/2005/8/layout/vProcess5"/>
    <dgm:cxn modelId="{12E55340-E0DB-4EA4-97C3-FAD7C12A6A96}" type="presParOf" srcId="{93D21101-A1CE-4EC2-B111-F2160C616630}" destId="{E166DEA4-CF03-1749-9EB9-E582E2DFE4D4}" srcOrd="6" destOrd="0" presId="urn:microsoft.com/office/officeart/2005/8/layout/vProcess5"/>
    <dgm:cxn modelId="{117D2452-1425-4246-8AEF-E10D57AF7A8F}" type="presParOf" srcId="{93D21101-A1CE-4EC2-B111-F2160C616630}" destId="{7E4B5909-B2FA-6044-BF4C-C9A56FE351C2}" srcOrd="7" destOrd="0" presId="urn:microsoft.com/office/officeart/2005/8/layout/vProcess5"/>
    <dgm:cxn modelId="{389BF342-FE25-4896-B5B6-008F60087FEE}" type="presParOf" srcId="{93D21101-A1CE-4EC2-B111-F2160C616630}" destId="{002AE60D-A340-CF42-953E-BC2A899A0395}" srcOrd="8" destOrd="0" presId="urn:microsoft.com/office/officeart/2005/8/layout/vProcess5"/>
    <dgm:cxn modelId="{0797FF76-3E7C-4D5A-B2D9-D5A9818C8F3B}" type="presParOf" srcId="{93D21101-A1CE-4EC2-B111-F2160C616630}" destId="{12D731F8-683C-554D-95FD-6E93A29DB8BF}" srcOrd="9" destOrd="0" presId="urn:microsoft.com/office/officeart/2005/8/layout/vProcess5"/>
    <dgm:cxn modelId="{0A5E7384-7F06-431E-96AE-1039DDC141FF}" type="presParOf" srcId="{93D21101-A1CE-4EC2-B111-F2160C616630}" destId="{966E0579-C3D6-8842-AD0C-7E239D508DBB}" srcOrd="10" destOrd="0" presId="urn:microsoft.com/office/officeart/2005/8/layout/vProcess5"/>
    <dgm:cxn modelId="{5A138E15-2238-4919-9BCE-9A863171F76E}" type="presParOf" srcId="{93D21101-A1CE-4EC2-B111-F2160C616630}" destId="{F8CF05DA-820D-B145-BB5C-8104980189C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6DD3BA-EBC5-4ECF-8A85-87269654C81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AFC44A70-3F58-44D6-AFF4-F0E49A705572}">
      <dgm:prSet phldrT="[Text]"/>
      <dgm:spPr/>
      <dgm:t>
        <a:bodyPr/>
        <a:lstStyle/>
        <a:p>
          <a:r>
            <a:rPr lang="en-US" dirty="0" smtClean="0"/>
            <a:t>Cotton</a:t>
          </a:r>
          <a:endParaRPr lang="en-US" dirty="0"/>
        </a:p>
      </dgm:t>
    </dgm:pt>
    <dgm:pt modelId="{191C7BCA-398C-4266-A7C3-2285E75EBD75}" type="parTrans" cxnId="{59EC4851-952D-4642-B66E-D79BE30AD659}">
      <dgm:prSet/>
      <dgm:spPr/>
      <dgm:t>
        <a:bodyPr/>
        <a:lstStyle/>
        <a:p>
          <a:endParaRPr lang="en-US"/>
        </a:p>
      </dgm:t>
    </dgm:pt>
    <dgm:pt modelId="{A6023538-FF2D-4582-BB6B-41049B96B097}" type="sibTrans" cxnId="{59EC4851-952D-4642-B66E-D79BE30AD659}">
      <dgm:prSet/>
      <dgm:spPr/>
      <dgm:t>
        <a:bodyPr/>
        <a:lstStyle/>
        <a:p>
          <a:endParaRPr lang="en-US"/>
        </a:p>
      </dgm:t>
    </dgm:pt>
    <dgm:pt modelId="{79ECB5A2-7DA6-43B6-ACA5-D135CA94AB77}">
      <dgm:prSet phldrT="[Text]"/>
      <dgm:spPr/>
      <dgm:t>
        <a:bodyPr/>
        <a:lstStyle/>
        <a:p>
          <a:r>
            <a:rPr lang="en-US" dirty="0" smtClean="0"/>
            <a:t>Chemicals Management</a:t>
          </a:r>
          <a:endParaRPr lang="en-US" dirty="0"/>
        </a:p>
      </dgm:t>
    </dgm:pt>
    <dgm:pt modelId="{0CADE961-82A4-45DA-B300-28E1FD4DC442}" type="parTrans" cxnId="{6D34C746-8280-4A6F-803B-EB38851FFDBF}">
      <dgm:prSet/>
      <dgm:spPr/>
      <dgm:t>
        <a:bodyPr/>
        <a:lstStyle/>
        <a:p>
          <a:endParaRPr lang="en-US"/>
        </a:p>
      </dgm:t>
    </dgm:pt>
    <dgm:pt modelId="{94B63C7A-426E-456A-A984-B49610ECEF0C}" type="sibTrans" cxnId="{6D34C746-8280-4A6F-803B-EB38851FFDBF}">
      <dgm:prSet/>
      <dgm:spPr/>
      <dgm:t>
        <a:bodyPr/>
        <a:lstStyle/>
        <a:p>
          <a:endParaRPr lang="en-US"/>
        </a:p>
      </dgm:t>
    </dgm:pt>
    <dgm:pt modelId="{E296B418-9297-437A-9E1C-5C3CA394FCFA}">
      <dgm:prSet phldrT="[Text]"/>
      <dgm:spPr/>
      <dgm:t>
        <a:bodyPr/>
        <a:lstStyle/>
        <a:p>
          <a:r>
            <a:rPr lang="en-US" dirty="0" smtClean="0"/>
            <a:t>WASH</a:t>
          </a:r>
          <a:endParaRPr lang="en-US" dirty="0"/>
        </a:p>
      </dgm:t>
    </dgm:pt>
    <dgm:pt modelId="{88662E7C-03B3-4668-A473-B507332CEBF8}" type="parTrans" cxnId="{4A71DBC4-5752-4DA6-9300-C369955FCAB1}">
      <dgm:prSet/>
      <dgm:spPr/>
      <dgm:t>
        <a:bodyPr/>
        <a:lstStyle/>
        <a:p>
          <a:endParaRPr lang="en-US"/>
        </a:p>
      </dgm:t>
    </dgm:pt>
    <dgm:pt modelId="{AC0CB749-375A-4C26-AC5D-F091B17ADF0C}" type="sibTrans" cxnId="{4A71DBC4-5752-4DA6-9300-C369955FCAB1}">
      <dgm:prSet/>
      <dgm:spPr/>
      <dgm:t>
        <a:bodyPr/>
        <a:lstStyle/>
        <a:p>
          <a:endParaRPr lang="en-US"/>
        </a:p>
      </dgm:t>
    </dgm:pt>
    <dgm:pt modelId="{6568DF05-481F-4F6D-A1C9-B07E3A5A7083}">
      <dgm:prSet phldrT="[Text]"/>
      <dgm:spPr/>
      <dgm:t>
        <a:bodyPr/>
        <a:lstStyle/>
        <a:p>
          <a:r>
            <a:rPr lang="en-US" dirty="0" smtClean="0"/>
            <a:t>Cleaner Production / Industrial Water Use Efficiency</a:t>
          </a:r>
          <a:endParaRPr lang="en-US" dirty="0"/>
        </a:p>
      </dgm:t>
    </dgm:pt>
    <dgm:pt modelId="{3530D291-3EC8-4769-AAC9-B500322A3713}" type="parTrans" cxnId="{763F2825-32D2-498A-A242-8A3B8D41342E}">
      <dgm:prSet/>
      <dgm:spPr/>
      <dgm:t>
        <a:bodyPr/>
        <a:lstStyle/>
        <a:p>
          <a:endParaRPr lang="en-US"/>
        </a:p>
      </dgm:t>
    </dgm:pt>
    <dgm:pt modelId="{7B6E07F5-E279-4BFA-8FE2-7C7D12F97438}" type="sibTrans" cxnId="{763F2825-32D2-498A-A242-8A3B8D41342E}">
      <dgm:prSet/>
      <dgm:spPr/>
      <dgm:t>
        <a:bodyPr/>
        <a:lstStyle/>
        <a:p>
          <a:endParaRPr lang="en-US"/>
        </a:p>
      </dgm:t>
    </dgm:pt>
    <dgm:pt modelId="{7097715F-A8E9-4523-8520-C5E90990E369}" type="pres">
      <dgm:prSet presAssocID="{746DD3BA-EBC5-4ECF-8A85-87269654C81D}" presName="diagram" presStyleCnt="0">
        <dgm:presLayoutVars>
          <dgm:dir/>
          <dgm:resizeHandles val="exact"/>
        </dgm:presLayoutVars>
      </dgm:prSet>
      <dgm:spPr/>
      <dgm:t>
        <a:bodyPr/>
        <a:lstStyle/>
        <a:p>
          <a:endParaRPr lang="en-US"/>
        </a:p>
      </dgm:t>
    </dgm:pt>
    <dgm:pt modelId="{7E711E14-6452-4AB1-BEAA-1575182F1532}" type="pres">
      <dgm:prSet presAssocID="{AFC44A70-3F58-44D6-AFF4-F0E49A705572}" presName="node" presStyleLbl="node1" presStyleIdx="0" presStyleCnt="4">
        <dgm:presLayoutVars>
          <dgm:bulletEnabled val="1"/>
        </dgm:presLayoutVars>
      </dgm:prSet>
      <dgm:spPr/>
      <dgm:t>
        <a:bodyPr/>
        <a:lstStyle/>
        <a:p>
          <a:endParaRPr lang="en-US"/>
        </a:p>
      </dgm:t>
    </dgm:pt>
    <dgm:pt modelId="{CFF797F4-362C-41D2-84A5-038FBD47ECA3}" type="pres">
      <dgm:prSet presAssocID="{A6023538-FF2D-4582-BB6B-41049B96B097}" presName="sibTrans" presStyleCnt="0"/>
      <dgm:spPr/>
      <dgm:t>
        <a:bodyPr/>
        <a:lstStyle/>
        <a:p>
          <a:endParaRPr lang="en-US"/>
        </a:p>
      </dgm:t>
    </dgm:pt>
    <dgm:pt modelId="{5B9C5E24-272B-4FF7-89E0-A6ACF38AC8A4}" type="pres">
      <dgm:prSet presAssocID="{79ECB5A2-7DA6-43B6-ACA5-D135CA94AB77}" presName="node" presStyleLbl="node1" presStyleIdx="1" presStyleCnt="4">
        <dgm:presLayoutVars>
          <dgm:bulletEnabled val="1"/>
        </dgm:presLayoutVars>
      </dgm:prSet>
      <dgm:spPr/>
      <dgm:t>
        <a:bodyPr/>
        <a:lstStyle/>
        <a:p>
          <a:endParaRPr lang="en-US"/>
        </a:p>
      </dgm:t>
    </dgm:pt>
    <dgm:pt modelId="{5DB47F80-BA92-4653-97F4-9224D76966B8}" type="pres">
      <dgm:prSet presAssocID="{94B63C7A-426E-456A-A984-B49610ECEF0C}" presName="sibTrans" presStyleCnt="0"/>
      <dgm:spPr/>
      <dgm:t>
        <a:bodyPr/>
        <a:lstStyle/>
        <a:p>
          <a:endParaRPr lang="en-US"/>
        </a:p>
      </dgm:t>
    </dgm:pt>
    <dgm:pt modelId="{4D2D0AF4-3E26-40E4-B9A9-184CFAA6C13E}" type="pres">
      <dgm:prSet presAssocID="{E296B418-9297-437A-9E1C-5C3CA394FCFA}" presName="node" presStyleLbl="node1" presStyleIdx="2" presStyleCnt="4">
        <dgm:presLayoutVars>
          <dgm:bulletEnabled val="1"/>
        </dgm:presLayoutVars>
      </dgm:prSet>
      <dgm:spPr/>
      <dgm:t>
        <a:bodyPr/>
        <a:lstStyle/>
        <a:p>
          <a:endParaRPr lang="en-US"/>
        </a:p>
      </dgm:t>
    </dgm:pt>
    <dgm:pt modelId="{7FC447EE-D560-4FA9-B73B-A79E3FA611C0}" type="pres">
      <dgm:prSet presAssocID="{AC0CB749-375A-4C26-AC5D-F091B17ADF0C}" presName="sibTrans" presStyleCnt="0"/>
      <dgm:spPr/>
      <dgm:t>
        <a:bodyPr/>
        <a:lstStyle/>
        <a:p>
          <a:endParaRPr lang="en-US"/>
        </a:p>
      </dgm:t>
    </dgm:pt>
    <dgm:pt modelId="{2CB79EBF-F2DF-4733-B6EF-8970476D54B0}" type="pres">
      <dgm:prSet presAssocID="{6568DF05-481F-4F6D-A1C9-B07E3A5A7083}" presName="node" presStyleLbl="node1" presStyleIdx="3" presStyleCnt="4">
        <dgm:presLayoutVars>
          <dgm:bulletEnabled val="1"/>
        </dgm:presLayoutVars>
      </dgm:prSet>
      <dgm:spPr/>
      <dgm:t>
        <a:bodyPr/>
        <a:lstStyle/>
        <a:p>
          <a:endParaRPr lang="en-US"/>
        </a:p>
      </dgm:t>
    </dgm:pt>
  </dgm:ptLst>
  <dgm:cxnLst>
    <dgm:cxn modelId="{4A71DBC4-5752-4DA6-9300-C369955FCAB1}" srcId="{746DD3BA-EBC5-4ECF-8A85-87269654C81D}" destId="{E296B418-9297-437A-9E1C-5C3CA394FCFA}" srcOrd="2" destOrd="0" parTransId="{88662E7C-03B3-4668-A473-B507332CEBF8}" sibTransId="{AC0CB749-375A-4C26-AC5D-F091B17ADF0C}"/>
    <dgm:cxn modelId="{BFBD3111-0140-436E-A944-36ED882C14FD}" type="presOf" srcId="{AFC44A70-3F58-44D6-AFF4-F0E49A705572}" destId="{7E711E14-6452-4AB1-BEAA-1575182F1532}" srcOrd="0" destOrd="0" presId="urn:microsoft.com/office/officeart/2005/8/layout/default"/>
    <dgm:cxn modelId="{E3F59B7B-19E3-43A9-9E69-0B26EBC52F7E}" type="presOf" srcId="{E296B418-9297-437A-9E1C-5C3CA394FCFA}" destId="{4D2D0AF4-3E26-40E4-B9A9-184CFAA6C13E}" srcOrd="0" destOrd="0" presId="urn:microsoft.com/office/officeart/2005/8/layout/default"/>
    <dgm:cxn modelId="{61BCF897-3F35-4141-9B64-29D7E9A6F51F}" type="presOf" srcId="{746DD3BA-EBC5-4ECF-8A85-87269654C81D}" destId="{7097715F-A8E9-4523-8520-C5E90990E369}" srcOrd="0" destOrd="0" presId="urn:microsoft.com/office/officeart/2005/8/layout/default"/>
    <dgm:cxn modelId="{98B8AB22-6D90-4D9A-B0B3-09065A01A0AB}" type="presOf" srcId="{6568DF05-481F-4F6D-A1C9-B07E3A5A7083}" destId="{2CB79EBF-F2DF-4733-B6EF-8970476D54B0}" srcOrd="0" destOrd="0" presId="urn:microsoft.com/office/officeart/2005/8/layout/default"/>
    <dgm:cxn modelId="{763F2825-32D2-498A-A242-8A3B8D41342E}" srcId="{746DD3BA-EBC5-4ECF-8A85-87269654C81D}" destId="{6568DF05-481F-4F6D-A1C9-B07E3A5A7083}" srcOrd="3" destOrd="0" parTransId="{3530D291-3EC8-4769-AAC9-B500322A3713}" sibTransId="{7B6E07F5-E279-4BFA-8FE2-7C7D12F97438}"/>
    <dgm:cxn modelId="{6D34C746-8280-4A6F-803B-EB38851FFDBF}" srcId="{746DD3BA-EBC5-4ECF-8A85-87269654C81D}" destId="{79ECB5A2-7DA6-43B6-ACA5-D135CA94AB77}" srcOrd="1" destOrd="0" parTransId="{0CADE961-82A4-45DA-B300-28E1FD4DC442}" sibTransId="{94B63C7A-426E-456A-A984-B49610ECEF0C}"/>
    <dgm:cxn modelId="{59EC4851-952D-4642-B66E-D79BE30AD659}" srcId="{746DD3BA-EBC5-4ECF-8A85-87269654C81D}" destId="{AFC44A70-3F58-44D6-AFF4-F0E49A705572}" srcOrd="0" destOrd="0" parTransId="{191C7BCA-398C-4266-A7C3-2285E75EBD75}" sibTransId="{A6023538-FF2D-4582-BB6B-41049B96B097}"/>
    <dgm:cxn modelId="{158E3B3D-6A0C-4D54-96FA-3AF24585F104}" type="presOf" srcId="{79ECB5A2-7DA6-43B6-ACA5-D135CA94AB77}" destId="{5B9C5E24-272B-4FF7-89E0-A6ACF38AC8A4}" srcOrd="0" destOrd="0" presId="urn:microsoft.com/office/officeart/2005/8/layout/default"/>
    <dgm:cxn modelId="{183151E1-DA05-403D-960A-2DFA699F0C77}" type="presParOf" srcId="{7097715F-A8E9-4523-8520-C5E90990E369}" destId="{7E711E14-6452-4AB1-BEAA-1575182F1532}" srcOrd="0" destOrd="0" presId="urn:microsoft.com/office/officeart/2005/8/layout/default"/>
    <dgm:cxn modelId="{96D2271E-EE51-491F-8493-89A15B7882F7}" type="presParOf" srcId="{7097715F-A8E9-4523-8520-C5E90990E369}" destId="{CFF797F4-362C-41D2-84A5-038FBD47ECA3}" srcOrd="1" destOrd="0" presId="urn:microsoft.com/office/officeart/2005/8/layout/default"/>
    <dgm:cxn modelId="{5EF772D0-0682-41D4-A20E-CD09EFB0FD54}" type="presParOf" srcId="{7097715F-A8E9-4523-8520-C5E90990E369}" destId="{5B9C5E24-272B-4FF7-89E0-A6ACF38AC8A4}" srcOrd="2" destOrd="0" presId="urn:microsoft.com/office/officeart/2005/8/layout/default"/>
    <dgm:cxn modelId="{32EF676A-DC0E-46C0-91F0-C811797E1C4C}" type="presParOf" srcId="{7097715F-A8E9-4523-8520-C5E90990E369}" destId="{5DB47F80-BA92-4653-97F4-9224D76966B8}" srcOrd="3" destOrd="0" presId="urn:microsoft.com/office/officeart/2005/8/layout/default"/>
    <dgm:cxn modelId="{1210BC37-FC38-4260-A1AC-BFB6FFACAFB5}" type="presParOf" srcId="{7097715F-A8E9-4523-8520-C5E90990E369}" destId="{4D2D0AF4-3E26-40E4-B9A9-184CFAA6C13E}" srcOrd="4" destOrd="0" presId="urn:microsoft.com/office/officeart/2005/8/layout/default"/>
    <dgm:cxn modelId="{89751279-017C-4ED9-BBB9-A3D33138D586}" type="presParOf" srcId="{7097715F-A8E9-4523-8520-C5E90990E369}" destId="{7FC447EE-D560-4FA9-B73B-A79E3FA611C0}" srcOrd="5" destOrd="0" presId="urn:microsoft.com/office/officeart/2005/8/layout/default"/>
    <dgm:cxn modelId="{5E602535-D538-45D4-94CD-55E7716FD8E0}" type="presParOf" srcId="{7097715F-A8E9-4523-8520-C5E90990E369}" destId="{2CB79EBF-F2DF-4733-B6EF-8970476D54B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BCAA98-FA6D-468C-873E-65D9C307BA2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19F252D-4BBC-4B44-A6D0-867FE56745D9}">
      <dgm:prSet phldrT="[Text]" custT="1"/>
      <dgm:spPr/>
      <dgm:t>
        <a:bodyPr/>
        <a:lstStyle/>
        <a:p>
          <a:r>
            <a:rPr lang="en-US" sz="4800" dirty="0" smtClean="0"/>
            <a:t>Tier 1</a:t>
          </a:r>
          <a:endParaRPr lang="en-US" sz="4800" dirty="0"/>
        </a:p>
      </dgm:t>
    </dgm:pt>
    <dgm:pt modelId="{AD9B3416-1F9C-4943-B632-FDF0EC023543}" type="parTrans" cxnId="{FFAE0D41-F43B-4E3C-B39C-2C6DFF1B5D72}">
      <dgm:prSet/>
      <dgm:spPr/>
      <dgm:t>
        <a:bodyPr/>
        <a:lstStyle/>
        <a:p>
          <a:endParaRPr lang="en-US"/>
        </a:p>
      </dgm:t>
    </dgm:pt>
    <dgm:pt modelId="{A319DB60-F070-4F36-A509-A828FA47983D}" type="sibTrans" cxnId="{FFAE0D41-F43B-4E3C-B39C-2C6DFF1B5D72}">
      <dgm:prSet/>
      <dgm:spPr/>
      <dgm:t>
        <a:bodyPr/>
        <a:lstStyle/>
        <a:p>
          <a:endParaRPr lang="en-US"/>
        </a:p>
      </dgm:t>
    </dgm:pt>
    <dgm:pt modelId="{25B11922-E47F-4863-AFD7-2F3C81E00B59}">
      <dgm:prSet phldrT="[Text]" custT="1"/>
      <dgm:spPr/>
      <dgm:t>
        <a:bodyPr/>
        <a:lstStyle/>
        <a:p>
          <a:r>
            <a:rPr lang="en-US" sz="1800" dirty="0" err="1" smtClean="0"/>
            <a:t>Solidaridad</a:t>
          </a:r>
          <a:endParaRPr lang="en-US" sz="1800" dirty="0"/>
        </a:p>
      </dgm:t>
    </dgm:pt>
    <dgm:pt modelId="{E404E3D9-F3FB-47D8-AD2D-D374EAE51EB4}" type="parTrans" cxnId="{9315D374-49AF-4F14-98A9-46EA7B603538}">
      <dgm:prSet/>
      <dgm:spPr/>
      <dgm:t>
        <a:bodyPr/>
        <a:lstStyle/>
        <a:p>
          <a:endParaRPr lang="en-US"/>
        </a:p>
      </dgm:t>
    </dgm:pt>
    <dgm:pt modelId="{5750BBDB-A977-4A3B-A370-E8C169D25940}" type="sibTrans" cxnId="{9315D374-49AF-4F14-98A9-46EA7B603538}">
      <dgm:prSet/>
      <dgm:spPr/>
      <dgm:t>
        <a:bodyPr/>
        <a:lstStyle/>
        <a:p>
          <a:endParaRPr lang="en-US"/>
        </a:p>
      </dgm:t>
    </dgm:pt>
    <dgm:pt modelId="{D34432C0-30F9-4A32-87BA-C4993F497CDD}">
      <dgm:prSet phldrT="[Text]" custT="1"/>
      <dgm:spPr/>
      <dgm:t>
        <a:bodyPr/>
        <a:lstStyle/>
        <a:p>
          <a:r>
            <a:rPr lang="en-US" sz="4800" dirty="0" smtClean="0"/>
            <a:t>Tier 2</a:t>
          </a:r>
          <a:endParaRPr lang="en-US" sz="4800" dirty="0"/>
        </a:p>
      </dgm:t>
    </dgm:pt>
    <dgm:pt modelId="{482AAC68-8342-41DB-B5C4-2C164124C91F}" type="parTrans" cxnId="{4748E99D-341B-43AF-963D-4CBE82618361}">
      <dgm:prSet/>
      <dgm:spPr/>
      <dgm:t>
        <a:bodyPr/>
        <a:lstStyle/>
        <a:p>
          <a:endParaRPr lang="en-US"/>
        </a:p>
      </dgm:t>
    </dgm:pt>
    <dgm:pt modelId="{FE41D4B9-92F6-4EDE-A6A6-C51D341F0EA9}" type="sibTrans" cxnId="{4748E99D-341B-43AF-963D-4CBE82618361}">
      <dgm:prSet/>
      <dgm:spPr/>
      <dgm:t>
        <a:bodyPr/>
        <a:lstStyle/>
        <a:p>
          <a:endParaRPr lang="en-US"/>
        </a:p>
      </dgm:t>
    </dgm:pt>
    <dgm:pt modelId="{147EB89A-A273-480E-93BE-B7C19319F491}">
      <dgm:prSet phldrT="[Text]"/>
      <dgm:spPr/>
      <dgm:t>
        <a:bodyPr/>
        <a:lstStyle/>
        <a:p>
          <a:r>
            <a:rPr lang="en-US" dirty="0" smtClean="0"/>
            <a:t>ZDHC</a:t>
          </a:r>
          <a:endParaRPr lang="en-US" dirty="0"/>
        </a:p>
      </dgm:t>
    </dgm:pt>
    <dgm:pt modelId="{19926E39-4DFE-4DD5-9824-FE4A46AE857C}" type="parTrans" cxnId="{3F3CA5E1-D274-4D5F-8868-9DF3524B92ED}">
      <dgm:prSet/>
      <dgm:spPr/>
      <dgm:t>
        <a:bodyPr/>
        <a:lstStyle/>
        <a:p>
          <a:endParaRPr lang="en-US"/>
        </a:p>
      </dgm:t>
    </dgm:pt>
    <dgm:pt modelId="{B3629672-902A-4646-819A-201729A767C5}" type="sibTrans" cxnId="{3F3CA5E1-D274-4D5F-8868-9DF3524B92ED}">
      <dgm:prSet/>
      <dgm:spPr/>
      <dgm:t>
        <a:bodyPr/>
        <a:lstStyle/>
        <a:p>
          <a:endParaRPr lang="en-US"/>
        </a:p>
      </dgm:t>
    </dgm:pt>
    <dgm:pt modelId="{26EA519A-C8B7-4B45-A5BD-780DBF8E408B}">
      <dgm:prSet phldrT="[Text]" custT="1"/>
      <dgm:spPr/>
      <dgm:t>
        <a:bodyPr/>
        <a:lstStyle/>
        <a:p>
          <a:r>
            <a:rPr lang="en-US" sz="1800" dirty="0" smtClean="0"/>
            <a:t> NRDC</a:t>
          </a:r>
          <a:endParaRPr lang="en-US" sz="1800" dirty="0"/>
        </a:p>
      </dgm:t>
    </dgm:pt>
    <dgm:pt modelId="{B018523F-B3F2-4825-B953-27228BE55F58}" type="parTrans" cxnId="{F2B477D6-5CA4-413D-8A9C-3D6F80ADC1D2}">
      <dgm:prSet/>
      <dgm:spPr/>
      <dgm:t>
        <a:bodyPr/>
        <a:lstStyle/>
        <a:p>
          <a:endParaRPr lang="en-US"/>
        </a:p>
      </dgm:t>
    </dgm:pt>
    <dgm:pt modelId="{44EA772D-1141-44DB-83B6-EAE4B030B06A}" type="sibTrans" cxnId="{F2B477D6-5CA4-413D-8A9C-3D6F80ADC1D2}">
      <dgm:prSet/>
      <dgm:spPr/>
      <dgm:t>
        <a:bodyPr/>
        <a:lstStyle/>
        <a:p>
          <a:endParaRPr lang="en-US"/>
        </a:p>
      </dgm:t>
    </dgm:pt>
    <dgm:pt modelId="{D868F67B-0F92-4A90-B7EB-275E5D0219DD}">
      <dgm:prSet phldrT="[Text]" custT="1"/>
      <dgm:spPr/>
      <dgm:t>
        <a:bodyPr/>
        <a:lstStyle/>
        <a:p>
          <a:r>
            <a:rPr lang="en-US" sz="1800" dirty="0" smtClean="0"/>
            <a:t> IFC</a:t>
          </a:r>
          <a:endParaRPr lang="en-US" sz="1800" dirty="0"/>
        </a:p>
      </dgm:t>
    </dgm:pt>
    <dgm:pt modelId="{63B5B952-3319-4642-97EC-11581ECFAB85}" type="parTrans" cxnId="{0F2B7772-FF75-4862-A3A0-A8E5CAF51638}">
      <dgm:prSet/>
      <dgm:spPr/>
      <dgm:t>
        <a:bodyPr/>
        <a:lstStyle/>
        <a:p>
          <a:endParaRPr lang="en-US"/>
        </a:p>
      </dgm:t>
    </dgm:pt>
    <dgm:pt modelId="{082974B5-DB0D-4DC7-845D-EABFCB9B9CC2}" type="sibTrans" cxnId="{0F2B7772-FF75-4862-A3A0-A8E5CAF51638}">
      <dgm:prSet/>
      <dgm:spPr/>
      <dgm:t>
        <a:bodyPr/>
        <a:lstStyle/>
        <a:p>
          <a:endParaRPr lang="en-US"/>
        </a:p>
      </dgm:t>
    </dgm:pt>
    <dgm:pt modelId="{30E59B07-C1F4-B348-B7E4-D5F992796644}">
      <dgm:prSet phldrT="[Text]"/>
      <dgm:spPr/>
      <dgm:t>
        <a:bodyPr/>
        <a:lstStyle/>
        <a:p>
          <a:r>
            <a:rPr lang="en-US" dirty="0" smtClean="0"/>
            <a:t> Better Cotton Initiative</a:t>
          </a:r>
          <a:endParaRPr lang="en-US" dirty="0"/>
        </a:p>
      </dgm:t>
    </dgm:pt>
    <dgm:pt modelId="{7EB4C9EB-A7B4-2841-9387-09F2D2AFA98D}" type="parTrans" cxnId="{1DBD08BD-5963-6A47-AD4E-0295CAF53BD6}">
      <dgm:prSet/>
      <dgm:spPr/>
    </dgm:pt>
    <dgm:pt modelId="{EF6F5C13-A8CD-3740-949E-00D8CC4D5404}" type="sibTrans" cxnId="{1DBD08BD-5963-6A47-AD4E-0295CAF53BD6}">
      <dgm:prSet/>
      <dgm:spPr/>
    </dgm:pt>
    <dgm:pt modelId="{0267265F-497A-6042-893A-00B723670012}">
      <dgm:prSet phldrT="[Text]"/>
      <dgm:spPr/>
      <dgm:t>
        <a:bodyPr/>
        <a:lstStyle/>
        <a:p>
          <a:r>
            <a:rPr lang="en-US" dirty="0" smtClean="0"/>
            <a:t>Sustainability Consortium</a:t>
          </a:r>
          <a:endParaRPr lang="en-US" dirty="0"/>
        </a:p>
      </dgm:t>
    </dgm:pt>
    <dgm:pt modelId="{95E263B9-F2F7-DC43-8649-DCE96BDBD758}" type="parTrans" cxnId="{0A53CCDB-DD0F-7C4B-8FFE-1F4DFB4427E7}">
      <dgm:prSet/>
      <dgm:spPr/>
    </dgm:pt>
    <dgm:pt modelId="{0DF91B3C-F991-C646-934B-2CF25BBD4B07}" type="sibTrans" cxnId="{0A53CCDB-DD0F-7C4B-8FFE-1F4DFB4427E7}">
      <dgm:prSet/>
      <dgm:spPr/>
    </dgm:pt>
    <dgm:pt modelId="{12DDDC4A-A030-A846-B7B8-4B7799538EE8}">
      <dgm:prSet phldrT="[Text]" custT="1"/>
      <dgm:spPr/>
      <dgm:t>
        <a:bodyPr/>
        <a:lstStyle/>
        <a:p>
          <a:r>
            <a:rPr lang="en-US" sz="1800" dirty="0" smtClean="0"/>
            <a:t>Swedish Textile Water Initiative </a:t>
          </a:r>
          <a:endParaRPr lang="en-US" sz="1800" dirty="0"/>
        </a:p>
      </dgm:t>
    </dgm:pt>
    <dgm:pt modelId="{9FFCEEF2-180C-C940-BE5E-5ED1C374C545}" type="parTrans" cxnId="{EC5A389F-E636-9541-BF0B-EA03FCEE66DA}">
      <dgm:prSet/>
      <dgm:spPr/>
    </dgm:pt>
    <dgm:pt modelId="{7ADF0A69-52BD-7841-B0F8-9580052B3FAA}" type="sibTrans" cxnId="{EC5A389F-E636-9541-BF0B-EA03FCEE66DA}">
      <dgm:prSet/>
      <dgm:spPr/>
    </dgm:pt>
    <dgm:pt modelId="{5A78CB5D-BDE0-8B4A-9385-5FA05F9452C2}">
      <dgm:prSet phldrT="[Text]"/>
      <dgm:spPr/>
      <dgm:t>
        <a:bodyPr/>
        <a:lstStyle/>
        <a:p>
          <a:r>
            <a:rPr lang="en-US" dirty="0" smtClean="0"/>
            <a:t>Sustainable Apparel Coalition</a:t>
          </a:r>
          <a:endParaRPr lang="en-US" dirty="0"/>
        </a:p>
      </dgm:t>
    </dgm:pt>
    <dgm:pt modelId="{41AFD93E-3CAB-9047-93A8-85E9BBCA2984}" type="parTrans" cxnId="{2BC4736A-8813-5746-B08D-0BE46D1B6500}">
      <dgm:prSet/>
      <dgm:spPr/>
    </dgm:pt>
    <dgm:pt modelId="{28B05C46-4B9D-D64B-99F9-E3DE031FB579}" type="sibTrans" cxnId="{2BC4736A-8813-5746-B08D-0BE46D1B6500}">
      <dgm:prSet/>
      <dgm:spPr/>
    </dgm:pt>
    <dgm:pt modelId="{00CD0498-4CCF-4A09-A913-6BF81CCF86ED}" type="pres">
      <dgm:prSet presAssocID="{BEBCAA98-FA6D-468C-873E-65D9C307BA2B}" presName="theList" presStyleCnt="0">
        <dgm:presLayoutVars>
          <dgm:dir/>
          <dgm:animLvl val="lvl"/>
          <dgm:resizeHandles val="exact"/>
        </dgm:presLayoutVars>
      </dgm:prSet>
      <dgm:spPr/>
      <dgm:t>
        <a:bodyPr/>
        <a:lstStyle/>
        <a:p>
          <a:endParaRPr lang="en-US"/>
        </a:p>
      </dgm:t>
    </dgm:pt>
    <dgm:pt modelId="{5A7B8B5A-2AD2-457A-85E8-B54077BF5941}" type="pres">
      <dgm:prSet presAssocID="{B19F252D-4BBC-4B44-A6D0-867FE56745D9}" presName="compNode" presStyleCnt="0"/>
      <dgm:spPr/>
    </dgm:pt>
    <dgm:pt modelId="{AFB3CBA6-B5D7-4355-B28B-FC32EB731ACE}" type="pres">
      <dgm:prSet presAssocID="{B19F252D-4BBC-4B44-A6D0-867FE56745D9}" presName="aNode" presStyleLbl="bgShp" presStyleIdx="0" presStyleCnt="2"/>
      <dgm:spPr/>
      <dgm:t>
        <a:bodyPr/>
        <a:lstStyle/>
        <a:p>
          <a:endParaRPr lang="en-US"/>
        </a:p>
      </dgm:t>
    </dgm:pt>
    <dgm:pt modelId="{911251D7-0FDF-4EBD-9373-4DCDF8793C47}" type="pres">
      <dgm:prSet presAssocID="{B19F252D-4BBC-4B44-A6D0-867FE56745D9}" presName="textNode" presStyleLbl="bgShp" presStyleIdx="0" presStyleCnt="2"/>
      <dgm:spPr/>
      <dgm:t>
        <a:bodyPr/>
        <a:lstStyle/>
        <a:p>
          <a:endParaRPr lang="en-US"/>
        </a:p>
      </dgm:t>
    </dgm:pt>
    <dgm:pt modelId="{569E2EB5-7B40-4809-A6AA-2263BAC47441}" type="pres">
      <dgm:prSet presAssocID="{B19F252D-4BBC-4B44-A6D0-867FE56745D9}" presName="compChildNode" presStyleCnt="0"/>
      <dgm:spPr/>
    </dgm:pt>
    <dgm:pt modelId="{9FC045E9-3DB8-4AF1-B268-9FB2D1DD41C2}" type="pres">
      <dgm:prSet presAssocID="{B19F252D-4BBC-4B44-A6D0-867FE56745D9}" presName="theInnerList" presStyleCnt="0"/>
      <dgm:spPr/>
    </dgm:pt>
    <dgm:pt modelId="{D611F1C7-6350-44FC-B14E-35EECC1FB0BE}" type="pres">
      <dgm:prSet presAssocID="{25B11922-E47F-4863-AFD7-2F3C81E00B59}" presName="childNode" presStyleLbl="node1" presStyleIdx="0" presStyleCnt="8">
        <dgm:presLayoutVars>
          <dgm:bulletEnabled val="1"/>
        </dgm:presLayoutVars>
      </dgm:prSet>
      <dgm:spPr/>
      <dgm:t>
        <a:bodyPr/>
        <a:lstStyle/>
        <a:p>
          <a:endParaRPr lang="en-US"/>
        </a:p>
      </dgm:t>
    </dgm:pt>
    <dgm:pt modelId="{0A5F4112-B0D3-46AB-86FE-4123A802F517}" type="pres">
      <dgm:prSet presAssocID="{25B11922-E47F-4863-AFD7-2F3C81E00B59}" presName="aSpace2" presStyleCnt="0"/>
      <dgm:spPr/>
    </dgm:pt>
    <dgm:pt modelId="{A8DEB18B-78F7-43C1-94E0-69690538F996}" type="pres">
      <dgm:prSet presAssocID="{26EA519A-C8B7-4B45-A5BD-780DBF8E408B}" presName="childNode" presStyleLbl="node1" presStyleIdx="1" presStyleCnt="8" custScaleX="98927" custScaleY="66908">
        <dgm:presLayoutVars>
          <dgm:bulletEnabled val="1"/>
        </dgm:presLayoutVars>
      </dgm:prSet>
      <dgm:spPr/>
      <dgm:t>
        <a:bodyPr/>
        <a:lstStyle/>
        <a:p>
          <a:endParaRPr lang="en-US"/>
        </a:p>
      </dgm:t>
    </dgm:pt>
    <dgm:pt modelId="{BB76EAE2-3DDF-4417-9108-ABECF19D5DF7}" type="pres">
      <dgm:prSet presAssocID="{26EA519A-C8B7-4B45-A5BD-780DBF8E408B}" presName="aSpace2" presStyleCnt="0"/>
      <dgm:spPr/>
    </dgm:pt>
    <dgm:pt modelId="{9823783F-11B3-499E-9D79-D2FA81F4D4AC}" type="pres">
      <dgm:prSet presAssocID="{D868F67B-0F92-4A90-B7EB-275E5D0219DD}" presName="childNode" presStyleLbl="node1" presStyleIdx="2" presStyleCnt="8" custScaleY="62936">
        <dgm:presLayoutVars>
          <dgm:bulletEnabled val="1"/>
        </dgm:presLayoutVars>
      </dgm:prSet>
      <dgm:spPr/>
      <dgm:t>
        <a:bodyPr/>
        <a:lstStyle/>
        <a:p>
          <a:endParaRPr lang="en-US"/>
        </a:p>
      </dgm:t>
    </dgm:pt>
    <dgm:pt modelId="{015C5CEE-CF7C-D942-9874-BEFBA886BB22}" type="pres">
      <dgm:prSet presAssocID="{D868F67B-0F92-4A90-B7EB-275E5D0219DD}" presName="aSpace2" presStyleCnt="0"/>
      <dgm:spPr/>
    </dgm:pt>
    <dgm:pt modelId="{74B6E1F8-8013-7F41-9825-1118E003123A}" type="pres">
      <dgm:prSet presAssocID="{12DDDC4A-A030-A846-B7B8-4B7799538EE8}" presName="childNode" presStyleLbl="node1" presStyleIdx="3" presStyleCnt="8">
        <dgm:presLayoutVars>
          <dgm:bulletEnabled val="1"/>
        </dgm:presLayoutVars>
      </dgm:prSet>
      <dgm:spPr/>
      <dgm:t>
        <a:bodyPr/>
        <a:lstStyle/>
        <a:p>
          <a:endParaRPr lang="en-US"/>
        </a:p>
      </dgm:t>
    </dgm:pt>
    <dgm:pt modelId="{ED4A0E19-3EFE-4A53-92B2-935E76666864}" type="pres">
      <dgm:prSet presAssocID="{B19F252D-4BBC-4B44-A6D0-867FE56745D9}" presName="aSpace" presStyleCnt="0"/>
      <dgm:spPr/>
    </dgm:pt>
    <dgm:pt modelId="{6552D024-29C1-4D7B-91D9-2D0CC67098A9}" type="pres">
      <dgm:prSet presAssocID="{D34432C0-30F9-4A32-87BA-C4993F497CDD}" presName="compNode" presStyleCnt="0"/>
      <dgm:spPr/>
    </dgm:pt>
    <dgm:pt modelId="{2E7FB444-7484-45B7-A8F4-27FF687E00A0}" type="pres">
      <dgm:prSet presAssocID="{D34432C0-30F9-4A32-87BA-C4993F497CDD}" presName="aNode" presStyleLbl="bgShp" presStyleIdx="1" presStyleCnt="2"/>
      <dgm:spPr/>
      <dgm:t>
        <a:bodyPr/>
        <a:lstStyle/>
        <a:p>
          <a:endParaRPr lang="en-US"/>
        </a:p>
      </dgm:t>
    </dgm:pt>
    <dgm:pt modelId="{B00CF1B9-5F1B-4017-9710-98C380C3A96E}" type="pres">
      <dgm:prSet presAssocID="{D34432C0-30F9-4A32-87BA-C4993F497CDD}" presName="textNode" presStyleLbl="bgShp" presStyleIdx="1" presStyleCnt="2"/>
      <dgm:spPr/>
      <dgm:t>
        <a:bodyPr/>
        <a:lstStyle/>
        <a:p>
          <a:endParaRPr lang="en-US"/>
        </a:p>
      </dgm:t>
    </dgm:pt>
    <dgm:pt modelId="{831FF2AA-A722-4865-993C-658AFE161260}" type="pres">
      <dgm:prSet presAssocID="{D34432C0-30F9-4A32-87BA-C4993F497CDD}" presName="compChildNode" presStyleCnt="0"/>
      <dgm:spPr/>
    </dgm:pt>
    <dgm:pt modelId="{0076BA3F-7198-4F39-91D3-8CA4F3AFD488}" type="pres">
      <dgm:prSet presAssocID="{D34432C0-30F9-4A32-87BA-C4993F497CDD}" presName="theInnerList" presStyleCnt="0"/>
      <dgm:spPr/>
    </dgm:pt>
    <dgm:pt modelId="{35AAD6F2-8B3F-4E7C-A4E0-7BAE22D85051}" type="pres">
      <dgm:prSet presAssocID="{147EB89A-A273-480E-93BE-B7C19319F491}" presName="childNode" presStyleLbl="node1" presStyleIdx="4" presStyleCnt="8">
        <dgm:presLayoutVars>
          <dgm:bulletEnabled val="1"/>
        </dgm:presLayoutVars>
      </dgm:prSet>
      <dgm:spPr/>
      <dgm:t>
        <a:bodyPr/>
        <a:lstStyle/>
        <a:p>
          <a:endParaRPr lang="en-US"/>
        </a:p>
      </dgm:t>
    </dgm:pt>
    <dgm:pt modelId="{78D572A8-40AC-4987-9DEA-57A27BD9ED83}" type="pres">
      <dgm:prSet presAssocID="{147EB89A-A273-480E-93BE-B7C19319F491}" presName="aSpace2" presStyleCnt="0"/>
      <dgm:spPr/>
    </dgm:pt>
    <dgm:pt modelId="{943F19F9-B5DE-0B40-ADC0-C193A0B8A922}" type="pres">
      <dgm:prSet presAssocID="{30E59B07-C1F4-B348-B7E4-D5F992796644}" presName="childNode" presStyleLbl="node1" presStyleIdx="5" presStyleCnt="8">
        <dgm:presLayoutVars>
          <dgm:bulletEnabled val="1"/>
        </dgm:presLayoutVars>
      </dgm:prSet>
      <dgm:spPr/>
      <dgm:t>
        <a:bodyPr/>
        <a:lstStyle/>
        <a:p>
          <a:endParaRPr lang="en-US"/>
        </a:p>
      </dgm:t>
    </dgm:pt>
    <dgm:pt modelId="{D6F76D1E-CAA0-854C-96A1-CE5DDD987D80}" type="pres">
      <dgm:prSet presAssocID="{30E59B07-C1F4-B348-B7E4-D5F992796644}" presName="aSpace2" presStyleCnt="0"/>
      <dgm:spPr/>
    </dgm:pt>
    <dgm:pt modelId="{0A207B54-1D5C-714B-98C5-A817AE4C51BB}" type="pres">
      <dgm:prSet presAssocID="{0267265F-497A-6042-893A-00B723670012}" presName="childNode" presStyleLbl="node1" presStyleIdx="6" presStyleCnt="8">
        <dgm:presLayoutVars>
          <dgm:bulletEnabled val="1"/>
        </dgm:presLayoutVars>
      </dgm:prSet>
      <dgm:spPr/>
      <dgm:t>
        <a:bodyPr/>
        <a:lstStyle/>
        <a:p>
          <a:endParaRPr lang="en-US"/>
        </a:p>
      </dgm:t>
    </dgm:pt>
    <dgm:pt modelId="{EC4BFD90-27FA-FE42-8DF0-571D4AB34D73}" type="pres">
      <dgm:prSet presAssocID="{0267265F-497A-6042-893A-00B723670012}" presName="aSpace2" presStyleCnt="0"/>
      <dgm:spPr/>
    </dgm:pt>
    <dgm:pt modelId="{C41EE735-1021-D34E-888B-D5A505440B68}" type="pres">
      <dgm:prSet presAssocID="{5A78CB5D-BDE0-8B4A-9385-5FA05F9452C2}" presName="childNode" presStyleLbl="node1" presStyleIdx="7" presStyleCnt="8">
        <dgm:presLayoutVars>
          <dgm:bulletEnabled val="1"/>
        </dgm:presLayoutVars>
      </dgm:prSet>
      <dgm:spPr/>
      <dgm:t>
        <a:bodyPr/>
        <a:lstStyle/>
        <a:p>
          <a:endParaRPr lang="en-US"/>
        </a:p>
      </dgm:t>
    </dgm:pt>
  </dgm:ptLst>
  <dgm:cxnLst>
    <dgm:cxn modelId="{3F3CA5E1-D274-4D5F-8868-9DF3524B92ED}" srcId="{D34432C0-30F9-4A32-87BA-C4993F497CDD}" destId="{147EB89A-A273-480E-93BE-B7C19319F491}" srcOrd="0" destOrd="0" parTransId="{19926E39-4DFE-4DD5-9824-FE4A46AE857C}" sibTransId="{B3629672-902A-4646-819A-201729A767C5}"/>
    <dgm:cxn modelId="{EA0E7CA3-4C41-4E85-9C35-CC1FA3F64BA9}" type="presOf" srcId="{D34432C0-30F9-4A32-87BA-C4993F497CDD}" destId="{B00CF1B9-5F1B-4017-9710-98C380C3A96E}" srcOrd="1" destOrd="0" presId="urn:microsoft.com/office/officeart/2005/8/layout/lProcess2"/>
    <dgm:cxn modelId="{1DBD08BD-5963-6A47-AD4E-0295CAF53BD6}" srcId="{D34432C0-30F9-4A32-87BA-C4993F497CDD}" destId="{30E59B07-C1F4-B348-B7E4-D5F992796644}" srcOrd="1" destOrd="0" parTransId="{7EB4C9EB-A7B4-2841-9387-09F2D2AFA98D}" sibTransId="{EF6F5C13-A8CD-3740-949E-00D8CC4D5404}"/>
    <dgm:cxn modelId="{CCFC8FEC-B15F-4ADF-AAB3-D93B92285A79}" type="presOf" srcId="{BEBCAA98-FA6D-468C-873E-65D9C307BA2B}" destId="{00CD0498-4CCF-4A09-A913-6BF81CCF86ED}" srcOrd="0" destOrd="0" presId="urn:microsoft.com/office/officeart/2005/8/layout/lProcess2"/>
    <dgm:cxn modelId="{0A53CCDB-DD0F-7C4B-8FFE-1F4DFB4427E7}" srcId="{D34432C0-30F9-4A32-87BA-C4993F497CDD}" destId="{0267265F-497A-6042-893A-00B723670012}" srcOrd="2" destOrd="0" parTransId="{95E263B9-F2F7-DC43-8649-DCE96BDBD758}" sibTransId="{0DF91B3C-F991-C646-934B-2CF25BBD4B07}"/>
    <dgm:cxn modelId="{4748E99D-341B-43AF-963D-4CBE82618361}" srcId="{BEBCAA98-FA6D-468C-873E-65D9C307BA2B}" destId="{D34432C0-30F9-4A32-87BA-C4993F497CDD}" srcOrd="1" destOrd="0" parTransId="{482AAC68-8342-41DB-B5C4-2C164124C91F}" sibTransId="{FE41D4B9-92F6-4EDE-A6A6-C51D341F0EA9}"/>
    <dgm:cxn modelId="{F2B477D6-5CA4-413D-8A9C-3D6F80ADC1D2}" srcId="{B19F252D-4BBC-4B44-A6D0-867FE56745D9}" destId="{26EA519A-C8B7-4B45-A5BD-780DBF8E408B}" srcOrd="1" destOrd="0" parTransId="{B018523F-B3F2-4825-B953-27228BE55F58}" sibTransId="{44EA772D-1141-44DB-83B6-EAE4B030B06A}"/>
    <dgm:cxn modelId="{9315D374-49AF-4F14-98A9-46EA7B603538}" srcId="{B19F252D-4BBC-4B44-A6D0-867FE56745D9}" destId="{25B11922-E47F-4863-AFD7-2F3C81E00B59}" srcOrd="0" destOrd="0" parTransId="{E404E3D9-F3FB-47D8-AD2D-D374EAE51EB4}" sibTransId="{5750BBDB-A977-4A3B-A370-E8C169D25940}"/>
    <dgm:cxn modelId="{860DD403-A8E4-40EC-A3A7-A65A2DA04BE0}" type="presOf" srcId="{D34432C0-30F9-4A32-87BA-C4993F497CDD}" destId="{2E7FB444-7484-45B7-A8F4-27FF687E00A0}" srcOrd="0" destOrd="0" presId="urn:microsoft.com/office/officeart/2005/8/layout/lProcess2"/>
    <dgm:cxn modelId="{FFAE0D41-F43B-4E3C-B39C-2C6DFF1B5D72}" srcId="{BEBCAA98-FA6D-468C-873E-65D9C307BA2B}" destId="{B19F252D-4BBC-4B44-A6D0-867FE56745D9}" srcOrd="0" destOrd="0" parTransId="{AD9B3416-1F9C-4943-B632-FDF0EC023543}" sibTransId="{A319DB60-F070-4F36-A509-A828FA47983D}"/>
    <dgm:cxn modelId="{2BC4736A-8813-5746-B08D-0BE46D1B6500}" srcId="{D34432C0-30F9-4A32-87BA-C4993F497CDD}" destId="{5A78CB5D-BDE0-8B4A-9385-5FA05F9452C2}" srcOrd="3" destOrd="0" parTransId="{41AFD93E-3CAB-9047-93A8-85E9BBCA2984}" sibTransId="{28B05C46-4B9D-D64B-99F9-E3DE031FB579}"/>
    <dgm:cxn modelId="{60B3CD66-775A-4E11-A6E0-137D40CF45E8}" type="presOf" srcId="{25B11922-E47F-4863-AFD7-2F3C81E00B59}" destId="{D611F1C7-6350-44FC-B14E-35EECC1FB0BE}" srcOrd="0" destOrd="0" presId="urn:microsoft.com/office/officeart/2005/8/layout/lProcess2"/>
    <dgm:cxn modelId="{2C63A0B8-50B8-4B27-A698-6DFED32A5B29}" type="presOf" srcId="{12DDDC4A-A030-A846-B7B8-4B7799538EE8}" destId="{74B6E1F8-8013-7F41-9825-1118E003123A}" srcOrd="0" destOrd="0" presId="urn:microsoft.com/office/officeart/2005/8/layout/lProcess2"/>
    <dgm:cxn modelId="{EC506E3C-4AB1-47D6-A2FD-713DB58A1617}" type="presOf" srcId="{5A78CB5D-BDE0-8B4A-9385-5FA05F9452C2}" destId="{C41EE735-1021-D34E-888B-D5A505440B68}" srcOrd="0" destOrd="0" presId="urn:microsoft.com/office/officeart/2005/8/layout/lProcess2"/>
    <dgm:cxn modelId="{EE0265D6-A024-462A-8331-157487394CF0}" type="presOf" srcId="{0267265F-497A-6042-893A-00B723670012}" destId="{0A207B54-1D5C-714B-98C5-A817AE4C51BB}" srcOrd="0" destOrd="0" presId="urn:microsoft.com/office/officeart/2005/8/layout/lProcess2"/>
    <dgm:cxn modelId="{68D86212-4956-42F6-8895-69FBE7B1C500}" type="presOf" srcId="{D868F67B-0F92-4A90-B7EB-275E5D0219DD}" destId="{9823783F-11B3-499E-9D79-D2FA81F4D4AC}" srcOrd="0" destOrd="0" presId="urn:microsoft.com/office/officeart/2005/8/layout/lProcess2"/>
    <dgm:cxn modelId="{CF73D7FB-9C20-437D-A11A-2F7973D5BA2D}" type="presOf" srcId="{147EB89A-A273-480E-93BE-B7C19319F491}" destId="{35AAD6F2-8B3F-4E7C-A4E0-7BAE22D85051}" srcOrd="0" destOrd="0" presId="urn:microsoft.com/office/officeart/2005/8/layout/lProcess2"/>
    <dgm:cxn modelId="{EC5A389F-E636-9541-BF0B-EA03FCEE66DA}" srcId="{B19F252D-4BBC-4B44-A6D0-867FE56745D9}" destId="{12DDDC4A-A030-A846-B7B8-4B7799538EE8}" srcOrd="3" destOrd="0" parTransId="{9FFCEEF2-180C-C940-BE5E-5ED1C374C545}" sibTransId="{7ADF0A69-52BD-7841-B0F8-9580052B3FAA}"/>
    <dgm:cxn modelId="{0F2B7772-FF75-4862-A3A0-A8E5CAF51638}" srcId="{B19F252D-4BBC-4B44-A6D0-867FE56745D9}" destId="{D868F67B-0F92-4A90-B7EB-275E5D0219DD}" srcOrd="2" destOrd="0" parTransId="{63B5B952-3319-4642-97EC-11581ECFAB85}" sibTransId="{082974B5-DB0D-4DC7-845D-EABFCB9B9CC2}"/>
    <dgm:cxn modelId="{58B51E09-863A-4B1E-BC7F-C081FAF64703}" type="presOf" srcId="{26EA519A-C8B7-4B45-A5BD-780DBF8E408B}" destId="{A8DEB18B-78F7-43C1-94E0-69690538F996}" srcOrd="0" destOrd="0" presId="urn:microsoft.com/office/officeart/2005/8/layout/lProcess2"/>
    <dgm:cxn modelId="{756928BC-792E-45BD-BC6A-954E27BC99B2}" type="presOf" srcId="{30E59B07-C1F4-B348-B7E4-D5F992796644}" destId="{943F19F9-B5DE-0B40-ADC0-C193A0B8A922}" srcOrd="0" destOrd="0" presId="urn:microsoft.com/office/officeart/2005/8/layout/lProcess2"/>
    <dgm:cxn modelId="{D9E3988D-05D6-4AB1-93C4-EE4B00F73142}" type="presOf" srcId="{B19F252D-4BBC-4B44-A6D0-867FE56745D9}" destId="{AFB3CBA6-B5D7-4355-B28B-FC32EB731ACE}" srcOrd="0" destOrd="0" presId="urn:microsoft.com/office/officeart/2005/8/layout/lProcess2"/>
    <dgm:cxn modelId="{80E4FB36-10C1-4D83-B781-0E68D010D345}" type="presOf" srcId="{B19F252D-4BBC-4B44-A6D0-867FE56745D9}" destId="{911251D7-0FDF-4EBD-9373-4DCDF8793C47}" srcOrd="1" destOrd="0" presId="urn:microsoft.com/office/officeart/2005/8/layout/lProcess2"/>
    <dgm:cxn modelId="{679EA1FA-4ADD-4138-98C5-7A588F4FA960}" type="presParOf" srcId="{00CD0498-4CCF-4A09-A913-6BF81CCF86ED}" destId="{5A7B8B5A-2AD2-457A-85E8-B54077BF5941}" srcOrd="0" destOrd="0" presId="urn:microsoft.com/office/officeart/2005/8/layout/lProcess2"/>
    <dgm:cxn modelId="{804EE6BE-21F4-464D-BE3F-9B6DCFC72C2E}" type="presParOf" srcId="{5A7B8B5A-2AD2-457A-85E8-B54077BF5941}" destId="{AFB3CBA6-B5D7-4355-B28B-FC32EB731ACE}" srcOrd="0" destOrd="0" presId="urn:microsoft.com/office/officeart/2005/8/layout/lProcess2"/>
    <dgm:cxn modelId="{5E6B15E5-CC68-40E1-AEEE-132CD22AFDFF}" type="presParOf" srcId="{5A7B8B5A-2AD2-457A-85E8-B54077BF5941}" destId="{911251D7-0FDF-4EBD-9373-4DCDF8793C47}" srcOrd="1" destOrd="0" presId="urn:microsoft.com/office/officeart/2005/8/layout/lProcess2"/>
    <dgm:cxn modelId="{3A9D1F9A-982A-42B5-9D44-FA9E46DA3E28}" type="presParOf" srcId="{5A7B8B5A-2AD2-457A-85E8-B54077BF5941}" destId="{569E2EB5-7B40-4809-A6AA-2263BAC47441}" srcOrd="2" destOrd="0" presId="urn:microsoft.com/office/officeart/2005/8/layout/lProcess2"/>
    <dgm:cxn modelId="{A5FC59F7-A9BF-401E-922E-707EAC051EA0}" type="presParOf" srcId="{569E2EB5-7B40-4809-A6AA-2263BAC47441}" destId="{9FC045E9-3DB8-4AF1-B268-9FB2D1DD41C2}" srcOrd="0" destOrd="0" presId="urn:microsoft.com/office/officeart/2005/8/layout/lProcess2"/>
    <dgm:cxn modelId="{01F22E83-DC0B-44A9-AA97-F127B677ED9D}" type="presParOf" srcId="{9FC045E9-3DB8-4AF1-B268-9FB2D1DD41C2}" destId="{D611F1C7-6350-44FC-B14E-35EECC1FB0BE}" srcOrd="0" destOrd="0" presId="urn:microsoft.com/office/officeart/2005/8/layout/lProcess2"/>
    <dgm:cxn modelId="{ADD3D6A4-54F0-4F40-8936-04D867B944E9}" type="presParOf" srcId="{9FC045E9-3DB8-4AF1-B268-9FB2D1DD41C2}" destId="{0A5F4112-B0D3-46AB-86FE-4123A802F517}" srcOrd="1" destOrd="0" presId="urn:microsoft.com/office/officeart/2005/8/layout/lProcess2"/>
    <dgm:cxn modelId="{92F5F8CC-B129-42B9-BD2A-C6573F7DBBA2}" type="presParOf" srcId="{9FC045E9-3DB8-4AF1-B268-9FB2D1DD41C2}" destId="{A8DEB18B-78F7-43C1-94E0-69690538F996}" srcOrd="2" destOrd="0" presId="urn:microsoft.com/office/officeart/2005/8/layout/lProcess2"/>
    <dgm:cxn modelId="{74FF7C20-B6D9-4E0C-9444-7CFBDD55EB1E}" type="presParOf" srcId="{9FC045E9-3DB8-4AF1-B268-9FB2D1DD41C2}" destId="{BB76EAE2-3DDF-4417-9108-ABECF19D5DF7}" srcOrd="3" destOrd="0" presId="urn:microsoft.com/office/officeart/2005/8/layout/lProcess2"/>
    <dgm:cxn modelId="{5D293823-2017-46DF-BAF0-791996957479}" type="presParOf" srcId="{9FC045E9-3DB8-4AF1-B268-9FB2D1DD41C2}" destId="{9823783F-11B3-499E-9D79-D2FA81F4D4AC}" srcOrd="4" destOrd="0" presId="urn:microsoft.com/office/officeart/2005/8/layout/lProcess2"/>
    <dgm:cxn modelId="{4185C285-8A03-4ED2-9DB6-CA4764B8EC25}" type="presParOf" srcId="{9FC045E9-3DB8-4AF1-B268-9FB2D1DD41C2}" destId="{015C5CEE-CF7C-D942-9874-BEFBA886BB22}" srcOrd="5" destOrd="0" presId="urn:microsoft.com/office/officeart/2005/8/layout/lProcess2"/>
    <dgm:cxn modelId="{A1534921-FE76-41D2-81DA-8C03E5D448CC}" type="presParOf" srcId="{9FC045E9-3DB8-4AF1-B268-9FB2D1DD41C2}" destId="{74B6E1F8-8013-7F41-9825-1118E003123A}" srcOrd="6" destOrd="0" presId="urn:microsoft.com/office/officeart/2005/8/layout/lProcess2"/>
    <dgm:cxn modelId="{4A680D68-6855-4359-B5CF-91C000AECBC7}" type="presParOf" srcId="{00CD0498-4CCF-4A09-A913-6BF81CCF86ED}" destId="{ED4A0E19-3EFE-4A53-92B2-935E76666864}" srcOrd="1" destOrd="0" presId="urn:microsoft.com/office/officeart/2005/8/layout/lProcess2"/>
    <dgm:cxn modelId="{EDCBAEDF-B776-45A3-874F-6FA6F5F1D6A9}" type="presParOf" srcId="{00CD0498-4CCF-4A09-A913-6BF81CCF86ED}" destId="{6552D024-29C1-4D7B-91D9-2D0CC67098A9}" srcOrd="2" destOrd="0" presId="urn:microsoft.com/office/officeart/2005/8/layout/lProcess2"/>
    <dgm:cxn modelId="{51F904C6-8ABE-4A7F-8E78-06624D462DFF}" type="presParOf" srcId="{6552D024-29C1-4D7B-91D9-2D0CC67098A9}" destId="{2E7FB444-7484-45B7-A8F4-27FF687E00A0}" srcOrd="0" destOrd="0" presId="urn:microsoft.com/office/officeart/2005/8/layout/lProcess2"/>
    <dgm:cxn modelId="{D821730B-BADD-41F8-ABF4-4E3F97A33A72}" type="presParOf" srcId="{6552D024-29C1-4D7B-91D9-2D0CC67098A9}" destId="{B00CF1B9-5F1B-4017-9710-98C380C3A96E}" srcOrd="1" destOrd="0" presId="urn:microsoft.com/office/officeart/2005/8/layout/lProcess2"/>
    <dgm:cxn modelId="{C2B90467-8561-4112-9897-FDB7A96CE6E2}" type="presParOf" srcId="{6552D024-29C1-4D7B-91D9-2D0CC67098A9}" destId="{831FF2AA-A722-4865-993C-658AFE161260}" srcOrd="2" destOrd="0" presId="urn:microsoft.com/office/officeart/2005/8/layout/lProcess2"/>
    <dgm:cxn modelId="{BD01DC2D-1F96-449A-B4AD-05EFB4641678}" type="presParOf" srcId="{831FF2AA-A722-4865-993C-658AFE161260}" destId="{0076BA3F-7198-4F39-91D3-8CA4F3AFD488}" srcOrd="0" destOrd="0" presId="urn:microsoft.com/office/officeart/2005/8/layout/lProcess2"/>
    <dgm:cxn modelId="{6118224F-2328-45F9-8732-CDDC2BC5805C}" type="presParOf" srcId="{0076BA3F-7198-4F39-91D3-8CA4F3AFD488}" destId="{35AAD6F2-8B3F-4E7C-A4E0-7BAE22D85051}" srcOrd="0" destOrd="0" presId="urn:microsoft.com/office/officeart/2005/8/layout/lProcess2"/>
    <dgm:cxn modelId="{2BC8F3E5-9A51-4C57-BF16-F65367073009}" type="presParOf" srcId="{0076BA3F-7198-4F39-91D3-8CA4F3AFD488}" destId="{78D572A8-40AC-4987-9DEA-57A27BD9ED83}" srcOrd="1" destOrd="0" presId="urn:microsoft.com/office/officeart/2005/8/layout/lProcess2"/>
    <dgm:cxn modelId="{0263EBD7-BDB3-4B16-AB9C-70DCB65A0F84}" type="presParOf" srcId="{0076BA3F-7198-4F39-91D3-8CA4F3AFD488}" destId="{943F19F9-B5DE-0B40-ADC0-C193A0B8A922}" srcOrd="2" destOrd="0" presId="urn:microsoft.com/office/officeart/2005/8/layout/lProcess2"/>
    <dgm:cxn modelId="{03728065-56CE-4733-BF6D-2117C8912886}" type="presParOf" srcId="{0076BA3F-7198-4F39-91D3-8CA4F3AFD488}" destId="{D6F76D1E-CAA0-854C-96A1-CE5DDD987D80}" srcOrd="3" destOrd="0" presId="urn:microsoft.com/office/officeart/2005/8/layout/lProcess2"/>
    <dgm:cxn modelId="{76DE3875-70DB-4DFB-B6B5-7126354814C6}" type="presParOf" srcId="{0076BA3F-7198-4F39-91D3-8CA4F3AFD488}" destId="{0A207B54-1D5C-714B-98C5-A817AE4C51BB}" srcOrd="4" destOrd="0" presId="urn:microsoft.com/office/officeart/2005/8/layout/lProcess2"/>
    <dgm:cxn modelId="{5889F91F-1D79-488E-9A1C-01EB238BC0DA}" type="presParOf" srcId="{0076BA3F-7198-4F39-91D3-8CA4F3AFD488}" destId="{EC4BFD90-27FA-FE42-8DF0-571D4AB34D73}" srcOrd="5" destOrd="0" presId="urn:microsoft.com/office/officeart/2005/8/layout/lProcess2"/>
    <dgm:cxn modelId="{22717B33-3996-43A5-9B79-EC69212F8C34}" type="presParOf" srcId="{0076BA3F-7198-4F39-91D3-8CA4F3AFD488}" destId="{C41EE735-1021-D34E-888B-D5A505440B68}"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139CB-1716-4581-A601-AD47A4D4B0C1}">
      <dsp:nvSpPr>
        <dsp:cNvPr id="0" name=""/>
        <dsp:cNvSpPr/>
      </dsp:nvSpPr>
      <dsp:spPr>
        <a:xfrm>
          <a:off x="0" y="1341596"/>
          <a:ext cx="8077200" cy="1788795"/>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A20C1-BA8C-4EB8-98EA-5077AFC7548F}">
      <dsp:nvSpPr>
        <dsp:cNvPr id="0" name=""/>
        <dsp:cNvSpPr/>
      </dsp:nvSpPr>
      <dsp:spPr>
        <a:xfrm>
          <a:off x="3638" y="0"/>
          <a:ext cx="1749928" cy="178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t>2012 Hub Development and Launch</a:t>
          </a:r>
          <a:endParaRPr lang="en-US" sz="1200" kern="1200" dirty="0"/>
        </a:p>
      </dsp:txBody>
      <dsp:txXfrm>
        <a:off x="3638" y="0"/>
        <a:ext cx="1749928" cy="1788795"/>
      </dsp:txXfrm>
    </dsp:sp>
    <dsp:sp modelId="{00308047-ED7A-4828-965C-6A06E7029EA4}">
      <dsp:nvSpPr>
        <dsp:cNvPr id="0" name=""/>
        <dsp:cNvSpPr/>
      </dsp:nvSpPr>
      <dsp:spPr>
        <a:xfrm>
          <a:off x="655003" y="2012394"/>
          <a:ext cx="447198" cy="4471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6FD9D-105A-48F7-BE93-33546FFB16F7}">
      <dsp:nvSpPr>
        <dsp:cNvPr id="0" name=""/>
        <dsp:cNvSpPr/>
      </dsp:nvSpPr>
      <dsp:spPr>
        <a:xfrm>
          <a:off x="1841063" y="2683192"/>
          <a:ext cx="1749928" cy="178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2013 Recruitment and growing Hub based on devolved model and basin deep dives</a:t>
          </a:r>
          <a:endParaRPr lang="en-US" sz="1200" kern="1200" dirty="0"/>
        </a:p>
      </dsp:txBody>
      <dsp:txXfrm>
        <a:off x="1841063" y="2683192"/>
        <a:ext cx="1749928" cy="1788795"/>
      </dsp:txXfrm>
    </dsp:sp>
    <dsp:sp modelId="{DF6ED0C9-79D0-4FAC-ADE5-999E6CC01571}">
      <dsp:nvSpPr>
        <dsp:cNvPr id="0" name=""/>
        <dsp:cNvSpPr/>
      </dsp:nvSpPr>
      <dsp:spPr>
        <a:xfrm>
          <a:off x="2492428" y="2012394"/>
          <a:ext cx="447198" cy="447198"/>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3D3FE-8CB0-41E6-9905-D847B0330E39}">
      <dsp:nvSpPr>
        <dsp:cNvPr id="0" name=""/>
        <dsp:cNvSpPr/>
      </dsp:nvSpPr>
      <dsp:spPr>
        <a:xfrm>
          <a:off x="3678488" y="0"/>
          <a:ext cx="1749928" cy="178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t>Q4 2013 - 2014 </a:t>
          </a:r>
        </a:p>
        <a:p>
          <a:pPr lvl="0" algn="ctr" defTabSz="533400">
            <a:lnSpc>
              <a:spcPct val="90000"/>
            </a:lnSpc>
            <a:spcBef>
              <a:spcPct val="0"/>
            </a:spcBef>
            <a:spcAft>
              <a:spcPct val="35000"/>
            </a:spcAft>
          </a:pPr>
          <a:r>
            <a:rPr lang="en-US" sz="1200" kern="1200" dirty="0" smtClean="0"/>
            <a:t>Assessing Current Hub Use</a:t>
          </a:r>
        </a:p>
        <a:p>
          <a:pPr lvl="0" algn="ctr" defTabSz="533400">
            <a:lnSpc>
              <a:spcPct val="90000"/>
            </a:lnSpc>
            <a:spcBef>
              <a:spcPct val="0"/>
            </a:spcBef>
            <a:spcAft>
              <a:spcPct val="35000"/>
            </a:spcAft>
          </a:pPr>
          <a:r>
            <a:rPr lang="en-US" sz="1200" kern="1200" dirty="0" smtClean="0"/>
            <a:t>Pursuing “Top-Down” and “Bottom-Up” Strategies</a:t>
          </a:r>
        </a:p>
        <a:p>
          <a:pPr lvl="0" algn="ctr" defTabSz="533400">
            <a:lnSpc>
              <a:spcPct val="90000"/>
            </a:lnSpc>
            <a:spcBef>
              <a:spcPct val="0"/>
            </a:spcBef>
            <a:spcAft>
              <a:spcPct val="35000"/>
            </a:spcAft>
          </a:pPr>
          <a:r>
            <a:rPr lang="en-US" sz="1200" kern="1200" dirty="0" smtClean="0"/>
            <a:t>Local Face-to-Face Facilitation</a:t>
          </a:r>
          <a:endParaRPr lang="en-US" sz="1200" kern="1200" dirty="0"/>
        </a:p>
      </dsp:txBody>
      <dsp:txXfrm>
        <a:off x="3678488" y="0"/>
        <a:ext cx="1749928" cy="1788795"/>
      </dsp:txXfrm>
    </dsp:sp>
    <dsp:sp modelId="{6898588C-4D9C-4216-92FC-AE2026BEA638}">
      <dsp:nvSpPr>
        <dsp:cNvPr id="0" name=""/>
        <dsp:cNvSpPr/>
      </dsp:nvSpPr>
      <dsp:spPr>
        <a:xfrm>
          <a:off x="4329853" y="2012394"/>
          <a:ext cx="447198" cy="447198"/>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880D80-677B-4875-A224-36D2969989C5}">
      <dsp:nvSpPr>
        <dsp:cNvPr id="0" name=""/>
        <dsp:cNvSpPr/>
      </dsp:nvSpPr>
      <dsp:spPr>
        <a:xfrm>
          <a:off x="5515913" y="2683192"/>
          <a:ext cx="1749928" cy="178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2015  Portals Launched, Facilitation of post-2015 Development Agenda, Local Network Regional Strategies and Developing Information Systems</a:t>
          </a:r>
          <a:endParaRPr lang="en-US" sz="1200" kern="1200" dirty="0"/>
        </a:p>
      </dsp:txBody>
      <dsp:txXfrm>
        <a:off x="5515913" y="2683192"/>
        <a:ext cx="1749928" cy="1788795"/>
      </dsp:txXfrm>
    </dsp:sp>
    <dsp:sp modelId="{2803CFB7-DA03-499D-9915-FF6F0FCB65DC}">
      <dsp:nvSpPr>
        <dsp:cNvPr id="0" name=""/>
        <dsp:cNvSpPr/>
      </dsp:nvSpPr>
      <dsp:spPr>
        <a:xfrm>
          <a:off x="6167278" y="2012394"/>
          <a:ext cx="447198" cy="447198"/>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FB811-98B6-D14C-B5E5-5DD1116C3009}">
      <dsp:nvSpPr>
        <dsp:cNvPr id="0" name=""/>
        <dsp:cNvSpPr/>
      </dsp:nvSpPr>
      <dsp:spPr>
        <a:xfrm>
          <a:off x="0" y="0"/>
          <a:ext cx="5730240" cy="10505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Raw Material Production</a:t>
          </a:r>
          <a:endParaRPr lang="en-US" sz="2700" kern="1200" dirty="0"/>
        </a:p>
      </dsp:txBody>
      <dsp:txXfrm>
        <a:off x="30769" y="30769"/>
        <a:ext cx="4507850" cy="989006"/>
      </dsp:txXfrm>
    </dsp:sp>
    <dsp:sp modelId="{B3F63055-C708-F04E-A7D5-25923A7B899A}">
      <dsp:nvSpPr>
        <dsp:cNvPr id="0" name=""/>
        <dsp:cNvSpPr/>
      </dsp:nvSpPr>
      <dsp:spPr>
        <a:xfrm>
          <a:off x="479907" y="1241552"/>
          <a:ext cx="5730240" cy="1050544"/>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Textile Manufacturing </a:t>
          </a:r>
          <a:endParaRPr lang="en-US" sz="2700" kern="1200" dirty="0"/>
        </a:p>
      </dsp:txBody>
      <dsp:txXfrm>
        <a:off x="510676" y="1272321"/>
        <a:ext cx="4505940" cy="989006"/>
      </dsp:txXfrm>
    </dsp:sp>
    <dsp:sp modelId="{AC93174C-5C99-2E4F-A3B8-9839EB59A978}">
      <dsp:nvSpPr>
        <dsp:cNvPr id="0" name=""/>
        <dsp:cNvSpPr/>
      </dsp:nvSpPr>
      <dsp:spPr>
        <a:xfrm>
          <a:off x="952652" y="2483104"/>
          <a:ext cx="5730240" cy="1050544"/>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Dyeing &amp; Laundry </a:t>
          </a:r>
          <a:endParaRPr lang="en-US" sz="2700" kern="1200" dirty="0"/>
        </a:p>
      </dsp:txBody>
      <dsp:txXfrm>
        <a:off x="983421" y="2513873"/>
        <a:ext cx="4513103" cy="989006"/>
      </dsp:txXfrm>
    </dsp:sp>
    <dsp:sp modelId="{10F5452A-DE46-A840-A9BE-DE61A8A2C56D}">
      <dsp:nvSpPr>
        <dsp:cNvPr id="0" name=""/>
        <dsp:cNvSpPr/>
      </dsp:nvSpPr>
      <dsp:spPr>
        <a:xfrm>
          <a:off x="1432559" y="3724655"/>
          <a:ext cx="5730240" cy="105054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Garment &amp; Footwear Manufacturing Facilities</a:t>
          </a:r>
          <a:endParaRPr lang="en-US" sz="2700" kern="1200" dirty="0"/>
        </a:p>
      </dsp:txBody>
      <dsp:txXfrm>
        <a:off x="1463328" y="3755424"/>
        <a:ext cx="4505940" cy="989006"/>
      </dsp:txXfrm>
    </dsp:sp>
    <dsp:sp modelId="{9681B81F-1D6F-DD40-8B2B-3A4AE4D38251}">
      <dsp:nvSpPr>
        <dsp:cNvPr id="0" name=""/>
        <dsp:cNvSpPr/>
      </dsp:nvSpPr>
      <dsp:spPr>
        <a:xfrm>
          <a:off x="5047386" y="804621"/>
          <a:ext cx="682853" cy="682853"/>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201028" y="804621"/>
        <a:ext cx="375569" cy="513847"/>
      </dsp:txXfrm>
    </dsp:sp>
    <dsp:sp modelId="{E166DEA4-CF03-1749-9EB9-E582E2DFE4D4}">
      <dsp:nvSpPr>
        <dsp:cNvPr id="0" name=""/>
        <dsp:cNvSpPr/>
      </dsp:nvSpPr>
      <dsp:spPr>
        <a:xfrm>
          <a:off x="5527293" y="2046173"/>
          <a:ext cx="682853" cy="682853"/>
        </a:xfrm>
        <a:prstGeom prst="downArrow">
          <a:avLst>
            <a:gd name="adj1" fmla="val 55000"/>
            <a:gd name="adj2" fmla="val 45000"/>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680935" y="2046173"/>
        <a:ext cx="375569" cy="513847"/>
      </dsp:txXfrm>
    </dsp:sp>
    <dsp:sp modelId="{7E4B5909-B2FA-6044-BF4C-C9A56FE351C2}">
      <dsp:nvSpPr>
        <dsp:cNvPr id="0" name=""/>
        <dsp:cNvSpPr/>
      </dsp:nvSpPr>
      <dsp:spPr>
        <a:xfrm>
          <a:off x="6000038" y="3287725"/>
          <a:ext cx="682853" cy="682853"/>
        </a:xfrm>
        <a:prstGeom prst="downArrow">
          <a:avLst>
            <a:gd name="adj1" fmla="val 55000"/>
            <a:gd name="adj2" fmla="val 45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153680" y="3287725"/>
        <a:ext cx="375569" cy="513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11E14-6452-4AB1-BEAA-1575182F1532}">
      <dsp:nvSpPr>
        <dsp:cNvPr id="0" name=""/>
        <dsp:cNvSpPr/>
      </dsp:nvSpPr>
      <dsp:spPr>
        <a:xfrm>
          <a:off x="799" y="131123"/>
          <a:ext cx="3119809" cy="18718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Cotton</a:t>
          </a:r>
          <a:endParaRPr lang="en-US" sz="2900" kern="1200" dirty="0"/>
        </a:p>
      </dsp:txBody>
      <dsp:txXfrm>
        <a:off x="799" y="131123"/>
        <a:ext cx="3119809" cy="1871885"/>
      </dsp:txXfrm>
    </dsp:sp>
    <dsp:sp modelId="{5B9C5E24-272B-4FF7-89E0-A6ACF38AC8A4}">
      <dsp:nvSpPr>
        <dsp:cNvPr id="0" name=""/>
        <dsp:cNvSpPr/>
      </dsp:nvSpPr>
      <dsp:spPr>
        <a:xfrm>
          <a:off x="3432590" y="131123"/>
          <a:ext cx="3119809" cy="1871885"/>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Chemicals Management</a:t>
          </a:r>
          <a:endParaRPr lang="en-US" sz="2900" kern="1200" dirty="0"/>
        </a:p>
      </dsp:txBody>
      <dsp:txXfrm>
        <a:off x="3432590" y="131123"/>
        <a:ext cx="3119809" cy="1871885"/>
      </dsp:txXfrm>
    </dsp:sp>
    <dsp:sp modelId="{4D2D0AF4-3E26-40E4-B9A9-184CFAA6C13E}">
      <dsp:nvSpPr>
        <dsp:cNvPr id="0" name=""/>
        <dsp:cNvSpPr/>
      </dsp:nvSpPr>
      <dsp:spPr>
        <a:xfrm>
          <a:off x="799" y="2314990"/>
          <a:ext cx="3119809" cy="1871885"/>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WASH</a:t>
          </a:r>
          <a:endParaRPr lang="en-US" sz="2900" kern="1200" dirty="0"/>
        </a:p>
      </dsp:txBody>
      <dsp:txXfrm>
        <a:off x="799" y="2314990"/>
        <a:ext cx="3119809" cy="1871885"/>
      </dsp:txXfrm>
    </dsp:sp>
    <dsp:sp modelId="{2CB79EBF-F2DF-4733-B6EF-8970476D54B0}">
      <dsp:nvSpPr>
        <dsp:cNvPr id="0" name=""/>
        <dsp:cNvSpPr/>
      </dsp:nvSpPr>
      <dsp:spPr>
        <a:xfrm>
          <a:off x="3432590" y="2314990"/>
          <a:ext cx="3119809" cy="1871885"/>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Cleaner Production / Industrial Water Use Efficiency</a:t>
          </a:r>
          <a:endParaRPr lang="en-US" sz="2900" kern="1200" dirty="0"/>
        </a:p>
      </dsp:txBody>
      <dsp:txXfrm>
        <a:off x="3432590" y="2314990"/>
        <a:ext cx="3119809" cy="1871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3CBA6-B5D7-4355-B28B-FC32EB731ACE}">
      <dsp:nvSpPr>
        <dsp:cNvPr id="0" name=""/>
        <dsp:cNvSpPr/>
      </dsp:nvSpPr>
      <dsp:spPr>
        <a:xfrm>
          <a:off x="4156" y="0"/>
          <a:ext cx="3998788" cy="483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Tier 1</a:t>
          </a:r>
          <a:endParaRPr lang="en-US" sz="4800" kern="1200" dirty="0"/>
        </a:p>
      </dsp:txBody>
      <dsp:txXfrm>
        <a:off x="4156" y="0"/>
        <a:ext cx="3998788" cy="1449228"/>
      </dsp:txXfrm>
    </dsp:sp>
    <dsp:sp modelId="{D611F1C7-6350-44FC-B14E-35EECC1FB0BE}">
      <dsp:nvSpPr>
        <dsp:cNvPr id="0" name=""/>
        <dsp:cNvSpPr/>
      </dsp:nvSpPr>
      <dsp:spPr>
        <a:xfrm>
          <a:off x="404035" y="1451200"/>
          <a:ext cx="3199030" cy="834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err="1" smtClean="0"/>
            <a:t>Solidaridad</a:t>
          </a:r>
          <a:endParaRPr lang="en-US" sz="1800" kern="1200" dirty="0"/>
        </a:p>
      </dsp:txBody>
      <dsp:txXfrm>
        <a:off x="428464" y="1475629"/>
        <a:ext cx="3150172" cy="785203"/>
      </dsp:txXfrm>
    </dsp:sp>
    <dsp:sp modelId="{A8DEB18B-78F7-43C1-94E0-69690538F996}">
      <dsp:nvSpPr>
        <dsp:cNvPr id="0" name=""/>
        <dsp:cNvSpPr/>
      </dsp:nvSpPr>
      <dsp:spPr>
        <a:xfrm>
          <a:off x="421198" y="2413578"/>
          <a:ext cx="3164705" cy="5580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 NRDC</a:t>
          </a:r>
          <a:endParaRPr lang="en-US" sz="1800" kern="1200" dirty="0"/>
        </a:p>
      </dsp:txBody>
      <dsp:txXfrm>
        <a:off x="437543" y="2429923"/>
        <a:ext cx="3132015" cy="525363"/>
      </dsp:txXfrm>
    </dsp:sp>
    <dsp:sp modelId="{9823783F-11B3-499E-9D79-D2FA81F4D4AC}">
      <dsp:nvSpPr>
        <dsp:cNvPr id="0" name=""/>
        <dsp:cNvSpPr/>
      </dsp:nvSpPr>
      <dsp:spPr>
        <a:xfrm>
          <a:off x="404035" y="3099949"/>
          <a:ext cx="3199030" cy="5249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 IFC</a:t>
          </a:r>
          <a:endParaRPr lang="en-US" sz="1800" kern="1200" dirty="0"/>
        </a:p>
      </dsp:txBody>
      <dsp:txXfrm>
        <a:off x="419409" y="3115323"/>
        <a:ext cx="3168282" cy="494176"/>
      </dsp:txXfrm>
    </dsp:sp>
    <dsp:sp modelId="{74B6E1F8-8013-7F41-9825-1118E003123A}">
      <dsp:nvSpPr>
        <dsp:cNvPr id="0" name=""/>
        <dsp:cNvSpPr/>
      </dsp:nvSpPr>
      <dsp:spPr>
        <a:xfrm>
          <a:off x="404035" y="3753191"/>
          <a:ext cx="3199030" cy="834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Swedish Textile Water Initiative </a:t>
          </a:r>
          <a:endParaRPr lang="en-US" sz="1800" kern="1200" dirty="0"/>
        </a:p>
      </dsp:txBody>
      <dsp:txXfrm>
        <a:off x="428464" y="3777620"/>
        <a:ext cx="3150172" cy="785203"/>
      </dsp:txXfrm>
    </dsp:sp>
    <dsp:sp modelId="{2E7FB444-7484-45B7-A8F4-27FF687E00A0}">
      <dsp:nvSpPr>
        <dsp:cNvPr id="0" name=""/>
        <dsp:cNvSpPr/>
      </dsp:nvSpPr>
      <dsp:spPr>
        <a:xfrm>
          <a:off x="4302854" y="0"/>
          <a:ext cx="3998788" cy="483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Tier 2</a:t>
          </a:r>
          <a:endParaRPr lang="en-US" sz="4800" kern="1200" dirty="0"/>
        </a:p>
      </dsp:txBody>
      <dsp:txXfrm>
        <a:off x="4302854" y="0"/>
        <a:ext cx="3998788" cy="1449228"/>
      </dsp:txXfrm>
    </dsp:sp>
    <dsp:sp modelId="{35AAD6F2-8B3F-4E7C-A4E0-7BAE22D85051}">
      <dsp:nvSpPr>
        <dsp:cNvPr id="0" name=""/>
        <dsp:cNvSpPr/>
      </dsp:nvSpPr>
      <dsp:spPr>
        <a:xfrm>
          <a:off x="4702733" y="1449346"/>
          <a:ext cx="3199030" cy="703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ZDHC</a:t>
          </a:r>
          <a:endParaRPr lang="en-US" sz="2000" kern="1200" dirty="0"/>
        </a:p>
      </dsp:txBody>
      <dsp:txXfrm>
        <a:off x="4723345" y="1469958"/>
        <a:ext cx="3157806" cy="662515"/>
      </dsp:txXfrm>
    </dsp:sp>
    <dsp:sp modelId="{943F19F9-B5DE-0B40-ADC0-C193A0B8A922}">
      <dsp:nvSpPr>
        <dsp:cNvPr id="0" name=""/>
        <dsp:cNvSpPr/>
      </dsp:nvSpPr>
      <dsp:spPr>
        <a:xfrm>
          <a:off x="4702733" y="2261353"/>
          <a:ext cx="3199030" cy="703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 Better Cotton Initiative</a:t>
          </a:r>
          <a:endParaRPr lang="en-US" sz="2000" kern="1200" dirty="0"/>
        </a:p>
      </dsp:txBody>
      <dsp:txXfrm>
        <a:off x="4723345" y="2281965"/>
        <a:ext cx="3157806" cy="662515"/>
      </dsp:txXfrm>
    </dsp:sp>
    <dsp:sp modelId="{0A207B54-1D5C-714B-98C5-A817AE4C51BB}">
      <dsp:nvSpPr>
        <dsp:cNvPr id="0" name=""/>
        <dsp:cNvSpPr/>
      </dsp:nvSpPr>
      <dsp:spPr>
        <a:xfrm>
          <a:off x="4702733" y="3073360"/>
          <a:ext cx="3199030" cy="703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Sustainability Consortium</a:t>
          </a:r>
          <a:endParaRPr lang="en-US" sz="2000" kern="1200" dirty="0"/>
        </a:p>
      </dsp:txBody>
      <dsp:txXfrm>
        <a:off x="4723345" y="3093972"/>
        <a:ext cx="3157806" cy="662515"/>
      </dsp:txXfrm>
    </dsp:sp>
    <dsp:sp modelId="{C41EE735-1021-D34E-888B-D5A505440B68}">
      <dsp:nvSpPr>
        <dsp:cNvPr id="0" name=""/>
        <dsp:cNvSpPr/>
      </dsp:nvSpPr>
      <dsp:spPr>
        <a:xfrm>
          <a:off x="4702733" y="3885367"/>
          <a:ext cx="3199030" cy="703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Sustainable Apparel Coalition</a:t>
          </a:r>
          <a:endParaRPr lang="en-US" sz="2000" kern="1200" dirty="0"/>
        </a:p>
      </dsp:txBody>
      <dsp:txXfrm>
        <a:off x="4723345" y="3905979"/>
        <a:ext cx="3157806" cy="6625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23C42-4B45-4495-81E9-37DC31791EA0}" type="datetimeFigureOut">
              <a:rPr lang="en-US" smtClean="0"/>
              <a:t>8/29/2014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0AF24-AE1E-4870-B974-2121FF25C06E}" type="slidenum">
              <a:rPr lang="en-US" smtClean="0"/>
              <a:t>‹#›</a:t>
            </a:fld>
            <a:endParaRPr lang="en-US"/>
          </a:p>
        </p:txBody>
      </p:sp>
    </p:spTree>
    <p:extLst>
      <p:ext uri="{BB962C8B-B14F-4D97-AF65-F5344CB8AC3E}">
        <p14:creationId xmlns:p14="http://schemas.microsoft.com/office/powerpoint/2010/main" val="290837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endParaRPr lang="en-US" dirty="0"/>
          </a:p>
        </p:txBody>
      </p:sp>
      <p:sp>
        <p:nvSpPr>
          <p:cNvPr id="4" name="Slide Number Placeholder 3"/>
          <p:cNvSpPr>
            <a:spLocks noGrp="1"/>
          </p:cNvSpPr>
          <p:nvPr>
            <p:ph type="sldNum" sz="quarter" idx="10"/>
          </p:nvPr>
        </p:nvSpPr>
        <p:spPr/>
        <p:txBody>
          <a:bodyPr/>
          <a:lstStyle/>
          <a:p>
            <a:fld id="{BCAB38E4-5B11-4DCE-AEF1-8486B789D51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529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Cambria" pitchFamily="18" charset="0"/>
              </a:rPr>
              <a:t>global mechanism to help apparel companies collaborate with their peers, suppliers and other stakeholders to more efficiently coordinate in order more effectively address water-related challenges and up-scale solutions relevant for the sector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latin typeface="Cambr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itchFamily="18" charset="0"/>
              </a:rPr>
              <a:t>To start, the portal will focus on a few select regions with clusters of suppliers (i.e., textile mills) shared by a number of Mandate-endorsing apparel companies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t>14</a:t>
            </a:fld>
            <a:endParaRPr lang="en-US"/>
          </a:p>
        </p:txBody>
      </p:sp>
    </p:spTree>
    <p:extLst>
      <p:ext uri="{BB962C8B-B14F-4D97-AF65-F5344CB8AC3E}">
        <p14:creationId xmlns:p14="http://schemas.microsoft.com/office/powerpoint/2010/main" val="78823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t>15</a:t>
            </a:fld>
            <a:endParaRPr lang="en-US"/>
          </a:p>
        </p:txBody>
      </p:sp>
    </p:spTree>
    <p:extLst>
      <p:ext uri="{BB962C8B-B14F-4D97-AF65-F5344CB8AC3E}">
        <p14:creationId xmlns:p14="http://schemas.microsoft.com/office/powerpoint/2010/main" val="349835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Raw material, textile manufacturing,</a:t>
            </a:r>
            <a:r>
              <a:rPr lang="en-US" baseline="0" dirty="0" smtClean="0"/>
              <a:t> dying, laundry, product use / end of life </a:t>
            </a:r>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t>16</a:t>
            </a:fld>
            <a:endParaRPr lang="en-US"/>
          </a:p>
        </p:txBody>
      </p:sp>
    </p:spTree>
    <p:extLst>
      <p:ext uri="{BB962C8B-B14F-4D97-AF65-F5344CB8AC3E}">
        <p14:creationId xmlns:p14="http://schemas.microsoft.com/office/powerpoint/2010/main" val="349835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development of the “Apparel” portal will involve extensive outreach. Outreach will be made to key international, regional, and national level organizations involved in sustainable apparel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initiatives, particularly those with a private sector engagement and/or water focus. Engaging these organizations will enable the specialized portal to adequately align with and include efforts already underway and be designed in a way that meets the strategic and practical needs of potential users.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will also be outreach to key organizations and potential partners (e.g. local companies/businesses, civil society, and government agencies) not yet aware of or involved in apparel-related water stewardship to learn about what stewardship entails and how to take action. This would occur in identified basins and geographies in order to foster dialogue and real on-the-ground collective 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t>17</a:t>
            </a:fld>
            <a:endParaRPr lang="en-US"/>
          </a:p>
        </p:txBody>
      </p:sp>
    </p:spTree>
    <p:extLst>
      <p:ext uri="{BB962C8B-B14F-4D97-AF65-F5344CB8AC3E}">
        <p14:creationId xmlns:p14="http://schemas.microsoft.com/office/powerpoint/2010/main" val="291335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B38E4-5B11-4DCE-AEF1-8486B789D51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9193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B38E4-5B11-4DCE-AEF1-8486B789D51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9193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B38E4-5B11-4DCE-AEF1-8486B789D51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9193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B38E4-5B11-4DCE-AEF1-8486B789D51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9193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ML – Change Colors </a:t>
            </a:r>
            <a:endParaRPr lang="en-US" dirty="0"/>
          </a:p>
        </p:txBody>
      </p:sp>
      <p:sp>
        <p:nvSpPr>
          <p:cNvPr id="4" name="Slide Number Placeholder 3"/>
          <p:cNvSpPr>
            <a:spLocks noGrp="1"/>
          </p:cNvSpPr>
          <p:nvPr>
            <p:ph type="sldNum" sz="quarter" idx="10"/>
          </p:nvPr>
        </p:nvSpPr>
        <p:spPr/>
        <p:txBody>
          <a:bodyPr/>
          <a:lstStyle/>
          <a:p>
            <a:fld id="{BCAB38E4-5B11-4DCE-AEF1-8486B789D51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529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B38E4-5B11-4DCE-AEF1-8486B789D51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9193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pitched a couple of things for monitoring and assessment:</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r>
              <a:rPr lang="en-US" sz="1200" kern="1200" dirty="0" smtClean="0">
                <a:solidFill>
                  <a:schemeClr val="tx1"/>
                </a:solidFill>
                <a:effectLst/>
                <a:latin typeface="+mn-lt"/>
                <a:ea typeface="+mn-ea"/>
                <a:cs typeface="+mn-cs"/>
              </a:rPr>
              <a:t>The first will involve a technical approach and will build in some additional administrative tools to monitor how connections are being made. This could include the development of a system to visually depict messages being sent between organizations to understand who is being contacted. We will do some research to other similar initiatives to understand what technical mechanisms they have in place to monitor connections being made that take into account user’s privacy concerns.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Survey of all current Hub users in</a:t>
            </a:r>
            <a:r>
              <a:rPr lang="en-US" sz="1200" kern="1200" baseline="0" dirty="0" smtClean="0">
                <a:solidFill>
                  <a:schemeClr val="tx1"/>
                </a:solidFill>
                <a:effectLst/>
                <a:latin typeface="+mn-lt"/>
                <a:ea typeface="+mn-ea"/>
                <a:cs typeface="+mn-cs"/>
              </a:rPr>
              <a:t> early 2014 </a:t>
            </a:r>
            <a:r>
              <a:rPr lang="en-US" sz="1200" kern="1200" dirty="0" smtClean="0">
                <a:solidFill>
                  <a:schemeClr val="tx1"/>
                </a:solidFill>
                <a:effectLst/>
                <a:latin typeface="+mn-lt"/>
                <a:ea typeface="+mn-ea"/>
                <a:cs typeface="+mn-cs"/>
              </a:rPr>
              <a:t>to understand how they are using the Hub and who they have connected with. </a:t>
            </a:r>
          </a:p>
          <a:p>
            <a:r>
              <a:rPr lang="en-US" sz="1200" kern="1200" dirty="0" smtClean="0">
                <a:solidFill>
                  <a:schemeClr val="tx1"/>
                </a:solidFill>
                <a:effectLst/>
                <a:latin typeface="+mn-lt"/>
                <a:ea typeface="+mn-ea"/>
                <a:cs typeface="+mn-cs"/>
              </a:rPr>
              <a:t>These two approaches will allow the project team to assess how well connections are being formed on the Hub and where improvements will need to be made.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Both tracks would allow us to better understand if projects are actually being formed and to assess what other technical changes/amendments need to be made for</a:t>
            </a:r>
            <a:r>
              <a:rPr lang="en-US" baseline="0" dirty="0" smtClean="0"/>
              <a:t> the Hub to be more effective.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CAB38E4-5B11-4DCE-AEF1-8486B789D51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529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Cambria" pitchFamily="18" charset="0"/>
              </a:rPr>
              <a:t>global mechanism to help apparel companies collaborate with their peers, suppliers and other stakeholders to more efficiently coordinate in order more effectively address water-related challenges and up-scale solutions relevant for the sector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latin typeface="Cambr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itchFamily="18" charset="0"/>
              </a:rPr>
              <a:t>To start, the portal will focus on a few select regions with clusters of suppliers (i.e., textile mills) shared by a number of Mandate-endorsing apparel companies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latin typeface="Cambria"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Map shows a</a:t>
            </a:r>
            <a:r>
              <a:rPr lang="en-US" baseline="0" dirty="0" smtClean="0"/>
              <a:t> cluster of apparel companies / stakeholders / suppliers in the ___ River Basin. Apparel-specific T Shirt icon makes it easy to identify apparel projects. </a:t>
            </a:r>
            <a:endParaRPr lang="en-US" dirty="0" smtClean="0"/>
          </a:p>
          <a:p>
            <a:r>
              <a:rPr lang="en-US" baseline="0" dirty="0" smtClean="0"/>
              <a:t>The organizations that have created a profile which shows action areas and geographic regions of interest, contact information, and links to Projects on the Water Action Hub. </a:t>
            </a:r>
          </a:p>
          <a:p>
            <a:endParaRPr lang="en-US" baseline="0" dirty="0" smtClean="0"/>
          </a:p>
          <a:p>
            <a:r>
              <a:rPr lang="en-US" baseline="0" dirty="0" smtClean="0"/>
              <a:t>Project Profiles include overviews of the projects, beneficiaries and outcomes. Project Profiles also link to action areas, meaning that they can be found in searches for these action areas. A new feature on the WAH / Apparel Portal is that users can upload rich text files (PDFs, spreadsheets, pictures, </a:t>
            </a:r>
            <a:r>
              <a:rPr lang="en-US" baseline="0" dirty="0" err="1" smtClean="0"/>
              <a:t>etc</a:t>
            </a:r>
            <a:r>
              <a:rPr lang="en-US" baseline="0" dirty="0" smtClean="0"/>
              <a:t>). </a:t>
            </a:r>
          </a:p>
        </p:txBody>
      </p:sp>
      <p:sp>
        <p:nvSpPr>
          <p:cNvPr id="4" name="Slide Number Placeholder 3"/>
          <p:cNvSpPr>
            <a:spLocks noGrp="1"/>
          </p:cNvSpPr>
          <p:nvPr>
            <p:ph type="sldNum" sz="quarter" idx="10"/>
          </p:nvPr>
        </p:nvSpPr>
        <p:spPr/>
        <p:txBody>
          <a:bodyPr/>
          <a:lstStyle/>
          <a:p>
            <a:fld id="{6115F5F5-27A6-4374-A08A-F04CBF0F7EA3}" type="slidenum">
              <a:rPr lang="en-US" smtClean="0"/>
              <a:t>13</a:t>
            </a:fld>
            <a:endParaRPr lang="en-US"/>
          </a:p>
        </p:txBody>
      </p:sp>
    </p:spTree>
    <p:extLst>
      <p:ext uri="{BB962C8B-B14F-4D97-AF65-F5344CB8AC3E}">
        <p14:creationId xmlns:p14="http://schemas.microsoft.com/office/powerpoint/2010/main" val="78823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69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04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085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0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28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72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326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69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506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2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319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045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743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21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96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404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84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12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723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288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78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984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679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50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693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38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057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197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57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143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211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07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982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119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62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114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296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639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570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953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702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205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44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095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754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2348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022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279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373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260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472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426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430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5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6938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674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171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991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6650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9347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5281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3342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388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596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42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9952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2172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9459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5564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3106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9688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9625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818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30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86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70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56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336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422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704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511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3227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256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6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gif"/><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8.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gif"/><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3" Type="http://schemas.openxmlformats.org/officeDocument/2006/relationships/hyperlink" Target="http://ceowatermandate.org/about/current-workstreams-and-projects/" TargetMode="External"/><Relationship Id="rId2" Type="http://schemas.openxmlformats.org/officeDocument/2006/relationships/image" Target="../media/image2.jpeg"/><Relationship Id="rId1" Type="http://schemas.openxmlformats.org/officeDocument/2006/relationships/slideLayout" Target="../slideLayouts/slideLayout45.xml"/><Relationship Id="rId4" Type="http://schemas.openxmlformats.org/officeDocument/2006/relationships/hyperlink" Target="http://wateractionhub.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56.xml"/><Relationship Id="rId5" Type="http://schemas.openxmlformats.org/officeDocument/2006/relationships/chart" Target="../charts/char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ctrTitle"/>
          </p:nvPr>
        </p:nvSpPr>
        <p:spPr>
          <a:xfrm>
            <a:off x="381000" y="2362200"/>
            <a:ext cx="8039100" cy="1371600"/>
          </a:xfrm>
        </p:spPr>
        <p:txBody>
          <a:bodyPr>
            <a:normAutofit fontScale="90000"/>
          </a:bodyPr>
          <a:lstStyle/>
          <a:p>
            <a:r>
              <a:rPr lang="en-US" sz="3600" dirty="0" smtClean="0">
                <a:solidFill>
                  <a:srgbClr val="00B0F0"/>
                </a:solidFill>
                <a:latin typeface="Cambria" pitchFamily="18" charset="0"/>
                <a:cs typeface="Times New Roman" pitchFamily="18" charset="0"/>
              </a:rPr>
              <a:t>Status Update on the Growth and Evolution of the Water Action Hub Two Years On</a:t>
            </a:r>
          </a:p>
        </p:txBody>
      </p:sp>
      <p:sp>
        <p:nvSpPr>
          <p:cNvPr id="15" name="Rectangle 6"/>
          <p:cNvSpPr txBox="1">
            <a:spLocks noChangeArrowheads="1"/>
          </p:cNvSpPr>
          <p:nvPr/>
        </p:nvSpPr>
        <p:spPr bwMode="auto">
          <a:xfrm>
            <a:off x="838200" y="4010416"/>
            <a:ext cx="7620727" cy="1399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Aft>
                <a:spcPct val="0"/>
              </a:spcAft>
              <a:defRPr/>
            </a:pPr>
            <a:r>
              <a:rPr lang="en-US" sz="2200" kern="0" dirty="0">
                <a:solidFill>
                  <a:prstClr val="black"/>
                </a:solidFill>
                <a:latin typeface="Cambria" pitchFamily="18" charset="0"/>
              </a:rPr>
              <a:t>Jason Morrison</a:t>
            </a:r>
          </a:p>
          <a:p>
            <a:pPr algn="ctr" fontAlgn="base">
              <a:spcAft>
                <a:spcPct val="0"/>
              </a:spcAft>
              <a:defRPr/>
            </a:pPr>
            <a:r>
              <a:rPr lang="en-US" sz="2200" kern="0" dirty="0">
                <a:solidFill>
                  <a:prstClr val="black"/>
                </a:solidFill>
                <a:latin typeface="Cambria" pitchFamily="18" charset="0"/>
              </a:rPr>
              <a:t>CEO Water Mandate Multi-Stakeholder Working Conference </a:t>
            </a:r>
          </a:p>
          <a:p>
            <a:pPr algn="ctr" fontAlgn="base">
              <a:spcAft>
                <a:spcPct val="0"/>
              </a:spcAft>
              <a:defRPr/>
            </a:pPr>
            <a:r>
              <a:rPr lang="en-US" sz="2200" kern="0" dirty="0">
                <a:solidFill>
                  <a:prstClr val="black"/>
                </a:solidFill>
                <a:latin typeface="Cambria" pitchFamily="18" charset="0"/>
              </a:rPr>
              <a:t>Stockholm, Sweden</a:t>
            </a:r>
          </a:p>
          <a:p>
            <a:pPr algn="ctr" fontAlgn="base">
              <a:spcAft>
                <a:spcPct val="0"/>
              </a:spcAft>
              <a:defRPr/>
            </a:pPr>
            <a:r>
              <a:rPr lang="en-US" sz="2200" kern="0" dirty="0">
                <a:solidFill>
                  <a:prstClr val="black"/>
                </a:solidFill>
                <a:latin typeface="Cambria" pitchFamily="18" charset="0"/>
              </a:rPr>
              <a:t>1</a:t>
            </a:r>
            <a:r>
              <a:rPr lang="en-US" sz="2200" kern="0" dirty="0" smtClean="0">
                <a:solidFill>
                  <a:prstClr val="black"/>
                </a:solidFill>
                <a:latin typeface="Cambria" pitchFamily="18" charset="0"/>
              </a:rPr>
              <a:t> </a:t>
            </a:r>
            <a:r>
              <a:rPr lang="en-US" sz="2200" kern="0" dirty="0">
                <a:solidFill>
                  <a:prstClr val="black"/>
                </a:solidFill>
                <a:latin typeface="Cambria" pitchFamily="18" charset="0"/>
              </a:rPr>
              <a:t>September, </a:t>
            </a:r>
            <a:r>
              <a:rPr lang="en-US" sz="2200" kern="0" dirty="0" smtClean="0">
                <a:solidFill>
                  <a:prstClr val="black"/>
                </a:solidFill>
                <a:latin typeface="Cambria" pitchFamily="18" charset="0"/>
              </a:rPr>
              <a:t>2014</a:t>
            </a:r>
            <a:endParaRPr lang="en-US" sz="2200" kern="0" dirty="0">
              <a:solidFill>
                <a:prstClr val="black"/>
              </a:solidFill>
              <a:latin typeface="Cambria" pitchFamily="18" charset="0"/>
            </a:endParaRPr>
          </a:p>
        </p:txBody>
      </p:sp>
      <p:sp>
        <p:nvSpPr>
          <p:cNvPr id="5" name="Rectangle 4"/>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4" descr="http://www.unprme.org/img/logos/united-nations-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25733"/>
            <a:ext cx="3200400" cy="6754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EO_Water_Mandate_Logo"/>
          <p:cNvPicPr/>
          <p:nvPr/>
        </p:nvPicPr>
        <p:blipFill>
          <a:blip r:embed="rId3" cstate="print"/>
          <a:srcRect b="15957"/>
          <a:stretch>
            <a:fillRect/>
          </a:stretch>
        </p:blipFill>
        <p:spPr bwMode="auto">
          <a:xfrm>
            <a:off x="1222068" y="609600"/>
            <a:ext cx="6699864" cy="1447800"/>
          </a:xfrm>
          <a:prstGeom prst="rect">
            <a:avLst/>
          </a:prstGeom>
          <a:noFill/>
          <a:ln w="9525">
            <a:noFill/>
            <a:miter lim="800000"/>
            <a:headEnd/>
            <a:tailEnd/>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3190" t="13862" r="6727" b="21817"/>
          <a:stretch/>
        </p:blipFill>
        <p:spPr>
          <a:xfrm>
            <a:off x="7921932" y="5919538"/>
            <a:ext cx="1073991" cy="568584"/>
          </a:xfrm>
          <a:prstGeom prst="rect">
            <a:avLst/>
          </a:prstGeom>
          <a:effectLst>
            <a:outerShdw dir="5400000" sx="1000" sy="1000" algn="ctr" rotWithShape="0">
              <a:srgbClr val="000000"/>
            </a:outerShdw>
            <a:reflection endPos="0" dir="5400000" sy="-100000" algn="bl" rotWithShape="0"/>
          </a:effectLst>
        </p:spPr>
      </p:pic>
      <p:grpSp>
        <p:nvGrpSpPr>
          <p:cNvPr id="21" name="Group 20"/>
          <p:cNvGrpSpPr/>
          <p:nvPr/>
        </p:nvGrpSpPr>
        <p:grpSpPr>
          <a:xfrm>
            <a:off x="3580055" y="5936394"/>
            <a:ext cx="3959098" cy="661605"/>
            <a:chOff x="1364615" y="2964815"/>
            <a:chExt cx="5344795" cy="928370"/>
          </a:xfrm>
        </p:grpSpPr>
        <p:pic>
          <p:nvPicPr>
            <p:cNvPr id="22" name="Picture 21"/>
            <p:cNvPicPr/>
            <p:nvPr/>
          </p:nvPicPr>
          <p:blipFill>
            <a:blip r:embed="rId5" cstate="print"/>
            <a:srcRect/>
            <a:stretch>
              <a:fillRect/>
            </a:stretch>
          </p:blipFill>
          <p:spPr bwMode="auto">
            <a:xfrm>
              <a:off x="1364615" y="2964815"/>
              <a:ext cx="818515" cy="876300"/>
            </a:xfrm>
            <a:prstGeom prst="rect">
              <a:avLst/>
            </a:prstGeom>
            <a:noFill/>
            <a:ln w="9525">
              <a:noFill/>
              <a:miter lim="800000"/>
              <a:headEnd/>
              <a:tailEnd/>
            </a:ln>
          </p:spPr>
        </p:pic>
        <p:pic>
          <p:nvPicPr>
            <p:cNvPr id="23" name="Picture 22" descr="DEL_PRI_RGB"/>
            <p:cNvPicPr/>
            <p:nvPr/>
          </p:nvPicPr>
          <p:blipFill>
            <a:blip r:embed="rId6" cstate="print">
              <a:extLst>
                <a:ext uri="{28A0092B-C50C-407E-A947-70E740481C1C}">
                  <a14:useLocalDpi xmlns:a14="http://schemas.microsoft.com/office/drawing/2010/main" val="0"/>
                </a:ext>
              </a:extLst>
            </a:blip>
            <a:srcRect l="11237" t="27428" r="9845" b="25551"/>
            <a:stretch>
              <a:fillRect/>
            </a:stretch>
          </p:blipFill>
          <p:spPr bwMode="gray">
            <a:xfrm>
              <a:off x="2364740" y="3258820"/>
              <a:ext cx="1693545" cy="349250"/>
            </a:xfrm>
            <a:prstGeom prst="rect">
              <a:avLst/>
            </a:prstGeom>
            <a:noFill/>
            <a:ln w="9525">
              <a:noFill/>
              <a:miter lim="800000"/>
              <a:headEnd/>
              <a:tailEnd/>
            </a:ln>
          </p:spPr>
        </p:pic>
        <p:pic>
          <p:nvPicPr>
            <p:cNvPr id="24" name="Picture 23" descr="C:\Users\PS\AppData\Local\Microsoft\Windows\Temporary Internet Files\Content.Word\bmz-with-on-behalf-of-en-rgb-300.jpg"/>
            <p:cNvPicPr/>
            <p:nvPr/>
          </p:nvPicPr>
          <p:blipFill rotWithShape="1">
            <a:blip r:embed="rId7" cstate="print">
              <a:extLst>
                <a:ext uri="{28A0092B-C50C-407E-A947-70E740481C1C}">
                  <a14:useLocalDpi xmlns:a14="http://schemas.microsoft.com/office/drawing/2010/main" val="0"/>
                </a:ext>
              </a:extLst>
            </a:blip>
            <a:srcRect l="10965" r="11716"/>
            <a:stretch/>
          </p:blipFill>
          <p:spPr bwMode="auto">
            <a:xfrm>
              <a:off x="4737735" y="3004185"/>
              <a:ext cx="1971675" cy="889000"/>
            </a:xfrm>
            <a:prstGeom prst="rect">
              <a:avLst/>
            </a:prstGeom>
            <a:noFill/>
            <a:ln>
              <a:noFill/>
            </a:ln>
            <a:extLst>
              <a:ext uri="{53640926-AAD7-44D8-BBD7-CCE9431645EC}">
                <a14:shadowObscured xmlns:a14="http://schemas.microsoft.com/office/drawing/2010/main"/>
              </a:ext>
            </a:extLst>
          </p:spPr>
        </p:pic>
        <p:pic>
          <p:nvPicPr>
            <p:cNvPr id="25" name="Picture 24" descr="C:\Users\PS\AppData\Local\Microsoft\Windows\Temporary Internet Files\Content.Word\gizlogo-standard-rgb-3001.jpg"/>
            <p:cNvPicPr/>
            <p:nvPr/>
          </p:nvPicPr>
          <p:blipFill rotWithShape="1">
            <a:blip r:embed="rId8" cstate="print">
              <a:extLst>
                <a:ext uri="{28A0092B-C50C-407E-A947-70E740481C1C}">
                  <a14:useLocalDpi xmlns:a14="http://schemas.microsoft.com/office/drawing/2010/main" val="0"/>
                </a:ext>
              </a:extLst>
            </a:blip>
            <a:srcRect l="14003" t="9000" r="14999" b="15001"/>
            <a:stretch/>
          </p:blipFill>
          <p:spPr bwMode="auto">
            <a:xfrm>
              <a:off x="4249420" y="3123565"/>
              <a:ext cx="563880" cy="60388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65264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152400" y="228600"/>
            <a:ext cx="8763000" cy="630198"/>
          </a:xfrm>
        </p:spPr>
        <p:txBody>
          <a:bodyPr>
            <a:normAutofit/>
          </a:bodyPr>
          <a:lstStyle/>
          <a:p>
            <a:pPr eaLnBrk="1" hangingPunct="1"/>
            <a:r>
              <a:rPr lang="en-US" sz="3200" b="1" dirty="0" smtClean="0">
                <a:solidFill>
                  <a:schemeClr val="accent5"/>
                </a:solidFill>
                <a:latin typeface="Cambria" pitchFamily="18" charset="0"/>
                <a:cs typeface="Times New Roman" pitchFamily="18" charset="0"/>
              </a:rPr>
              <a:t>Facilitating Action: Top Down &amp; Bottom Up</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
        <p:nvSpPr>
          <p:cNvPr id="12" name="Content Placeholder 6"/>
          <p:cNvSpPr txBox="1">
            <a:spLocks/>
          </p:cNvSpPr>
          <p:nvPr/>
        </p:nvSpPr>
        <p:spPr>
          <a:xfrm>
            <a:off x="228600" y="1371600"/>
            <a:ext cx="8610600" cy="44973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defRPr/>
            </a:pPr>
            <a:endParaRPr lang="en-US" sz="2800" dirty="0" smtClean="0">
              <a:solidFill>
                <a:prstClr val="black">
                  <a:tint val="75000"/>
                </a:prstClr>
              </a:solidFill>
              <a:cs typeface="Calibri" pitchFamily="-1" charset="0"/>
            </a:endParaRPr>
          </a:p>
        </p:txBody>
      </p:sp>
      <p:sp>
        <p:nvSpPr>
          <p:cNvPr id="3" name="Flowchart: Merge 2"/>
          <p:cNvSpPr/>
          <p:nvPr/>
        </p:nvSpPr>
        <p:spPr>
          <a:xfrm>
            <a:off x="2971800" y="1066800"/>
            <a:ext cx="2590800" cy="2390459"/>
          </a:xfrm>
          <a:prstGeom prst="flowChartMerg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prstClr val="white"/>
                </a:solidFill>
              </a:rPr>
              <a:t>Global </a:t>
            </a:r>
            <a:r>
              <a:rPr lang="en-US" sz="1200" dirty="0">
                <a:solidFill>
                  <a:prstClr val="white"/>
                </a:solidFill>
              </a:rPr>
              <a:t>Initiatives such as: WOPs, Sustainable Agriculture, or Industry </a:t>
            </a:r>
            <a:r>
              <a:rPr lang="en-US" sz="1200" dirty="0" smtClean="0">
                <a:solidFill>
                  <a:prstClr val="white"/>
                </a:solidFill>
              </a:rPr>
              <a:t>focused, SDG Goals</a:t>
            </a:r>
            <a:endParaRPr lang="en-US" sz="1200" dirty="0">
              <a:solidFill>
                <a:prstClr val="white"/>
              </a:solidFill>
            </a:endParaRPr>
          </a:p>
          <a:p>
            <a:pPr marL="285750" indent="-285750" algn="ctr">
              <a:buFontTx/>
              <a:buChar char="-"/>
            </a:pPr>
            <a:endParaRPr lang="en-US" sz="1600" dirty="0">
              <a:solidFill>
                <a:prstClr val="white"/>
              </a:solidFill>
            </a:endParaRPr>
          </a:p>
        </p:txBody>
      </p:sp>
      <p:sp>
        <p:nvSpPr>
          <p:cNvPr id="4" name="Flowchart: Extract 3"/>
          <p:cNvSpPr/>
          <p:nvPr/>
        </p:nvSpPr>
        <p:spPr>
          <a:xfrm>
            <a:off x="3010676" y="3831815"/>
            <a:ext cx="2528887" cy="2280206"/>
          </a:xfrm>
          <a:prstGeom prst="flowChartExtra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prstClr val="white"/>
                </a:solidFill>
              </a:rPr>
              <a:t>Based upon an Organization’s Interest (Action Area, Regions or Global) </a:t>
            </a:r>
          </a:p>
        </p:txBody>
      </p:sp>
      <p:sp>
        <p:nvSpPr>
          <p:cNvPr id="5" name="TextBox 4"/>
          <p:cNvSpPr txBox="1"/>
          <p:nvPr/>
        </p:nvSpPr>
        <p:spPr>
          <a:xfrm>
            <a:off x="2073349" y="3462483"/>
            <a:ext cx="4572000" cy="369332"/>
          </a:xfrm>
          <a:prstGeom prst="rect">
            <a:avLst/>
          </a:prstGeom>
          <a:noFill/>
        </p:spPr>
        <p:txBody>
          <a:bodyPr wrap="square" rtlCol="0">
            <a:spAutoFit/>
          </a:bodyPr>
          <a:lstStyle/>
          <a:p>
            <a:pPr algn="ctr"/>
            <a:r>
              <a:rPr lang="en-US" dirty="0">
                <a:solidFill>
                  <a:prstClr val="black"/>
                </a:solidFill>
                <a:latin typeface="Cambria" pitchFamily="18" charset="0"/>
              </a:rPr>
              <a:t>Partnerships and Collective Action on Water</a:t>
            </a:r>
          </a:p>
        </p:txBody>
      </p:sp>
      <p:cxnSp>
        <p:nvCxnSpPr>
          <p:cNvPr id="16" name="Straight Arrow Connector 15"/>
          <p:cNvCxnSpPr>
            <a:stCxn id="3" idx="1"/>
          </p:cNvCxnSpPr>
          <p:nvPr/>
        </p:nvCxnSpPr>
        <p:spPr>
          <a:xfrm flipH="1" flipV="1">
            <a:off x="2667000" y="2199164"/>
            <a:ext cx="952500" cy="62866"/>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23530" y="1541627"/>
            <a:ext cx="2243470" cy="1430171"/>
          </a:xfrm>
          <a:prstGeom prst="rect">
            <a:avLst/>
          </a:prstGeom>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prstClr val="black"/>
                </a:solidFill>
              </a:rPr>
              <a:t>Global Thematic Driving Action</a:t>
            </a:r>
          </a:p>
        </p:txBody>
      </p:sp>
      <p:cxnSp>
        <p:nvCxnSpPr>
          <p:cNvPr id="19" name="Straight Arrow Connector 18"/>
          <p:cNvCxnSpPr>
            <a:stCxn id="4" idx="3"/>
            <a:endCxn id="20" idx="1"/>
          </p:cNvCxnSpPr>
          <p:nvPr/>
        </p:nvCxnSpPr>
        <p:spPr>
          <a:xfrm flipV="1">
            <a:off x="4907341" y="4967111"/>
            <a:ext cx="960059" cy="480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867400" y="4143022"/>
            <a:ext cx="2438400" cy="16481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prstClr val="black"/>
                </a:solidFill>
              </a:rPr>
              <a:t>Devolved  Model</a:t>
            </a:r>
          </a:p>
        </p:txBody>
      </p:sp>
    </p:spTree>
    <p:extLst>
      <p:ext uri="{BB962C8B-B14F-4D97-AF65-F5344CB8AC3E}">
        <p14:creationId xmlns:p14="http://schemas.microsoft.com/office/powerpoint/2010/main" val="2971577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b="1" dirty="0" smtClean="0">
                <a:solidFill>
                  <a:schemeClr val="accent5"/>
                </a:solidFill>
                <a:latin typeface="Cambria" pitchFamily="18" charset="0"/>
                <a:cs typeface="Times New Roman" pitchFamily="18" charset="0"/>
              </a:rPr>
              <a:t>Sustainable Agriculture and Apparel Portals</a:t>
            </a:r>
          </a:p>
        </p:txBody>
      </p:sp>
      <p:sp>
        <p:nvSpPr>
          <p:cNvPr id="3" name="Content Placeholder 2"/>
          <p:cNvSpPr>
            <a:spLocks noGrp="1"/>
          </p:cNvSpPr>
          <p:nvPr>
            <p:ph idx="1"/>
          </p:nvPr>
        </p:nvSpPr>
        <p:spPr/>
        <p:txBody>
          <a:bodyPr/>
          <a:lstStyle/>
          <a:p>
            <a:r>
              <a:rPr lang="en-US" dirty="0" smtClean="0"/>
              <a:t>Sustainable Agriculture</a:t>
            </a:r>
          </a:p>
          <a:p>
            <a:r>
              <a:rPr lang="en-US" dirty="0" smtClean="0"/>
              <a:t>Apparel </a:t>
            </a:r>
          </a:p>
          <a:p>
            <a:pPr marL="0" indent="0">
              <a:buNone/>
            </a:pPr>
            <a:endParaRPr lang="en-US"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
        <p:nvSpPr>
          <p:cNvPr id="12" name="Content Placeholder 6"/>
          <p:cNvSpPr txBox="1">
            <a:spLocks/>
          </p:cNvSpPr>
          <p:nvPr/>
        </p:nvSpPr>
        <p:spPr>
          <a:xfrm>
            <a:off x="266700" y="1066800"/>
            <a:ext cx="8610600" cy="44973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spcBef>
                <a:spcPts val="0"/>
              </a:spcBef>
              <a:buFont typeface="+mj-lt"/>
              <a:buAutoNum type="romanUcPeriod"/>
              <a:defRPr/>
            </a:pPr>
            <a:endParaRPr lang="en-US" sz="2600" dirty="0" smtClean="0">
              <a:solidFill>
                <a:prstClr val="black"/>
              </a:solidFill>
            </a:endParaRPr>
          </a:p>
        </p:txBody>
      </p:sp>
    </p:spTree>
    <p:extLst>
      <p:ext uri="{BB962C8B-B14F-4D97-AF65-F5344CB8AC3E}">
        <p14:creationId xmlns:p14="http://schemas.microsoft.com/office/powerpoint/2010/main" val="1356027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76200" y="457200"/>
            <a:ext cx="8763000" cy="630198"/>
          </a:xfrm>
        </p:spPr>
        <p:txBody>
          <a:bodyPr>
            <a:normAutofit/>
          </a:bodyPr>
          <a:lstStyle/>
          <a:p>
            <a:pPr eaLnBrk="1" hangingPunct="1"/>
            <a:r>
              <a:rPr lang="en-US" sz="3200" b="1" dirty="0" smtClean="0">
                <a:solidFill>
                  <a:schemeClr val="accent5"/>
                </a:solidFill>
                <a:latin typeface="Cambria" pitchFamily="18" charset="0"/>
                <a:cs typeface="Times New Roman" pitchFamily="18" charset="0"/>
              </a:rPr>
              <a:t>Plans Going Forward</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
        <p:nvSpPr>
          <p:cNvPr id="12" name="Content Placeholder 6"/>
          <p:cNvSpPr txBox="1">
            <a:spLocks/>
          </p:cNvSpPr>
          <p:nvPr/>
        </p:nvSpPr>
        <p:spPr>
          <a:xfrm>
            <a:off x="228600" y="1066800"/>
            <a:ext cx="8610600" cy="44973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defRPr/>
            </a:pPr>
            <a:endParaRPr lang="en-US" sz="2800" dirty="0" smtClean="0">
              <a:solidFill>
                <a:prstClr val="black">
                  <a:tint val="75000"/>
                </a:prstClr>
              </a:solidFill>
              <a:cs typeface="Calibri" pitchFamily="-1" charset="0"/>
            </a:endParaRPr>
          </a:p>
        </p:txBody>
      </p:sp>
      <p:graphicFrame>
        <p:nvGraphicFramePr>
          <p:cNvPr id="4" name="Diagram 3"/>
          <p:cNvGraphicFramePr/>
          <p:nvPr>
            <p:extLst>
              <p:ext uri="{D42A27DB-BD31-4B8C-83A1-F6EECF244321}">
                <p14:modId xmlns:p14="http://schemas.microsoft.com/office/powerpoint/2010/main" val="247335904"/>
              </p:ext>
            </p:extLst>
          </p:nvPr>
        </p:nvGraphicFramePr>
        <p:xfrm>
          <a:off x="533400" y="1066800"/>
          <a:ext cx="8077200" cy="44719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1414082" y="5297488"/>
            <a:ext cx="6239635"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prstClr val="white"/>
                </a:solidFill>
              </a:rPr>
              <a:t>Technical Upgrades and Amendments as Needed</a:t>
            </a:r>
          </a:p>
        </p:txBody>
      </p:sp>
    </p:spTree>
    <p:extLst>
      <p:ext uri="{BB962C8B-B14F-4D97-AF65-F5344CB8AC3E}">
        <p14:creationId xmlns:p14="http://schemas.microsoft.com/office/powerpoint/2010/main" val="1692149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Apparel Portal</a:t>
            </a:r>
          </a:p>
        </p:txBody>
      </p:sp>
      <p:sp>
        <p:nvSpPr>
          <p:cNvPr id="8" name="Content Placeholder 7"/>
          <p:cNvSpPr>
            <a:spLocks noGrp="1"/>
          </p:cNvSpPr>
          <p:nvPr>
            <p:ph idx="1"/>
          </p:nvPr>
        </p:nvSpPr>
        <p:spPr/>
        <p:txBody>
          <a:bodyPr/>
          <a:lstStyle/>
          <a:p>
            <a:r>
              <a:rPr lang="en-US" dirty="0" smtClean="0"/>
              <a:t>(Screen Shot)</a:t>
            </a:r>
            <a:endParaRPr lang="en-US" dirty="0"/>
          </a:p>
        </p:txBody>
      </p:sp>
      <p:sp>
        <p:nvSpPr>
          <p:cNvPr id="9" name="Text Placeholder 8"/>
          <p:cNvSpPr>
            <a:spLocks noGrp="1"/>
          </p:cNvSpPr>
          <p:nvPr>
            <p:ph type="body" sz="half" idx="2"/>
          </p:nvPr>
        </p:nvSpPr>
        <p:spPr>
          <a:xfrm>
            <a:off x="457200" y="2157229"/>
            <a:ext cx="3008313" cy="3968934"/>
          </a:xfrm>
        </p:spPr>
        <p:txBody>
          <a:bodyPr>
            <a:normAutofit/>
          </a:bodyPr>
          <a:lstStyle/>
          <a:p>
            <a:pPr marL="285750" indent="-285750">
              <a:buFont typeface="Arial"/>
              <a:buChar char="•"/>
            </a:pPr>
            <a:r>
              <a:rPr lang="en-US" sz="3200" dirty="0" smtClean="0"/>
              <a:t>Organizational Profile </a:t>
            </a:r>
          </a:p>
          <a:p>
            <a:pPr marL="285750" indent="-285750">
              <a:buFont typeface="Arial"/>
              <a:buChar char="•"/>
            </a:pPr>
            <a:r>
              <a:rPr lang="en-US" sz="3200" dirty="0" smtClean="0"/>
              <a:t>Project Profile </a:t>
            </a:r>
          </a:p>
          <a:p>
            <a:pPr marL="285750" indent="-285750">
              <a:buFont typeface="Arial"/>
              <a:buChar char="•"/>
            </a:pPr>
            <a:r>
              <a:rPr lang="en-US" sz="3200" dirty="0" smtClean="0"/>
              <a:t>File upload</a:t>
            </a:r>
            <a:endParaRPr lang="en-US" sz="3200"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11" name="Picture 10"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672241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Apparel Portal Objectives  </a:t>
            </a:r>
          </a:p>
        </p:txBody>
      </p:sp>
      <p:sp>
        <p:nvSpPr>
          <p:cNvPr id="3" name="Text Placeholder 2"/>
          <p:cNvSpPr>
            <a:spLocks noGrp="1"/>
          </p:cNvSpPr>
          <p:nvPr>
            <p:ph sz="half" idx="1"/>
          </p:nvPr>
        </p:nvSpPr>
        <p:spPr>
          <a:xfrm>
            <a:off x="2971800" y="1343025"/>
            <a:ext cx="4724400" cy="4525963"/>
          </a:xfrm>
        </p:spPr>
        <p:txBody>
          <a:bodyPr>
            <a:normAutofit fontScale="92500"/>
          </a:bodyPr>
          <a:lstStyle/>
          <a:p>
            <a:r>
              <a:rPr lang="en-US" dirty="0" smtClean="0">
                <a:solidFill>
                  <a:prstClr val="black"/>
                </a:solidFill>
                <a:latin typeface="Cambria" pitchFamily="18" charset="0"/>
              </a:rPr>
              <a:t>Promote </a:t>
            </a:r>
            <a:r>
              <a:rPr lang="en-US" dirty="0">
                <a:solidFill>
                  <a:prstClr val="black"/>
                </a:solidFill>
                <a:latin typeface="Cambria" pitchFamily="18" charset="0"/>
              </a:rPr>
              <a:t>water stewardship across apparel supply </a:t>
            </a:r>
            <a:r>
              <a:rPr lang="en-US" dirty="0" smtClean="0">
                <a:solidFill>
                  <a:prstClr val="black"/>
                </a:solidFill>
                <a:latin typeface="Cambria" pitchFamily="18" charset="0"/>
              </a:rPr>
              <a:t>chains</a:t>
            </a:r>
          </a:p>
          <a:p>
            <a:r>
              <a:rPr lang="en-US" dirty="0" smtClean="0">
                <a:solidFill>
                  <a:prstClr val="black"/>
                </a:solidFill>
                <a:latin typeface="Cambria" pitchFamily="18" charset="0"/>
              </a:rPr>
              <a:t>Collaboration </a:t>
            </a:r>
            <a:r>
              <a:rPr lang="en-US" dirty="0">
                <a:solidFill>
                  <a:prstClr val="black"/>
                </a:solidFill>
                <a:latin typeface="Cambria" pitchFamily="18" charset="0"/>
              </a:rPr>
              <a:t>with their peers, suppliers and other stakeholders </a:t>
            </a:r>
            <a:endParaRPr lang="en-US" dirty="0" smtClean="0">
              <a:solidFill>
                <a:prstClr val="black"/>
              </a:solidFill>
              <a:latin typeface="Cambria" pitchFamily="18" charset="0"/>
            </a:endParaRPr>
          </a:p>
          <a:p>
            <a:r>
              <a:rPr lang="en-US" dirty="0" smtClean="0">
                <a:solidFill>
                  <a:prstClr val="black"/>
                </a:solidFill>
                <a:latin typeface="Cambria" pitchFamily="18" charset="0"/>
              </a:rPr>
              <a:t>up-scale solutions</a:t>
            </a:r>
          </a:p>
          <a:p>
            <a:r>
              <a:rPr lang="en-US" dirty="0" smtClean="0">
                <a:latin typeface="Cambria" pitchFamily="18" charset="0"/>
              </a:rPr>
              <a:t>Focus </a:t>
            </a:r>
            <a:r>
              <a:rPr lang="en-US" dirty="0">
                <a:latin typeface="Cambria" pitchFamily="18" charset="0"/>
              </a:rPr>
              <a:t>on </a:t>
            </a:r>
            <a:r>
              <a:rPr lang="en-US" dirty="0" smtClean="0">
                <a:latin typeface="Cambria" pitchFamily="18" charset="0"/>
              </a:rPr>
              <a:t>regions </a:t>
            </a:r>
            <a:r>
              <a:rPr lang="en-US" dirty="0">
                <a:latin typeface="Cambria" pitchFamily="18" charset="0"/>
              </a:rPr>
              <a:t>with clusters of </a:t>
            </a:r>
            <a:r>
              <a:rPr lang="en-US" dirty="0" smtClean="0">
                <a:latin typeface="Cambria" pitchFamily="18" charset="0"/>
              </a:rPr>
              <a:t>suppliers and water issues are pronounced</a:t>
            </a:r>
            <a:endParaRPr lang="en-US" dirty="0">
              <a:latin typeface="Cambria" pitchFamily="18" charset="0"/>
            </a:endParaRPr>
          </a:p>
          <a:p>
            <a:endParaRPr lang="en-US" dirty="0">
              <a:solidFill>
                <a:prstClr val="black"/>
              </a:solidFill>
              <a:latin typeface="Cambria" pitchFamily="18" charset="0"/>
            </a:endParaRPr>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10" name="Picture 2" descr="http://farm3.static.flickr.com/2109/2216062651_1a8e00d9fa_b.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27432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EO_Water_Mandate_Logo"/>
          <p:cNvPicPr/>
          <p:nvPr/>
        </p:nvPicPr>
        <p:blipFill>
          <a:blip r:embed="rId4"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2196557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76199" y="228600"/>
            <a:ext cx="8763001" cy="630198"/>
          </a:xfrm>
        </p:spPr>
        <p:txBody>
          <a:bodyPr>
            <a:normAutofit/>
          </a:bodyPr>
          <a:lstStyle/>
          <a:p>
            <a:pPr eaLnBrk="1" hangingPunct="1"/>
            <a:r>
              <a:rPr lang="en-US" sz="3200" dirty="0" smtClean="0">
                <a:solidFill>
                  <a:schemeClr val="accent5"/>
                </a:solidFill>
                <a:latin typeface="Cambria" pitchFamily="18" charset="0"/>
                <a:cs typeface="Times New Roman" pitchFamily="18" charset="0"/>
              </a:rPr>
              <a:t>Water Action Hub Portals: Apparel</a:t>
            </a:r>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graphicFrame>
        <p:nvGraphicFramePr>
          <p:cNvPr id="3" name="Diagram 2"/>
          <p:cNvGraphicFramePr/>
          <p:nvPr>
            <p:extLst>
              <p:ext uri="{D42A27DB-BD31-4B8C-83A1-F6EECF244321}">
                <p14:modId xmlns:p14="http://schemas.microsoft.com/office/powerpoint/2010/main" val="4137283492"/>
              </p:ext>
            </p:extLst>
          </p:nvPr>
        </p:nvGraphicFramePr>
        <p:xfrm>
          <a:off x="990600" y="1041400"/>
          <a:ext cx="71628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CEO_Water_Mandate_Logo"/>
          <p:cNvPicPr/>
          <p:nvPr/>
        </p:nvPicPr>
        <p:blipFill>
          <a:blip r:embed="rId8"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2671844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76199" y="228600"/>
            <a:ext cx="8763001" cy="630198"/>
          </a:xfrm>
        </p:spPr>
        <p:txBody>
          <a:bodyPr>
            <a:normAutofit/>
          </a:bodyPr>
          <a:lstStyle/>
          <a:p>
            <a:pPr eaLnBrk="1" hangingPunct="1"/>
            <a:r>
              <a:rPr lang="en-US" sz="3200" dirty="0" smtClean="0">
                <a:solidFill>
                  <a:schemeClr val="accent5"/>
                </a:solidFill>
                <a:latin typeface="Cambria" pitchFamily="18" charset="0"/>
                <a:cs typeface="Times New Roman" pitchFamily="18" charset="0"/>
              </a:rPr>
              <a:t>Apparel-Specific Action Areas</a:t>
            </a:r>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9" name="Picture 8"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graphicFrame>
        <p:nvGraphicFramePr>
          <p:cNvPr id="4" name="Diagram 3"/>
          <p:cNvGraphicFramePr/>
          <p:nvPr>
            <p:extLst>
              <p:ext uri="{D42A27DB-BD31-4B8C-83A1-F6EECF244321}">
                <p14:modId xmlns:p14="http://schemas.microsoft.com/office/powerpoint/2010/main" val="2772053021"/>
              </p:ext>
            </p:extLst>
          </p:nvPr>
        </p:nvGraphicFramePr>
        <p:xfrm>
          <a:off x="1295400" y="1143000"/>
          <a:ext cx="65532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4673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Partnership and Outreach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9679979"/>
              </p:ext>
            </p:extLst>
          </p:nvPr>
        </p:nvGraphicFramePr>
        <p:xfrm>
          <a:off x="381000" y="1295400"/>
          <a:ext cx="8305800" cy="4830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spTree>
    <p:extLst>
      <p:ext uri="{BB962C8B-B14F-4D97-AF65-F5344CB8AC3E}">
        <p14:creationId xmlns:p14="http://schemas.microsoft.com/office/powerpoint/2010/main" val="1267767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6" name="Picture 25" descr="CEO_Water_Mandate_Logo"/>
          <p:cNvPicPr/>
          <p:nvPr/>
        </p:nvPicPr>
        <p:blipFill>
          <a:blip r:embed="rId2" cstate="print"/>
          <a:srcRect b="15957"/>
          <a:stretch>
            <a:fillRect/>
          </a:stretch>
        </p:blipFill>
        <p:spPr bwMode="auto">
          <a:xfrm>
            <a:off x="1600200" y="609600"/>
            <a:ext cx="5483532" cy="1066800"/>
          </a:xfrm>
          <a:prstGeom prst="rect">
            <a:avLst/>
          </a:prstGeom>
          <a:noFill/>
          <a:ln w="9525">
            <a:noFill/>
            <a:miter lim="800000"/>
            <a:headEnd/>
            <a:tailEnd/>
          </a:ln>
        </p:spPr>
      </p:pic>
      <p:sp>
        <p:nvSpPr>
          <p:cNvPr id="28" name="Rectangle 2"/>
          <p:cNvSpPr>
            <a:spLocks noGrp="1" noChangeArrowheads="1"/>
          </p:cNvSpPr>
          <p:nvPr>
            <p:ph type="subTitle" idx="1"/>
          </p:nvPr>
        </p:nvSpPr>
        <p:spPr>
          <a:xfrm>
            <a:off x="2181225" y="2510393"/>
            <a:ext cx="4781550" cy="3429000"/>
          </a:xfrm>
        </p:spPr>
        <p:txBody>
          <a:bodyPr/>
          <a:lstStyle/>
          <a:p>
            <a:r>
              <a:rPr lang="en-US" sz="2800" i="1" dirty="0" smtClean="0">
                <a:latin typeface="Calibri" pitchFamily="34" charset="0"/>
              </a:rPr>
              <a:t> </a:t>
            </a:r>
          </a:p>
        </p:txBody>
      </p:sp>
      <p:sp>
        <p:nvSpPr>
          <p:cNvPr id="29" name="TextBox 28"/>
          <p:cNvSpPr txBox="1"/>
          <p:nvPr/>
        </p:nvSpPr>
        <p:spPr>
          <a:xfrm>
            <a:off x="355600" y="2438400"/>
            <a:ext cx="8483600" cy="2246769"/>
          </a:xfrm>
          <a:prstGeom prst="rect">
            <a:avLst/>
          </a:prstGeom>
          <a:noFill/>
        </p:spPr>
        <p:txBody>
          <a:bodyPr wrap="square" rtlCol="0">
            <a:spAutoFit/>
          </a:bodyPr>
          <a:lstStyle/>
          <a:p>
            <a:pPr algn="ctr"/>
            <a:r>
              <a:rPr lang="en-US" sz="2800" dirty="0">
                <a:solidFill>
                  <a:srgbClr val="4BACC6"/>
                </a:solidFill>
                <a:latin typeface="Cambria" pitchFamily="18" charset="0"/>
                <a:hlinkClick r:id="rId3"/>
              </a:rPr>
              <a:t>http://ceowatermandate.org/about/current-workstreams-and-projects/</a:t>
            </a:r>
            <a:endParaRPr lang="en-US" sz="2800" dirty="0">
              <a:solidFill>
                <a:srgbClr val="4BACC6"/>
              </a:solidFill>
              <a:latin typeface="Cambria" pitchFamily="18" charset="0"/>
            </a:endParaRPr>
          </a:p>
          <a:p>
            <a:pPr algn="ctr"/>
            <a:endParaRPr lang="en-US" sz="2800" dirty="0">
              <a:solidFill>
                <a:srgbClr val="00B0F0"/>
              </a:solidFill>
              <a:latin typeface="Cambria" pitchFamily="18" charset="0"/>
            </a:endParaRPr>
          </a:p>
          <a:p>
            <a:pPr algn="ctr"/>
            <a:r>
              <a:rPr lang="en-US" sz="2800" dirty="0">
                <a:solidFill>
                  <a:srgbClr val="00B0F0"/>
                </a:solidFill>
                <a:latin typeface="Cambria" pitchFamily="18" charset="0"/>
                <a:hlinkClick r:id="rId4"/>
              </a:rPr>
              <a:t>http://wateractionhub.org</a:t>
            </a:r>
            <a:endParaRPr lang="en-US" sz="2800" dirty="0">
              <a:solidFill>
                <a:srgbClr val="00B0F0"/>
              </a:solidFill>
              <a:latin typeface="Cambria" pitchFamily="18" charset="0"/>
            </a:endParaRPr>
          </a:p>
          <a:p>
            <a:pPr algn="ctr"/>
            <a:endParaRPr lang="en-US" sz="2800" dirty="0">
              <a:solidFill>
                <a:srgbClr val="00B0F0"/>
              </a:solidFill>
              <a:latin typeface="Cambria" pitchFamily="18" charset="0"/>
            </a:endParaRPr>
          </a:p>
        </p:txBody>
      </p:sp>
      <p:pic>
        <p:nvPicPr>
          <p:cNvPr id="10" name="Picture 9" descr="CEO_Water_Mandate_Logo"/>
          <p:cNvPicPr/>
          <p:nvPr/>
        </p:nvPicPr>
        <p:blipFill>
          <a:blip r:embed="rId2"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3915777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76200" y="228600"/>
            <a:ext cx="8305800" cy="533400"/>
          </a:xfrm>
        </p:spPr>
        <p:txBody>
          <a:bodyPr>
            <a:normAutofit fontScale="90000"/>
          </a:bodyPr>
          <a:lstStyle/>
          <a:p>
            <a:pPr eaLnBrk="1" hangingPunct="1"/>
            <a:r>
              <a:rPr lang="en-US" sz="3200" b="1" dirty="0" smtClean="0">
                <a:solidFill>
                  <a:schemeClr val="accent5"/>
                </a:solidFill>
                <a:latin typeface="Cambria" pitchFamily="18" charset="0"/>
                <a:cs typeface="Times New Roman" pitchFamily="18" charset="0"/>
              </a:rPr>
              <a:t>Collective Action</a:t>
            </a:r>
          </a:p>
        </p:txBody>
      </p:sp>
      <p:pic>
        <p:nvPicPr>
          <p:cNvPr id="12" name="Picture 4" descr="http://www.unprme.org/img/logos/united-nations-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a:spLocks noChangeArrowheads="1"/>
          </p:cNvSpPr>
          <p:nvPr/>
        </p:nvSpPr>
        <p:spPr bwMode="auto">
          <a:xfrm>
            <a:off x="152400" y="964957"/>
            <a:ext cx="8763000" cy="5355312"/>
          </a:xfrm>
          <a:prstGeom prst="rect">
            <a:avLst/>
          </a:prstGeom>
          <a:noFill/>
          <a:ln w="9525">
            <a:noFill/>
            <a:miter lim="800000"/>
            <a:headEnd/>
            <a:tailEnd/>
          </a:ln>
        </p:spPr>
        <p:txBody>
          <a:bodyPr wrap="square" tIns="0">
            <a:spAutoFit/>
          </a:bodyPr>
          <a:lstStyle/>
          <a:p>
            <a:r>
              <a:rPr lang="en-US" sz="2200" i="1" dirty="0">
                <a:solidFill>
                  <a:prstClr val="black"/>
                </a:solidFill>
                <a:latin typeface="Cambria" pitchFamily="18" charset="0"/>
                <a:cs typeface="Calibri" pitchFamily="34" charset="0"/>
              </a:rPr>
              <a:t>Shared water-related risk creates a strong case for collective action among companies and others to advance sustainable water management</a:t>
            </a:r>
          </a:p>
          <a:p>
            <a:endParaRPr lang="en-US" sz="1600" b="1" dirty="0">
              <a:solidFill>
                <a:prstClr val="black"/>
              </a:solidFill>
              <a:latin typeface="Cambria" pitchFamily="18" charset="0"/>
              <a:cs typeface="Calibri" pitchFamily="34" charset="0"/>
            </a:endParaRPr>
          </a:p>
          <a:p>
            <a:endParaRPr lang="en-US" sz="1600" b="1" dirty="0">
              <a:solidFill>
                <a:prstClr val="black"/>
              </a:solidFill>
              <a:latin typeface="Cambria" pitchFamily="18" charset="0"/>
              <a:cs typeface="Calibri" pitchFamily="34" charset="0"/>
            </a:endParaRPr>
          </a:p>
          <a:p>
            <a:r>
              <a:rPr lang="en-US" sz="2200" b="1" dirty="0">
                <a:solidFill>
                  <a:prstClr val="black"/>
                </a:solidFill>
                <a:latin typeface="Cambria" pitchFamily="18" charset="0"/>
                <a:cs typeface="Calibri" pitchFamily="34" charset="0"/>
              </a:rPr>
              <a:t>Benefits</a:t>
            </a:r>
          </a:p>
          <a:p>
            <a:pPr marL="342900" indent="-342900">
              <a:spcAft>
                <a:spcPts val="600"/>
              </a:spcAft>
              <a:buFont typeface="Arial" pitchFamily="34" charset="0"/>
              <a:buChar char="•"/>
            </a:pPr>
            <a:r>
              <a:rPr lang="en-US" sz="2000" dirty="0">
                <a:solidFill>
                  <a:prstClr val="black"/>
                </a:solidFill>
                <a:latin typeface="Cambria" pitchFamily="18" charset="0"/>
                <a:cs typeface="Calibri" pitchFamily="34" charset="0"/>
              </a:rPr>
              <a:t>Mitigates business risks in robust manner</a:t>
            </a:r>
          </a:p>
          <a:p>
            <a:pPr marL="342900" indent="-342900">
              <a:spcAft>
                <a:spcPts val="600"/>
              </a:spcAft>
              <a:buFont typeface="Arial" pitchFamily="34" charset="0"/>
              <a:buChar char="•"/>
            </a:pPr>
            <a:r>
              <a:rPr lang="en-US" sz="2000" dirty="0">
                <a:solidFill>
                  <a:prstClr val="black"/>
                </a:solidFill>
                <a:latin typeface="Cambria" pitchFamily="18" charset="0"/>
                <a:cs typeface="Calibri" pitchFamily="34" charset="0"/>
              </a:rPr>
              <a:t>Leverages collective strengths , resulting in more informed, better designed, and more durable outcomes</a:t>
            </a:r>
          </a:p>
          <a:p>
            <a:pPr marL="342900" indent="-342900">
              <a:spcAft>
                <a:spcPts val="2400"/>
              </a:spcAft>
              <a:buFont typeface="Arial" pitchFamily="34" charset="0"/>
              <a:buChar char="•"/>
            </a:pPr>
            <a:r>
              <a:rPr lang="en-US" sz="2000" dirty="0">
                <a:solidFill>
                  <a:prstClr val="black"/>
                </a:solidFill>
                <a:latin typeface="Cambria" pitchFamily="18" charset="0"/>
                <a:cs typeface="Calibri" pitchFamily="34" charset="0"/>
              </a:rPr>
              <a:t>Builds legitimacy with stakeholders </a:t>
            </a:r>
          </a:p>
          <a:p>
            <a:pPr>
              <a:spcAft>
                <a:spcPts val="600"/>
              </a:spcAft>
            </a:pPr>
            <a:r>
              <a:rPr lang="en-US" sz="2200" b="1" dirty="0">
                <a:solidFill>
                  <a:prstClr val="black"/>
                </a:solidFill>
                <a:latin typeface="Cambria" pitchFamily="18" charset="0"/>
                <a:cs typeface="Calibri" pitchFamily="34" charset="0"/>
              </a:rPr>
              <a:t>Risks &amp; Challenges</a:t>
            </a:r>
          </a:p>
          <a:p>
            <a:pPr marL="342900" indent="-342900">
              <a:spcAft>
                <a:spcPts val="600"/>
              </a:spcAft>
              <a:buFont typeface="Arial" pitchFamily="34" charset="0"/>
              <a:buChar char="•"/>
            </a:pPr>
            <a:r>
              <a:rPr lang="en-US" sz="2000" dirty="0">
                <a:solidFill>
                  <a:prstClr val="black"/>
                </a:solidFill>
                <a:latin typeface="Cambria" pitchFamily="18" charset="0"/>
                <a:cs typeface="Calibri" pitchFamily="34" charset="0"/>
              </a:rPr>
              <a:t>Exposes a company to a complex landscape of needs, interests, personalities, and organizational structures</a:t>
            </a:r>
          </a:p>
          <a:p>
            <a:pPr marL="342900" indent="-342900">
              <a:spcAft>
                <a:spcPts val="600"/>
              </a:spcAft>
              <a:buFont typeface="Arial" pitchFamily="34" charset="0"/>
              <a:buChar char="•"/>
            </a:pPr>
            <a:r>
              <a:rPr lang="en-US" sz="2000" dirty="0">
                <a:solidFill>
                  <a:prstClr val="black"/>
                </a:solidFill>
                <a:latin typeface="Cambria" pitchFamily="18" charset="0"/>
                <a:cs typeface="Calibri" pitchFamily="34" charset="0"/>
              </a:rPr>
              <a:t>Requires development of new skills, a more nuanced view of the company’s productivity framework, and enhanced capabilities to collaborate</a:t>
            </a:r>
          </a:p>
          <a:p>
            <a:pPr marL="342900" indent="-342900">
              <a:spcAft>
                <a:spcPts val="2400"/>
              </a:spcAft>
              <a:buFont typeface="Arial" pitchFamily="34" charset="0"/>
              <a:buChar char="•"/>
            </a:pPr>
            <a:endParaRPr lang="en-US" sz="2000" dirty="0">
              <a:solidFill>
                <a:prstClr val="black"/>
              </a:solidFill>
              <a:latin typeface="Cambria" pitchFamily="18" charset="0"/>
              <a:cs typeface="Calibri"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Tree>
    <p:extLst>
      <p:ext uri="{BB962C8B-B14F-4D97-AF65-F5344CB8AC3E}">
        <p14:creationId xmlns:p14="http://schemas.microsoft.com/office/powerpoint/2010/main" val="380137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76199" y="228600"/>
            <a:ext cx="8763001" cy="630198"/>
          </a:xfrm>
        </p:spPr>
        <p:txBody>
          <a:bodyPr>
            <a:normAutofit/>
          </a:bodyPr>
          <a:lstStyle/>
          <a:p>
            <a:pPr eaLnBrk="1" hangingPunct="1"/>
            <a:r>
              <a:rPr lang="en-US" sz="3200" dirty="0" smtClean="0">
                <a:solidFill>
                  <a:schemeClr val="accent5"/>
                </a:solidFill>
                <a:latin typeface="Cambria" pitchFamily="18" charset="0"/>
                <a:cs typeface="Times New Roman" pitchFamily="18" charset="0"/>
              </a:rPr>
              <a:t>Why the Water Action Hub?</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8" name="Text Placeholder 6"/>
          <p:cNvSpPr txBox="1">
            <a:spLocks/>
          </p:cNvSpPr>
          <p:nvPr/>
        </p:nvSpPr>
        <p:spPr>
          <a:xfrm>
            <a:off x="228600" y="838200"/>
            <a:ext cx="8686800" cy="5390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8138" lvl="1" indent="-338138">
              <a:buClr>
                <a:srgbClr val="000000"/>
              </a:buClr>
              <a:buFont typeface="Arial" pitchFamily="34" charset="0"/>
              <a:buChar char="•"/>
              <a:defRPr/>
            </a:pPr>
            <a:r>
              <a:rPr lang="en-US" sz="1600" dirty="0" smtClean="0">
                <a:solidFill>
                  <a:srgbClr val="000000"/>
                </a:solidFill>
                <a:latin typeface="Cambria" pitchFamily="18" charset="0"/>
              </a:rPr>
              <a:t>The </a:t>
            </a:r>
            <a:r>
              <a:rPr lang="en-US" sz="1600" dirty="0" smtClean="0">
                <a:solidFill>
                  <a:prstClr val="black"/>
                </a:solidFill>
                <a:latin typeface="Cambria" pitchFamily="18" charset="0"/>
              </a:rPr>
              <a:t>complexity of engaging stakeholders on local water issues make water risk management a challenging task for individual organizations</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US" sz="1600" dirty="0" smtClean="0">
                <a:solidFill>
                  <a:prstClr val="black"/>
                </a:solidFill>
                <a:latin typeface="Cambria" pitchFamily="18" charset="0"/>
              </a:rPr>
              <a:t>It is generally accepted that companies need to collaborate with each other, NGOs, development agencies, and governments to effectively address many water risks</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GB" sz="1600" dirty="0" smtClean="0">
                <a:solidFill>
                  <a:prstClr val="black"/>
                </a:solidFill>
                <a:latin typeface="Cambria" pitchFamily="18" charset="0"/>
              </a:rPr>
              <a:t>Larger </a:t>
            </a:r>
            <a:r>
              <a:rPr lang="en-GB" sz="1600" dirty="0">
                <a:solidFill>
                  <a:prstClr val="black"/>
                </a:solidFill>
                <a:latin typeface="Cambria" pitchFamily="18" charset="0"/>
              </a:rPr>
              <a:t>alliances with pooled resources and focused efforts in shared “hotspot” watersheds would be more </a:t>
            </a:r>
            <a:r>
              <a:rPr lang="en-GB" sz="1600" dirty="0" smtClean="0">
                <a:solidFill>
                  <a:prstClr val="black"/>
                </a:solidFill>
                <a:latin typeface="Cambria" pitchFamily="18" charset="0"/>
              </a:rPr>
              <a:t>effective than optimistic approach to collective action. </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US" sz="1600" dirty="0" smtClean="0">
                <a:solidFill>
                  <a:prstClr val="black"/>
                </a:solidFill>
                <a:latin typeface="Cambria" pitchFamily="18" charset="0"/>
              </a:rPr>
              <a:t>Provides water stakeholders insight into on-going water initiatives and contacts in various regions, resulting in increased potential for synergy and collective action</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US" sz="1600" dirty="0">
                <a:solidFill>
                  <a:prstClr val="black"/>
                </a:solidFill>
                <a:latin typeface="Cambria" pitchFamily="18" charset="0"/>
              </a:rPr>
              <a:t>I</a:t>
            </a:r>
            <a:r>
              <a:rPr lang="en-US" sz="1600" dirty="0" smtClean="0">
                <a:solidFill>
                  <a:prstClr val="black"/>
                </a:solidFill>
                <a:latin typeface="Cambria" pitchFamily="18" charset="0"/>
              </a:rPr>
              <a:t>dentify and engage with potential partners and initiatives in regions of key mutual strategic interest</a:t>
            </a:r>
          </a:p>
          <a:p>
            <a:pPr lvl="1">
              <a:buClr>
                <a:srgbClr val="000000"/>
              </a:buClr>
              <a:defRPr/>
            </a:pPr>
            <a:endParaRPr lang="en-US" sz="1600" i="1" dirty="0" smtClean="0">
              <a:solidFill>
                <a:prstClr val="black"/>
              </a:solidFill>
            </a:endParaRPr>
          </a:p>
          <a:p>
            <a:pPr marL="1588" lvl="1" algn="ctr">
              <a:buClr>
                <a:srgbClr val="000000"/>
              </a:buClr>
              <a:defRPr/>
            </a:pPr>
            <a:r>
              <a:rPr lang="en-US" sz="1600" i="1" dirty="0" smtClean="0">
                <a:solidFill>
                  <a:prstClr val="black"/>
                </a:solidFill>
              </a:rPr>
              <a:t>Work on the Water Action Hub is made possible by the support of </a:t>
            </a:r>
            <a:br>
              <a:rPr lang="en-US" sz="1600" i="1" dirty="0" smtClean="0">
                <a:solidFill>
                  <a:prstClr val="black"/>
                </a:solidFill>
              </a:rPr>
            </a:br>
            <a:r>
              <a:rPr lang="en-US" sz="1600" b="1" i="1" dirty="0" smtClean="0">
                <a:solidFill>
                  <a:prstClr val="black"/>
                </a:solidFill>
              </a:rPr>
              <a:t>Deloitte, GIZ, The Coca-Cola Company, SABMiller, Reed Elsevier, Veolia Water North America, Anheuser-Busch-</a:t>
            </a:r>
            <a:r>
              <a:rPr lang="en-US" sz="1600" b="1" i="1" dirty="0" err="1" smtClean="0">
                <a:solidFill>
                  <a:prstClr val="black"/>
                </a:solidFill>
              </a:rPr>
              <a:t>InBev</a:t>
            </a:r>
            <a:r>
              <a:rPr lang="en-US" sz="1600" b="1" i="1" dirty="0" smtClean="0">
                <a:solidFill>
                  <a:prstClr val="black"/>
                </a:solidFill>
              </a:rPr>
              <a:t>, </a:t>
            </a:r>
            <a:r>
              <a:rPr lang="en-US" sz="1600" b="1" i="1" dirty="0" err="1" smtClean="0">
                <a:solidFill>
                  <a:prstClr val="black"/>
                </a:solidFill>
              </a:rPr>
              <a:t>Grupo</a:t>
            </a:r>
            <a:r>
              <a:rPr lang="en-US" sz="1600" b="1" i="1" dirty="0" smtClean="0">
                <a:solidFill>
                  <a:prstClr val="black"/>
                </a:solidFill>
              </a:rPr>
              <a:t> </a:t>
            </a:r>
            <a:r>
              <a:rPr lang="en-US" sz="1600" b="1" i="1" dirty="0" err="1" smtClean="0">
                <a:solidFill>
                  <a:prstClr val="black"/>
                </a:solidFill>
              </a:rPr>
              <a:t>Nutresa</a:t>
            </a:r>
            <a:r>
              <a:rPr lang="en-US" sz="1600" b="1" i="1" dirty="0" smtClean="0">
                <a:solidFill>
                  <a:prstClr val="black"/>
                </a:solidFill>
              </a:rPr>
              <a:t>, </a:t>
            </a:r>
            <a:r>
              <a:rPr lang="en-US" sz="1600" b="1" i="1" dirty="0" err="1" smtClean="0">
                <a:solidFill>
                  <a:prstClr val="black"/>
                </a:solidFill>
              </a:rPr>
              <a:t>Olam</a:t>
            </a:r>
            <a:r>
              <a:rPr lang="en-US" sz="1600" b="1" i="1" dirty="0" smtClean="0">
                <a:solidFill>
                  <a:prstClr val="black"/>
                </a:solidFill>
              </a:rPr>
              <a:t> International, H&amp;M, Nike, Nautica, AT&amp;T, and </a:t>
            </a:r>
            <a:r>
              <a:rPr lang="en-US" sz="1600" b="1" i="1" dirty="0" err="1" smtClean="0">
                <a:solidFill>
                  <a:prstClr val="black"/>
                </a:solidFill>
              </a:rPr>
              <a:t>MillerCoors</a:t>
            </a:r>
            <a:endParaRPr lang="en-US" sz="1600" dirty="0" smtClean="0">
              <a:solidFill>
                <a:srgbClr val="000000"/>
              </a:solidFill>
            </a:endParaRPr>
          </a:p>
        </p:txBody>
      </p:sp>
    </p:spTree>
    <p:extLst>
      <p:ext uri="{BB962C8B-B14F-4D97-AF65-F5344CB8AC3E}">
        <p14:creationId xmlns:p14="http://schemas.microsoft.com/office/powerpoint/2010/main" val="3079528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966" t="11256" r="35194" b="5269"/>
          <a:stretch/>
        </p:blipFill>
        <p:spPr bwMode="auto">
          <a:xfrm>
            <a:off x="2614474" y="219847"/>
            <a:ext cx="3915051" cy="595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700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76200" y="457200"/>
            <a:ext cx="8763000" cy="630198"/>
          </a:xfrm>
        </p:spPr>
        <p:txBody>
          <a:bodyPr>
            <a:normAutofit/>
          </a:bodyPr>
          <a:lstStyle/>
          <a:p>
            <a:pPr eaLnBrk="1" hangingPunct="1"/>
            <a:r>
              <a:rPr lang="en-US" sz="3200" b="1" dirty="0" smtClean="0">
                <a:solidFill>
                  <a:schemeClr val="accent5"/>
                </a:solidFill>
                <a:latin typeface="Cambria" pitchFamily="18" charset="0"/>
                <a:cs typeface="Times New Roman" pitchFamily="18" charset="0"/>
              </a:rPr>
              <a:t>What’s New on the Water Action Hub?</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
        <p:nvSpPr>
          <p:cNvPr id="12" name="Content Placeholder 6"/>
          <p:cNvSpPr txBox="1">
            <a:spLocks/>
          </p:cNvSpPr>
          <p:nvPr/>
        </p:nvSpPr>
        <p:spPr>
          <a:xfrm>
            <a:off x="228600" y="1371600"/>
            <a:ext cx="8610600" cy="44973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defRPr/>
            </a:pPr>
            <a:endParaRPr lang="en-US" sz="2800" dirty="0" smtClean="0">
              <a:solidFill>
                <a:prstClr val="black">
                  <a:tint val="75000"/>
                </a:prstClr>
              </a:solidFill>
              <a:cs typeface="Calibri" pitchFamily="-1" charset="0"/>
            </a:endParaRPr>
          </a:p>
        </p:txBody>
      </p:sp>
      <p:sp>
        <p:nvSpPr>
          <p:cNvPr id="15" name="TextBox 14"/>
          <p:cNvSpPr txBox="1">
            <a:spLocks noChangeArrowheads="1"/>
          </p:cNvSpPr>
          <p:nvPr/>
        </p:nvSpPr>
        <p:spPr bwMode="auto">
          <a:xfrm>
            <a:off x="152400" y="964957"/>
            <a:ext cx="8763000" cy="2939266"/>
          </a:xfrm>
          <a:prstGeom prst="rect">
            <a:avLst/>
          </a:prstGeom>
          <a:noFill/>
          <a:ln w="9525">
            <a:noFill/>
            <a:miter lim="800000"/>
            <a:headEnd/>
            <a:tailEnd/>
          </a:ln>
        </p:spPr>
        <p:txBody>
          <a:bodyPr wrap="square" tIns="0">
            <a:spAutoFit/>
          </a:bodyPr>
          <a:lstStyle/>
          <a:p>
            <a:endParaRPr lang="en-US" sz="2200" b="1" dirty="0" smtClean="0">
              <a:solidFill>
                <a:prstClr val="black"/>
              </a:solidFill>
              <a:latin typeface="Cambria" pitchFamily="18" charset="0"/>
              <a:cs typeface="Calibri" pitchFamily="34" charset="0"/>
            </a:endParaRPr>
          </a:p>
          <a:p>
            <a:r>
              <a:rPr lang="en-US" sz="2200" b="1" dirty="0" smtClean="0">
                <a:solidFill>
                  <a:prstClr val="black"/>
                </a:solidFill>
                <a:latin typeface="Cambria" pitchFamily="18" charset="0"/>
                <a:cs typeface="Calibri" pitchFamily="34" charset="0"/>
              </a:rPr>
              <a:t>New Look and Feel </a:t>
            </a:r>
          </a:p>
          <a:p>
            <a:endParaRPr lang="en-US" sz="2200" b="1" dirty="0">
              <a:solidFill>
                <a:prstClr val="black"/>
              </a:solidFill>
              <a:latin typeface="Cambria" pitchFamily="18" charset="0"/>
              <a:cs typeface="Calibri" pitchFamily="34" charset="0"/>
            </a:endParaRPr>
          </a:p>
          <a:p>
            <a:pPr marL="342900" indent="-342900">
              <a:spcAft>
                <a:spcPts val="2400"/>
              </a:spcAft>
              <a:buFont typeface="Arial" pitchFamily="34" charset="0"/>
              <a:buChar char="•"/>
            </a:pPr>
            <a:r>
              <a:rPr lang="en-US" sz="2000" dirty="0" smtClean="0">
                <a:solidFill>
                  <a:prstClr val="black"/>
                </a:solidFill>
                <a:latin typeface="Cambria" pitchFamily="18" charset="0"/>
                <a:cs typeface="Calibri" pitchFamily="34" charset="0"/>
              </a:rPr>
              <a:t>A “refreshed” look to the Hub based upon increased integration with the UN Global Compact’s Business Partnership Hub</a:t>
            </a:r>
          </a:p>
          <a:p>
            <a:pPr marL="342900" indent="-342900">
              <a:spcAft>
                <a:spcPts val="2400"/>
              </a:spcAft>
              <a:buFont typeface="Arial" pitchFamily="34" charset="0"/>
              <a:buChar char="•"/>
            </a:pPr>
            <a:r>
              <a:rPr lang="en-US" sz="2200" b="1" dirty="0" smtClean="0">
                <a:solidFill>
                  <a:prstClr val="black"/>
                </a:solidFill>
                <a:latin typeface="Cambria" pitchFamily="18" charset="0"/>
                <a:cs typeface="Calibri" pitchFamily="34" charset="0"/>
              </a:rPr>
              <a:t>New Organizations </a:t>
            </a:r>
            <a:r>
              <a:rPr lang="en-US" sz="2200" b="1" dirty="0">
                <a:solidFill>
                  <a:prstClr val="black"/>
                </a:solidFill>
                <a:latin typeface="Cambria" pitchFamily="18" charset="0"/>
                <a:cs typeface="Calibri" pitchFamily="34" charset="0"/>
              </a:rPr>
              <a:t>and Projects </a:t>
            </a:r>
            <a:endParaRPr lang="en-US" sz="2200" b="1" dirty="0" smtClean="0">
              <a:solidFill>
                <a:prstClr val="black"/>
              </a:solidFill>
              <a:latin typeface="Cambria" pitchFamily="18" charset="0"/>
              <a:cs typeface="Calibri" pitchFamily="34" charset="0"/>
            </a:endParaRPr>
          </a:p>
          <a:p>
            <a:pPr>
              <a:spcAft>
                <a:spcPts val="2400"/>
              </a:spcAft>
            </a:pPr>
            <a:endParaRPr lang="en-US" sz="2000" dirty="0">
              <a:solidFill>
                <a:prstClr val="black"/>
              </a:solidFill>
              <a:latin typeface="Cambria" pitchFamily="18" charset="0"/>
              <a:cs typeface="Calibri"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3346398187"/>
              </p:ext>
            </p:extLst>
          </p:nvPr>
        </p:nvGraphicFramePr>
        <p:xfrm>
          <a:off x="762000" y="33528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791200" y="3934421"/>
            <a:ext cx="2590800" cy="1200329"/>
          </a:xfrm>
          <a:prstGeom prst="rect">
            <a:avLst/>
          </a:prstGeom>
          <a:noFill/>
          <a:ln w="12700">
            <a:solidFill>
              <a:schemeClr val="accent1"/>
            </a:solidFill>
          </a:ln>
        </p:spPr>
        <p:txBody>
          <a:bodyPr wrap="square" rtlCol="0">
            <a:spAutoFit/>
          </a:bodyPr>
          <a:lstStyle/>
          <a:p>
            <a:r>
              <a:rPr lang="en-US" b="1" dirty="0" smtClean="0"/>
              <a:t>Projects:</a:t>
            </a:r>
          </a:p>
          <a:p>
            <a:endParaRPr lang="en-US" dirty="0"/>
          </a:p>
          <a:p>
            <a:r>
              <a:rPr lang="en-US" dirty="0" smtClean="0"/>
              <a:t>145 Project in 304 Project Locations</a:t>
            </a:r>
            <a:endParaRPr lang="en-US" dirty="0"/>
          </a:p>
        </p:txBody>
      </p:sp>
    </p:spTree>
    <p:extLst>
      <p:ext uri="{BB962C8B-B14F-4D97-AF65-F5344CB8AC3E}">
        <p14:creationId xmlns:p14="http://schemas.microsoft.com/office/powerpoint/2010/main" val="17535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a:xfrm>
            <a:off x="223791" y="228600"/>
            <a:ext cx="8686800" cy="1143000"/>
          </a:xfrm>
        </p:spPr>
        <p:txBody>
          <a:bodyPr>
            <a:normAutofit fontScale="90000"/>
          </a:bodyPr>
          <a:lstStyle/>
          <a:p>
            <a:pPr eaLnBrk="1" hangingPunct="1"/>
            <a:r>
              <a:rPr lang="en-US" sz="3200" b="1" dirty="0" smtClean="0">
                <a:solidFill>
                  <a:schemeClr val="accent5"/>
                </a:solidFill>
                <a:latin typeface="Cambria" pitchFamily="18" charset="0"/>
                <a:cs typeface="Times New Roman" pitchFamily="18" charset="0"/>
              </a:rPr>
              <a:t>“From a Catalog to a Catalyst for Collective Action”: </a:t>
            </a:r>
            <a:br>
              <a:rPr lang="en-US" sz="3200" b="1" dirty="0" smtClean="0">
                <a:solidFill>
                  <a:schemeClr val="accent5"/>
                </a:solidFill>
                <a:latin typeface="Cambria" pitchFamily="18" charset="0"/>
                <a:cs typeface="Times New Roman" pitchFamily="18" charset="0"/>
              </a:rPr>
            </a:br>
            <a:r>
              <a:rPr lang="en-US" sz="3200" b="1" dirty="0" smtClean="0">
                <a:solidFill>
                  <a:schemeClr val="accent5"/>
                </a:solidFill>
                <a:latin typeface="Cambria" pitchFamily="18" charset="0"/>
                <a:cs typeface="Times New Roman" pitchFamily="18" charset="0"/>
              </a:rPr>
              <a:t>Enhanced Communications </a:t>
            </a:r>
          </a:p>
        </p:txBody>
      </p:sp>
      <p:sp>
        <p:nvSpPr>
          <p:cNvPr id="3" name="Content Placeholder 2"/>
          <p:cNvSpPr>
            <a:spLocks noGrp="1"/>
          </p:cNvSpPr>
          <p:nvPr>
            <p:ph idx="1"/>
          </p:nvPr>
        </p:nvSpPr>
        <p:spPr>
          <a:xfrm>
            <a:off x="266700" y="1413430"/>
            <a:ext cx="8229600" cy="4525963"/>
          </a:xfrm>
        </p:spPr>
        <p:txBody>
          <a:bodyPr>
            <a:normAutofit lnSpcReduction="10000"/>
          </a:bodyPr>
          <a:lstStyle/>
          <a:p>
            <a:pPr marL="0" indent="0">
              <a:buNone/>
            </a:pPr>
            <a:r>
              <a:rPr lang="en-US" sz="2400" u="sng" dirty="0" smtClean="0">
                <a:latin typeface="Cambria" panose="02040503050406030204" pitchFamily="18" charset="0"/>
              </a:rPr>
              <a:t>Strategy:</a:t>
            </a:r>
          </a:p>
          <a:p>
            <a:pPr>
              <a:buFontTx/>
              <a:buChar char="-"/>
            </a:pPr>
            <a:r>
              <a:rPr lang="en-US" sz="2400" dirty="0" smtClean="0">
                <a:latin typeface="Cambria" panose="02040503050406030204" pitchFamily="18" charset="0"/>
              </a:rPr>
              <a:t>Enabling quicker information transfer of organizations and projects  aligned with interest</a:t>
            </a:r>
          </a:p>
          <a:p>
            <a:pPr>
              <a:buFontTx/>
              <a:buChar char="-"/>
            </a:pPr>
            <a:r>
              <a:rPr lang="en-US" sz="2400" dirty="0" smtClean="0">
                <a:latin typeface="Cambria" panose="02040503050406030204" pitchFamily="18" charset="0"/>
              </a:rPr>
              <a:t>Newsletter and communications to understand array of activities opportunities for action</a:t>
            </a:r>
          </a:p>
          <a:p>
            <a:pPr>
              <a:buFontTx/>
              <a:buChar char="-"/>
            </a:pPr>
            <a:r>
              <a:rPr lang="en-US" sz="2400" dirty="0" smtClean="0">
                <a:latin typeface="Cambria" panose="02040503050406030204" pitchFamily="18" charset="0"/>
              </a:rPr>
              <a:t>Enable greater ability of Hub users to communicate with each other</a:t>
            </a:r>
          </a:p>
          <a:p>
            <a:pPr marL="0" indent="0">
              <a:buNone/>
            </a:pPr>
            <a:endParaRPr lang="en-US" sz="2400" dirty="0">
              <a:latin typeface="Cambria" panose="02040503050406030204" pitchFamily="18" charset="0"/>
            </a:endParaRPr>
          </a:p>
          <a:p>
            <a:pPr marL="0" indent="0">
              <a:buNone/>
            </a:pPr>
            <a:r>
              <a:rPr lang="en-US" sz="2400" u="sng" dirty="0">
                <a:latin typeface="Cambria" panose="02040503050406030204" pitchFamily="18" charset="0"/>
              </a:rPr>
              <a:t>Technical Enhancements:</a:t>
            </a:r>
          </a:p>
          <a:p>
            <a:pPr marL="0" indent="0">
              <a:buNone/>
            </a:pPr>
            <a:r>
              <a:rPr lang="en-US" sz="2400" dirty="0">
                <a:latin typeface="Cambria" panose="02040503050406030204" pitchFamily="18" charset="0"/>
              </a:rPr>
              <a:t>- </a:t>
            </a:r>
            <a:r>
              <a:rPr lang="en-US" sz="2400" dirty="0" smtClean="0">
                <a:latin typeface="Cambria" panose="02040503050406030204" pitchFamily="18" charset="0"/>
              </a:rPr>
              <a:t>   Email </a:t>
            </a:r>
            <a:r>
              <a:rPr lang="en-US" sz="2400" dirty="0">
                <a:latin typeface="Cambria" panose="02040503050406030204" pitchFamily="18" charset="0"/>
              </a:rPr>
              <a:t>System and Notifications System</a:t>
            </a:r>
          </a:p>
          <a:p>
            <a:pPr>
              <a:buFontTx/>
              <a:buChar char="-"/>
            </a:pPr>
            <a:r>
              <a:rPr lang="en-US" sz="2400" dirty="0">
                <a:latin typeface="Cambria" panose="02040503050406030204" pitchFamily="18" charset="0"/>
              </a:rPr>
              <a:t>Forums and Groups</a:t>
            </a:r>
          </a:p>
          <a:p>
            <a:pPr marL="0" indent="0">
              <a:buNone/>
            </a:pPr>
            <a:endParaRPr lang="en-US" sz="2400" dirty="0">
              <a:latin typeface="Cambria" panose="02040503050406030204" pitchFamily="18"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
        <p:nvSpPr>
          <p:cNvPr id="12" name="Content Placeholder 6"/>
          <p:cNvSpPr txBox="1">
            <a:spLocks/>
          </p:cNvSpPr>
          <p:nvPr/>
        </p:nvSpPr>
        <p:spPr>
          <a:xfrm>
            <a:off x="266700" y="1066800"/>
            <a:ext cx="8610600" cy="44973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spcBef>
                <a:spcPts val="0"/>
              </a:spcBef>
              <a:buFont typeface="+mj-lt"/>
              <a:buAutoNum type="romanUcPeriod"/>
              <a:defRPr/>
            </a:pPr>
            <a:endParaRPr lang="en-US" sz="2600" dirty="0" smtClean="0">
              <a:solidFill>
                <a:prstClr val="black"/>
              </a:solidFill>
            </a:endParaRPr>
          </a:p>
        </p:txBody>
      </p:sp>
    </p:spTree>
    <p:extLst>
      <p:ext uri="{BB962C8B-B14F-4D97-AF65-F5344CB8AC3E}">
        <p14:creationId xmlns:p14="http://schemas.microsoft.com/office/powerpoint/2010/main" val="775253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52400" y="1401593"/>
            <a:ext cx="3820914" cy="4525963"/>
          </a:xfrm>
        </p:spPr>
        <p:txBody>
          <a:bodyPr>
            <a:normAutofit lnSpcReduction="10000"/>
          </a:bodyPr>
          <a:lstStyle/>
          <a:p>
            <a:pPr marL="0" indent="0">
              <a:buNone/>
            </a:pPr>
            <a:r>
              <a:rPr lang="en-US" sz="2800" dirty="0" smtClean="0">
                <a:latin typeface="Cambria" panose="02040503050406030204" pitchFamily="18" charset="0"/>
              </a:rPr>
              <a:t>Utilizing the UNGC Local Networks</a:t>
            </a:r>
          </a:p>
          <a:p>
            <a:pPr marL="0" indent="0">
              <a:buNone/>
            </a:pPr>
            <a:endParaRPr lang="en-US" sz="2400" dirty="0" smtClean="0">
              <a:latin typeface="Cambria" panose="02040503050406030204" pitchFamily="18" charset="0"/>
            </a:endParaRPr>
          </a:p>
          <a:p>
            <a:pPr>
              <a:buFontTx/>
              <a:buChar char="-"/>
            </a:pPr>
            <a:r>
              <a:rPr lang="en-US" sz="1800" dirty="0" smtClean="0">
                <a:latin typeface="Cambria" panose="02040503050406030204" pitchFamily="18" charset="0"/>
              </a:rPr>
              <a:t>WAH as a tool to help Local Networks coordinate water-related endeavors</a:t>
            </a:r>
          </a:p>
          <a:p>
            <a:pPr>
              <a:buFontTx/>
              <a:buChar char="-"/>
            </a:pPr>
            <a:endParaRPr lang="en-US" sz="1800" dirty="0">
              <a:latin typeface="Cambria" panose="02040503050406030204" pitchFamily="18" charset="0"/>
            </a:endParaRPr>
          </a:p>
          <a:p>
            <a:pPr>
              <a:buFontTx/>
              <a:buChar char="-"/>
            </a:pPr>
            <a:r>
              <a:rPr lang="en-US" sz="1800" dirty="0" smtClean="0">
                <a:latin typeface="Cambria" panose="02040503050406030204" pitchFamily="18" charset="0"/>
              </a:rPr>
              <a:t>Peru – as a tool to identify areas of interest to inform local discussion</a:t>
            </a:r>
          </a:p>
          <a:p>
            <a:pPr>
              <a:buFontTx/>
              <a:buChar char="-"/>
            </a:pPr>
            <a:endParaRPr lang="en-US" sz="1800" dirty="0">
              <a:latin typeface="Cambria" panose="02040503050406030204" pitchFamily="18" charset="0"/>
            </a:endParaRPr>
          </a:p>
          <a:p>
            <a:pPr>
              <a:buFontTx/>
              <a:buChar char="-"/>
            </a:pPr>
            <a:r>
              <a:rPr lang="en-US" sz="1800" dirty="0" smtClean="0">
                <a:latin typeface="Cambria" panose="02040503050406030204" pitchFamily="18" charset="0"/>
              </a:rPr>
              <a:t>Uganda and Colombia – Movement from basin approach to country wide approach</a:t>
            </a:r>
          </a:p>
          <a:p>
            <a:pPr marL="457200" lvl="1" indent="0">
              <a:buNone/>
            </a:pPr>
            <a:endParaRPr lang="en-US" sz="1800" dirty="0">
              <a:latin typeface="Cambria" panose="02040503050406030204" pitchFamily="18"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
        <p:nvSpPr>
          <p:cNvPr id="12" name="Content Placeholder 6"/>
          <p:cNvSpPr txBox="1">
            <a:spLocks/>
          </p:cNvSpPr>
          <p:nvPr/>
        </p:nvSpPr>
        <p:spPr>
          <a:xfrm>
            <a:off x="266700" y="1066800"/>
            <a:ext cx="8610600" cy="44973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spcBef>
                <a:spcPts val="0"/>
              </a:spcBef>
              <a:buFont typeface="+mj-lt"/>
              <a:buAutoNum type="romanUcPeriod"/>
              <a:defRPr/>
            </a:pPr>
            <a:endParaRPr lang="en-US" sz="2600" dirty="0" smtClean="0">
              <a:solidFill>
                <a:prstClr val="black"/>
              </a:solidFill>
            </a:endParaRPr>
          </a:p>
        </p:txBody>
      </p:sp>
      <p:sp>
        <p:nvSpPr>
          <p:cNvPr id="9" name="Rectangle 5"/>
          <p:cNvSpPr txBox="1">
            <a:spLocks noChangeArrowheads="1"/>
          </p:cNvSpPr>
          <p:nvPr/>
        </p:nvSpPr>
        <p:spPr>
          <a:xfrm>
            <a:off x="203447" y="228600"/>
            <a:ext cx="86868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5"/>
                </a:solidFill>
                <a:latin typeface="Cambria" pitchFamily="18" charset="0"/>
                <a:cs typeface="Times New Roman" pitchFamily="18" charset="0"/>
              </a:rPr>
              <a:t>“From a Catalog to a Catalyst for Collective Action”: </a:t>
            </a:r>
            <a:br>
              <a:rPr lang="en-US" sz="3200" b="1" dirty="0" smtClean="0">
                <a:solidFill>
                  <a:schemeClr val="accent5"/>
                </a:solidFill>
                <a:latin typeface="Cambria" pitchFamily="18" charset="0"/>
                <a:cs typeface="Times New Roman" pitchFamily="18" charset="0"/>
              </a:rPr>
            </a:br>
            <a:r>
              <a:rPr lang="en-US" sz="3200" b="1" dirty="0" smtClean="0">
                <a:solidFill>
                  <a:schemeClr val="accent5"/>
                </a:solidFill>
                <a:latin typeface="Cambria" pitchFamily="18" charset="0"/>
                <a:cs typeface="Times New Roman" pitchFamily="18" charset="0"/>
              </a:rPr>
              <a:t>A Focus on Local Networks</a:t>
            </a:r>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4358" t="22694" r="11845" b="11286"/>
          <a:stretch/>
        </p:blipFill>
        <p:spPr bwMode="auto">
          <a:xfrm>
            <a:off x="3787806" y="1670165"/>
            <a:ext cx="5245477" cy="335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43400" y="5238565"/>
            <a:ext cx="3962400" cy="369332"/>
          </a:xfrm>
          <a:prstGeom prst="rect">
            <a:avLst/>
          </a:prstGeom>
          <a:noFill/>
        </p:spPr>
        <p:txBody>
          <a:bodyPr wrap="square" rtlCol="0">
            <a:spAutoFit/>
          </a:bodyPr>
          <a:lstStyle/>
          <a:p>
            <a:r>
              <a:rPr lang="en-US" dirty="0" smtClean="0">
                <a:latin typeface="Cambria" panose="02040503050406030204" pitchFamily="18" charset="0"/>
              </a:rPr>
              <a:t>India – CSR Law, Water, and Sanitation</a:t>
            </a:r>
            <a:endParaRPr lang="en-US" dirty="0">
              <a:latin typeface="Cambria" panose="02040503050406030204" pitchFamily="18" charset="0"/>
            </a:endParaRPr>
          </a:p>
        </p:txBody>
      </p:sp>
    </p:spTree>
    <p:extLst>
      <p:ext uri="{BB962C8B-B14F-4D97-AF65-F5344CB8AC3E}">
        <p14:creationId xmlns:p14="http://schemas.microsoft.com/office/powerpoint/2010/main" val="195568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
        <p:nvSpPr>
          <p:cNvPr id="12" name="Content Placeholder 6"/>
          <p:cNvSpPr txBox="1">
            <a:spLocks/>
          </p:cNvSpPr>
          <p:nvPr/>
        </p:nvSpPr>
        <p:spPr>
          <a:xfrm>
            <a:off x="266700" y="1066800"/>
            <a:ext cx="8610600" cy="44973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spcBef>
                <a:spcPts val="0"/>
              </a:spcBef>
              <a:buFont typeface="+mj-lt"/>
              <a:buAutoNum type="romanUcPeriod"/>
              <a:defRPr/>
            </a:pPr>
            <a:endParaRPr lang="en-US" sz="2600" dirty="0" smtClean="0">
              <a:solidFill>
                <a:prstClr val="black"/>
              </a:solidFill>
            </a:endParaRPr>
          </a:p>
        </p:txBody>
      </p:sp>
      <p:sp>
        <p:nvSpPr>
          <p:cNvPr id="9" name="Rectangle 5"/>
          <p:cNvSpPr txBox="1">
            <a:spLocks noGrp="1" noChangeArrowheads="1"/>
          </p:cNvSpPr>
          <p:nvPr>
            <p:ph type="title"/>
          </p:nvPr>
        </p:nvSpPr>
        <p:spPr>
          <a:xfrm>
            <a:off x="266700" y="274638"/>
            <a:ext cx="87249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5"/>
                </a:solidFill>
                <a:latin typeface="Cambria" pitchFamily="18" charset="0"/>
                <a:cs typeface="Times New Roman" pitchFamily="18" charset="0"/>
              </a:rPr>
              <a:t>“From a Catalog to a Catalyst for Collective Action”: </a:t>
            </a:r>
            <a:br>
              <a:rPr lang="en-US" sz="3200" b="1" dirty="0" smtClean="0">
                <a:solidFill>
                  <a:schemeClr val="accent5"/>
                </a:solidFill>
                <a:latin typeface="Cambria" pitchFamily="18" charset="0"/>
                <a:cs typeface="Times New Roman" pitchFamily="18" charset="0"/>
              </a:rPr>
            </a:br>
            <a:r>
              <a:rPr lang="en-US" sz="3200" b="1" dirty="0" smtClean="0">
                <a:solidFill>
                  <a:schemeClr val="accent5"/>
                </a:solidFill>
                <a:latin typeface="Cambria" pitchFamily="18" charset="0"/>
                <a:cs typeface="Times New Roman" pitchFamily="18" charset="0"/>
              </a:rPr>
              <a:t>Convening Stakeholders</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7348" y="5220434"/>
            <a:ext cx="3756735" cy="68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7312" y="5263039"/>
            <a:ext cx="3810000" cy="923330"/>
          </a:xfrm>
          <a:prstGeom prst="rect">
            <a:avLst/>
          </a:prstGeom>
          <a:noFill/>
        </p:spPr>
        <p:txBody>
          <a:bodyPr wrap="square" rtlCol="0">
            <a:spAutoFit/>
          </a:bodyPr>
          <a:lstStyle/>
          <a:p>
            <a:r>
              <a:rPr lang="en-US" dirty="0" smtClean="0">
                <a:latin typeface="Cambria" panose="02040503050406030204" pitchFamily="18" charset="0"/>
              </a:rPr>
              <a:t>Facilitating cooperation between the public and private sectors to address basin level water challenges</a:t>
            </a:r>
            <a:endParaRPr lang="en-US" dirty="0">
              <a:latin typeface="Cambria" panose="02040503050406030204" pitchFamily="18" charset="0"/>
            </a:endParaRPr>
          </a:p>
        </p:txBody>
      </p:sp>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1108" t="20358" r="38333" b="20811"/>
          <a:stretch/>
        </p:blipFill>
        <p:spPr bwMode="auto">
          <a:xfrm>
            <a:off x="4952999" y="1600200"/>
            <a:ext cx="3404475" cy="222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5872" y="1600200"/>
            <a:ext cx="4236128" cy="3693319"/>
          </a:xfrm>
          <a:prstGeom prst="rect">
            <a:avLst/>
          </a:prstGeom>
          <a:noFill/>
        </p:spPr>
        <p:txBody>
          <a:bodyPr wrap="square" rtlCol="0">
            <a:spAutoFit/>
          </a:bodyPr>
          <a:lstStyle/>
          <a:p>
            <a:r>
              <a:rPr lang="en-US" dirty="0">
                <a:latin typeface="Cambria" panose="02040503050406030204" pitchFamily="18" charset="0"/>
              </a:rPr>
              <a:t>“Working Together to Address Acute</a:t>
            </a:r>
          </a:p>
          <a:p>
            <a:r>
              <a:rPr lang="en-US" dirty="0" smtClean="0">
                <a:latin typeface="Cambria" panose="02040503050406030204" pitchFamily="18" charset="0"/>
              </a:rPr>
              <a:t>Water </a:t>
            </a:r>
            <a:r>
              <a:rPr lang="en-US" dirty="0">
                <a:latin typeface="Cambria" panose="02040503050406030204" pitchFamily="18" charset="0"/>
              </a:rPr>
              <a:t>Challenges: Water-Related Collective Action in California and the Colorado River </a:t>
            </a:r>
            <a:r>
              <a:rPr lang="en-US" dirty="0" smtClean="0">
                <a:latin typeface="Cambria" panose="02040503050406030204" pitchFamily="18" charset="0"/>
              </a:rPr>
              <a:t>Basin” – May 28</a:t>
            </a:r>
            <a:r>
              <a:rPr lang="en-US" baseline="30000" dirty="0" smtClean="0">
                <a:latin typeface="Cambria" panose="02040503050406030204" pitchFamily="18" charset="0"/>
              </a:rPr>
              <a:t>th</a:t>
            </a:r>
            <a:r>
              <a:rPr lang="en-US" dirty="0" smtClean="0">
                <a:latin typeface="Cambria" panose="02040503050406030204" pitchFamily="18" charset="0"/>
              </a:rPr>
              <a:t>, 2014</a:t>
            </a:r>
          </a:p>
          <a:p>
            <a:endParaRPr lang="en-US" dirty="0">
              <a:latin typeface="Cambria" panose="02040503050406030204" pitchFamily="18" charset="0"/>
            </a:endParaRPr>
          </a:p>
          <a:p>
            <a:r>
              <a:rPr lang="en-US" dirty="0" smtClean="0">
                <a:latin typeface="Cambria" panose="02040503050406030204" pitchFamily="18" charset="0"/>
              </a:rPr>
              <a:t>Outcome: </a:t>
            </a:r>
            <a:r>
              <a:rPr lang="en-US" dirty="0" smtClean="0">
                <a:latin typeface="Cambria" panose="02040503050406030204" pitchFamily="18" charset="0"/>
              </a:rPr>
              <a:t>Collection action initiatives in development for </a:t>
            </a:r>
          </a:p>
          <a:p>
            <a:r>
              <a:rPr lang="en-US" dirty="0" smtClean="0">
                <a:latin typeface="Cambria" panose="02040503050406030204" pitchFamily="18" charset="0"/>
              </a:rPr>
              <a:t>       - Sustainable Agriculture </a:t>
            </a:r>
          </a:p>
          <a:p>
            <a:r>
              <a:rPr lang="en-US" dirty="0" smtClean="0">
                <a:latin typeface="Cambria" panose="02040503050406030204" pitchFamily="18" charset="0"/>
              </a:rPr>
              <a:t>       </a:t>
            </a:r>
            <a:r>
              <a:rPr lang="en-US" dirty="0" smtClean="0">
                <a:latin typeface="Cambria" panose="02040503050406030204" pitchFamily="18" charset="0"/>
              </a:rPr>
              <a:t>- Cooperation between Utilities and Industrial Users </a:t>
            </a:r>
          </a:p>
          <a:p>
            <a:r>
              <a:rPr lang="en-US" dirty="0" smtClean="0">
                <a:latin typeface="Cambria" panose="02040503050406030204" pitchFamily="18" charset="0"/>
              </a:rPr>
              <a:t>       - Technology Solutions &amp; Analytical Tools</a:t>
            </a:r>
          </a:p>
          <a:p>
            <a:r>
              <a:rPr lang="en-US" dirty="0" smtClean="0">
                <a:latin typeface="Cambria" panose="02040503050406030204" pitchFamily="18" charset="0"/>
              </a:rPr>
              <a:t> </a:t>
            </a:r>
            <a:endParaRPr lang="en-US" dirty="0">
              <a:latin typeface="Cambria" panose="02040503050406030204" pitchFamily="18" charset="0"/>
            </a:endParaRPr>
          </a:p>
        </p:txBody>
      </p:sp>
    </p:spTree>
    <p:extLst>
      <p:ext uri="{BB962C8B-B14F-4D97-AF65-F5344CB8AC3E}">
        <p14:creationId xmlns:p14="http://schemas.microsoft.com/office/powerpoint/2010/main" val="1728635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a:xfrm>
            <a:off x="48077" y="274638"/>
            <a:ext cx="8829223" cy="1143000"/>
          </a:xfrm>
        </p:spPr>
        <p:txBody>
          <a:bodyPr>
            <a:normAutofit fontScale="90000"/>
          </a:bodyPr>
          <a:lstStyle/>
          <a:p>
            <a:r>
              <a:rPr lang="en-US" sz="3200" b="1" dirty="0">
                <a:solidFill>
                  <a:schemeClr val="accent5"/>
                </a:solidFill>
                <a:latin typeface="Cambria" pitchFamily="18" charset="0"/>
                <a:cs typeface="Times New Roman" pitchFamily="18" charset="0"/>
              </a:rPr>
              <a:t>“From a Catalog to a Catalyst for Collective Action”: </a:t>
            </a:r>
            <a:br>
              <a:rPr lang="en-US" sz="3200" b="1" dirty="0">
                <a:solidFill>
                  <a:schemeClr val="accent5"/>
                </a:solidFill>
                <a:latin typeface="Cambria" pitchFamily="18" charset="0"/>
                <a:cs typeface="Times New Roman" pitchFamily="18" charset="0"/>
              </a:rPr>
            </a:br>
            <a:r>
              <a:rPr lang="en-US" sz="3200" b="1" dirty="0" smtClean="0">
                <a:solidFill>
                  <a:schemeClr val="accent5"/>
                </a:solidFill>
                <a:latin typeface="Cambria" pitchFamily="18" charset="0"/>
                <a:cs typeface="Times New Roman" pitchFamily="18" charset="0"/>
              </a:rPr>
              <a:t>Interoperability and Information Systems</a:t>
            </a:r>
          </a:p>
        </p:txBody>
      </p:sp>
      <p:sp>
        <p:nvSpPr>
          <p:cNvPr id="3" name="Content Placeholder 2"/>
          <p:cNvSpPr>
            <a:spLocks noGrp="1"/>
          </p:cNvSpPr>
          <p:nvPr>
            <p:ph idx="1"/>
          </p:nvPr>
        </p:nvSpPr>
        <p:spPr>
          <a:xfrm>
            <a:off x="266700" y="1564759"/>
            <a:ext cx="5905500" cy="4365774"/>
          </a:xfrm>
        </p:spPr>
        <p:txBody>
          <a:bodyPr>
            <a:normAutofit lnSpcReduction="10000"/>
          </a:bodyPr>
          <a:lstStyle/>
          <a:p>
            <a:pPr marL="0" indent="0">
              <a:buNone/>
            </a:pPr>
            <a:r>
              <a:rPr lang="en-US" dirty="0" smtClean="0">
                <a:latin typeface="Cambria" panose="02040503050406030204" pitchFamily="18" charset="0"/>
              </a:rPr>
              <a:t>“People to People &amp; People to Information”</a:t>
            </a:r>
          </a:p>
          <a:p>
            <a:pPr>
              <a:buFontTx/>
              <a:buChar char="-"/>
            </a:pPr>
            <a:r>
              <a:rPr lang="en-US" sz="2400" dirty="0" smtClean="0">
                <a:latin typeface="Cambria" panose="02040503050406030204" pitchFamily="18" charset="0"/>
              </a:rPr>
              <a:t>Ability to upload and share project data</a:t>
            </a:r>
          </a:p>
          <a:p>
            <a:pPr>
              <a:buFontTx/>
              <a:buChar char="-"/>
            </a:pPr>
            <a:r>
              <a:rPr lang="en-US" sz="2400" dirty="0" smtClean="0">
                <a:latin typeface="Cambria" panose="02040503050406030204" pitchFamily="18" charset="0"/>
              </a:rPr>
              <a:t>More robust information and resource system</a:t>
            </a:r>
          </a:p>
          <a:p>
            <a:pPr marL="0" indent="0">
              <a:buNone/>
            </a:pPr>
            <a:endParaRPr lang="en-US" sz="2400" dirty="0" smtClean="0">
              <a:latin typeface="Cambria" panose="02040503050406030204" pitchFamily="18" charset="0"/>
            </a:endParaRPr>
          </a:p>
          <a:p>
            <a:pPr marL="0" indent="0">
              <a:buNone/>
            </a:pPr>
            <a:r>
              <a:rPr lang="en-US" dirty="0" smtClean="0">
                <a:latin typeface="Cambria" panose="02040503050406030204" pitchFamily="18" charset="0"/>
              </a:rPr>
              <a:t>Interoperability Between Systems</a:t>
            </a:r>
          </a:p>
          <a:p>
            <a:pPr>
              <a:buFontTx/>
              <a:buChar char="-"/>
            </a:pPr>
            <a:r>
              <a:rPr lang="en-US" sz="2400" dirty="0" smtClean="0">
                <a:latin typeface="Cambria" panose="02040503050406030204" pitchFamily="18" charset="0"/>
              </a:rPr>
              <a:t>CDP Water Questionnaire</a:t>
            </a:r>
          </a:p>
          <a:p>
            <a:pPr>
              <a:buFontTx/>
              <a:buChar char="-"/>
            </a:pPr>
            <a:r>
              <a:rPr lang="en-US" sz="2400" dirty="0" smtClean="0">
                <a:latin typeface="Cambria" panose="02040503050406030204" pitchFamily="18" charset="0"/>
              </a:rPr>
              <a:t>Water Risks Tools</a:t>
            </a:r>
          </a:p>
          <a:p>
            <a:pPr marL="0" indent="0">
              <a:buNone/>
            </a:pPr>
            <a:endParaRPr lang="en-US" dirty="0">
              <a:latin typeface="Cambria" panose="02040503050406030204" pitchFamily="18" charset="0"/>
            </a:endParaRPr>
          </a:p>
          <a:p>
            <a:pPr>
              <a:buFontTx/>
              <a:buChar char="-"/>
            </a:pPr>
            <a:endParaRPr lang="en-US" dirty="0">
              <a:latin typeface="Cambria" panose="02040503050406030204" pitchFamily="18"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3190" t="13862" r="6727" b="21817"/>
          <a:stretch/>
        </p:blipFill>
        <p:spPr>
          <a:xfrm>
            <a:off x="7763635" y="5939393"/>
            <a:ext cx="1380365" cy="730782"/>
          </a:xfrm>
          <a:prstGeom prst="rect">
            <a:avLst/>
          </a:prstGeom>
          <a:effectLst>
            <a:outerShdw dir="5400000" sx="1000" sy="1000" algn="ctr" rotWithShape="0">
              <a:srgbClr val="000000"/>
            </a:outerShdw>
            <a:reflection endPos="0" dir="5400000" sy="-100000" algn="bl" rotWithShape="0"/>
          </a:effectLst>
        </p:spPr>
      </p:pic>
      <p:sp>
        <p:nvSpPr>
          <p:cNvPr id="12" name="Content Placeholder 6"/>
          <p:cNvSpPr txBox="1">
            <a:spLocks/>
          </p:cNvSpPr>
          <p:nvPr/>
        </p:nvSpPr>
        <p:spPr>
          <a:xfrm>
            <a:off x="266700" y="1066800"/>
            <a:ext cx="8610600" cy="44973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spcBef>
                <a:spcPts val="0"/>
              </a:spcBef>
              <a:buFont typeface="+mj-lt"/>
              <a:buAutoNum type="romanUcPeriod"/>
              <a:defRPr/>
            </a:pPr>
            <a:endParaRPr lang="en-US" sz="2600" dirty="0" smtClean="0">
              <a:solidFill>
                <a:prstClr val="black"/>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6379" y="4067959"/>
            <a:ext cx="2277235" cy="973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347" y="2249045"/>
            <a:ext cx="27813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248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1359</Words>
  <Application>Microsoft Office PowerPoint</Application>
  <PresentationFormat>On-screen Show (4:3)</PresentationFormat>
  <Paragraphs>172</Paragraphs>
  <Slides>18</Slides>
  <Notes>13</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1_Office Theme</vt:lpstr>
      <vt:lpstr>Office Theme</vt:lpstr>
      <vt:lpstr>2_Office Theme</vt:lpstr>
      <vt:lpstr>3_Office Theme</vt:lpstr>
      <vt:lpstr>4_Office Theme</vt:lpstr>
      <vt:lpstr>5_Office Theme</vt:lpstr>
      <vt:lpstr>6_Office Theme</vt:lpstr>
      <vt:lpstr>Status Update on the Growth and Evolution of the Water Action Hub Two Years On</vt:lpstr>
      <vt:lpstr>Collective Action</vt:lpstr>
      <vt:lpstr>Why the Water Action Hub?</vt:lpstr>
      <vt:lpstr>PowerPoint Presentation</vt:lpstr>
      <vt:lpstr>What’s New on the Water Action Hub?</vt:lpstr>
      <vt:lpstr>“From a Catalog to a Catalyst for Collective Action”:  Enhanced Communications </vt:lpstr>
      <vt:lpstr>PowerPoint Presentation</vt:lpstr>
      <vt:lpstr>“From a Catalog to a Catalyst for Collective Action”:  Convening Stakeholders</vt:lpstr>
      <vt:lpstr>“From a Catalog to a Catalyst for Collective Action”:  Interoperability and Information Systems</vt:lpstr>
      <vt:lpstr>Facilitating Action: Top Down &amp; Bottom Up</vt:lpstr>
      <vt:lpstr>Sustainable Agriculture and Apparel Portals</vt:lpstr>
      <vt:lpstr>Plans Going Forward</vt:lpstr>
      <vt:lpstr>Apparel Portal</vt:lpstr>
      <vt:lpstr>Apparel Portal Objectives  </vt:lpstr>
      <vt:lpstr>Water Action Hub Portals: Apparel</vt:lpstr>
      <vt:lpstr>Apparel-Specific Action Areas</vt:lpstr>
      <vt:lpstr>Partnership and Outreach</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Update on the Growth and Evolution of the Water Action Hub Two Years On</dc:title>
  <dc:creator>Stefanie Woodward</dc:creator>
  <cp:lastModifiedBy>Stefanie Woodward</cp:lastModifiedBy>
  <cp:revision>24</cp:revision>
  <dcterms:created xsi:type="dcterms:W3CDTF">2014-08-28T23:07:09Z</dcterms:created>
  <dcterms:modified xsi:type="dcterms:W3CDTF">2014-08-29T20:32:14Z</dcterms:modified>
</cp:coreProperties>
</file>