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81F45-437D-4937-A15B-EAD36A703AC1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5E558-18E0-4099-A286-AB5D2153D73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983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25EB2-B914-48E9-B1A5-81580E275885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929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601236" y="44624"/>
            <a:ext cx="9315468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0" tIns="45720" rIns="0"/>
          <a:lstStyle>
            <a:lvl1pPr>
              <a:lnSpc>
                <a:spcPct val="80000"/>
              </a:lnSpc>
              <a:defRPr sz="36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2260A8"/>
                </a:solidFill>
                <a:effectLst/>
                <a:uLnTx/>
                <a:uFillTx/>
                <a:latin typeface="Calibri"/>
              </a:rPr>
              <a:t>Click to edit Master title style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2260A8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1241" y="1124744"/>
            <a:ext cx="9315463" cy="720080"/>
          </a:xfrm>
          <a:prstGeom prst="rect">
            <a:avLst/>
          </a:prstGeom>
        </p:spPr>
        <p:txBody>
          <a:bodyPr lIns="0" tIns="45720" rIns="0" bIns="45720"/>
          <a:lstStyle>
            <a:lvl1pPr marL="0" marR="0" indent="0" algn="l" defTabSz="89535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Tx/>
              <a:buNone/>
              <a:tabLst/>
              <a:defRPr sz="1800" b="1" i="0">
                <a:solidFill>
                  <a:srgbClr val="444D54"/>
                </a:solidFill>
                <a:latin typeface="Calibri"/>
                <a:cs typeface="Calibri"/>
              </a:defRPr>
            </a:lvl1pPr>
          </a:lstStyle>
          <a:p>
            <a:pPr marL="0" marR="0" lvl="0" indent="0" algn="l" defTabSz="89535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444D54"/>
                </a:solidFill>
                <a:effectLst/>
                <a:uLnTx/>
                <a:uFillTx/>
                <a:latin typeface="Calibri"/>
              </a:rPr>
              <a:t>Click to edit Master subtitle style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444D54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sp>
        <p:nvSpPr>
          <p:cNvPr id="12" name="Kuvan paikkamerkki 11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760664"/>
            <a:ext cx="12192000" cy="4097337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i-FI" dirty="0" smtClean="0"/>
              <a:t>Picture</a:t>
            </a:r>
            <a:endParaRPr lang="fi-FI" dirty="0"/>
          </a:p>
        </p:txBody>
      </p:sp>
      <p:sp>
        <p:nvSpPr>
          <p:cNvPr id="13" name="Suorakulmio 12"/>
          <p:cNvSpPr/>
          <p:nvPr/>
        </p:nvSpPr>
        <p:spPr>
          <a:xfrm>
            <a:off x="0" y="2633579"/>
            <a:ext cx="12192000" cy="127085"/>
          </a:xfrm>
          <a:prstGeom prst="rect">
            <a:avLst/>
          </a:prstGeom>
          <a:solidFill>
            <a:srgbClr val="6699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89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 noChangeArrowheads="1"/>
          </p:cNvSpPr>
          <p:nvPr>
            <p:ph type="sldNum" sz="quarter" idx="10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66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1236" y="1628800"/>
            <a:ext cx="11095739" cy="4924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461063" y="6553200"/>
            <a:ext cx="4775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900" b="0" i="0">
                <a:solidFill>
                  <a:srgbClr val="505150"/>
                </a:solidFill>
                <a:latin typeface="Calibri" charset="0"/>
                <a:cs typeface="Calibri" charset="0"/>
              </a:defRPr>
            </a:lvl1pPr>
          </a:lstStyle>
          <a:p>
            <a:fld id="{F93333DC-6877-4B6F-9E28-0EB237D0337C}" type="datetimeFigureOut">
              <a:rPr lang="en-GB" smtClean="0"/>
              <a:pPr/>
              <a:t>22/06/2017</a:t>
            </a:fld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561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2"/>
          <p:cNvSpPr>
            <a:spLocks noGrp="1"/>
          </p:cNvSpPr>
          <p:nvPr>
            <p:ph type="body" idx="13"/>
          </p:nvPr>
        </p:nvSpPr>
        <p:spPr bwMode="auto">
          <a:xfrm>
            <a:off x="624418" y="1162052"/>
            <a:ext cx="10943167" cy="4168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72000" rIns="0" bIns="36000" numCol="1" anchor="t" anchorCtr="0" compatLnSpc="1">
            <a:prstTxWarp prst="textNoShape">
              <a:avLst/>
            </a:prstTxWarp>
            <a:spAutoFit/>
          </a:bodyPr>
          <a:lstStyle>
            <a:lvl1pPr marL="0" indent="0">
              <a:buNone/>
              <a:defRPr lang="de-DE" sz="2000" b="1" dirty="0" smtClean="0">
                <a:solidFill>
                  <a:schemeClr val="accent2"/>
                </a:solidFill>
              </a:defRPr>
            </a:lvl1pPr>
          </a:lstStyle>
          <a:p>
            <a:pPr marL="0" lvl="0" indent="0" eaLnBrk="1" hangingPunct="1">
              <a:spcBef>
                <a:spcPts val="800"/>
              </a:spcBef>
              <a:spcAft>
                <a:spcPct val="0"/>
              </a:spcAft>
              <a:buClr>
                <a:schemeClr val="tx1"/>
              </a:buClr>
            </a:pPr>
            <a:endParaRPr lang="en-GB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endParaRPr lang="en-GB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 bwMode="auto">
          <a:xfrm>
            <a:off x="624418" y="1628776"/>
            <a:ext cx="10943167" cy="475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72000" rIns="0" bIns="0" numCol="1" rtlCol="0" anchor="t" anchorCtr="0" compatLnSpc="1">
            <a:prstTxWarp prst="textNoShape">
              <a:avLst/>
            </a:prstTxWarp>
            <a:normAutofit/>
          </a:bodyPr>
          <a:lstStyle>
            <a:lvl1pPr marL="266700" indent="-266700">
              <a:defRPr lang="de-DE" sz="2000" dirty="0" smtClean="0"/>
            </a:lvl1pPr>
            <a:lvl2pPr marL="271712" indent="0">
              <a:buNone/>
              <a:defRPr lang="de-DE" sz="1800" dirty="0" smtClean="0"/>
            </a:lvl2pPr>
            <a:lvl3pPr marL="719138" indent="-179388">
              <a:defRPr lang="de-DE" sz="1600" dirty="0" smtClean="0"/>
            </a:lvl3pPr>
            <a:lvl4pPr marL="895350" indent="-176213">
              <a:defRPr lang="de-DE" sz="1400" dirty="0" smtClean="0"/>
            </a:lvl4pPr>
            <a:lvl5pPr marL="1079500" indent="-179388">
              <a:defRPr lang="en-AU" sz="1200" dirty="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624418" y="1162050"/>
            <a:ext cx="115675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03031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461063" y="6553200"/>
            <a:ext cx="47752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93333DC-6877-4B6F-9E28-0EB237D0337C}" type="datetimeFigureOut">
              <a:rPr lang="en-GB" smtClean="0">
                <a:solidFill>
                  <a:srgbClr val="021631"/>
                </a:solidFill>
              </a:rPr>
              <a:pPr/>
              <a:t>22/06/2017</a:t>
            </a:fld>
            <a:endParaRPr lang="en-GB" dirty="0">
              <a:solidFill>
                <a:srgbClr val="0216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12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1236" y="1628800"/>
            <a:ext cx="11095739" cy="4924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 marL="828000" indent="-280800">
              <a:buFont typeface="Arial" panose="020B0604020202020204" pitchFamily="34" charset="0"/>
              <a:buChar char="•"/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461063" y="6553200"/>
            <a:ext cx="4775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900" b="0" i="0">
                <a:solidFill>
                  <a:srgbClr val="505150"/>
                </a:solidFill>
                <a:latin typeface="Calibri" charset="0"/>
                <a:cs typeface="Calibri" charset="0"/>
              </a:defRPr>
            </a:lvl1pPr>
          </a:lstStyle>
          <a:p>
            <a:fld id="{F93333DC-6877-4B6F-9E28-0EB237D0337C}" type="datetimeFigureOut">
              <a:rPr lang="en-GB" smtClean="0"/>
              <a:pPr/>
              <a:t>22/06/2017</a:t>
            </a:fld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282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 bwMode="auto">
          <a:xfrm>
            <a:off x="610659" y="1162050"/>
            <a:ext cx="1158134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4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Slide Number Placeholder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17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3643" y="2700868"/>
            <a:ext cx="10580514" cy="1826581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833643" y="4527448"/>
            <a:ext cx="10580514" cy="860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5284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8" name="Slide Number Placeholder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7" name="Rechteck 8"/>
          <p:cNvSpPr/>
          <p:nvPr/>
        </p:nvSpPr>
        <p:spPr bwMode="auto">
          <a:xfrm>
            <a:off x="0" y="1556792"/>
            <a:ext cx="335360" cy="4680520"/>
          </a:xfrm>
          <a:prstGeom prst="rect">
            <a:avLst/>
          </a:prstGeom>
          <a:solidFill>
            <a:srgbClr val="F4BE28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444D54"/>
              </a:buClr>
              <a:defRPr/>
            </a:pPr>
            <a:endParaRPr lang="de-DE" kern="0">
              <a:solidFill>
                <a:srgbClr val="02163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>
            <a:lvl1pPr>
              <a:defRPr>
                <a:solidFill>
                  <a:srgbClr val="F4BE2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51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Slide Number Placeholder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5" name="Rechteck 8"/>
          <p:cNvSpPr/>
          <p:nvPr/>
        </p:nvSpPr>
        <p:spPr bwMode="auto">
          <a:xfrm>
            <a:off x="0" y="1556792"/>
            <a:ext cx="335360" cy="4680520"/>
          </a:xfrm>
          <a:prstGeom prst="rect">
            <a:avLst/>
          </a:prstGeom>
          <a:solidFill>
            <a:srgbClr val="CC6600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444D54"/>
              </a:buClr>
              <a:defRPr/>
            </a:pPr>
            <a:endParaRPr lang="de-DE" kern="0">
              <a:solidFill>
                <a:srgbClr val="02163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>
            <a:lvl1pPr>
              <a:defRPr>
                <a:solidFill>
                  <a:srgbClr val="CC66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104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8" name="Slide Number Placeholder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5" name="Rechteck 8"/>
          <p:cNvSpPr/>
          <p:nvPr/>
        </p:nvSpPr>
        <p:spPr bwMode="auto">
          <a:xfrm>
            <a:off x="0" y="1556792"/>
            <a:ext cx="335360" cy="4680520"/>
          </a:xfrm>
          <a:prstGeom prst="rect">
            <a:avLst/>
          </a:prstGeom>
          <a:solidFill>
            <a:srgbClr val="99CC33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444D54"/>
              </a:buClr>
              <a:defRPr/>
            </a:pPr>
            <a:endParaRPr lang="de-DE" kern="0">
              <a:solidFill>
                <a:srgbClr val="02163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>
            <a:lvl1pPr>
              <a:defRPr>
                <a:solidFill>
                  <a:srgbClr val="99CC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8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43783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1828800" indent="0"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43783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1828800" indent="0"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Slide Number Placeholder 5"/>
          <p:cNvSpPr>
            <a:spLocks noGrp="1" noChangeArrowheads="1"/>
          </p:cNvSpPr>
          <p:nvPr>
            <p:ph type="sldNum" sz="quarter" idx="10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104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 noChangeArrowheads="1"/>
          </p:cNvSpPr>
          <p:nvPr>
            <p:ph type="sldNum" sz="quarter" idx="10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61887E8A-04EC-0A44-89DA-36113A2E7601}" type="slidenum">
              <a:rPr lang="de-DE" kern="0" smtClean="0"/>
              <a:pPr>
                <a:defRPr/>
              </a:pPr>
              <a:t>‹Nr.›</a:t>
            </a:fld>
            <a:endParaRPr lang="de-DE" kern="0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cxnSp>
        <p:nvCxnSpPr>
          <p:cNvPr id="4" name="Straight Connector 3"/>
          <p:cNvCxnSpPr/>
          <p:nvPr userDrawn="1"/>
        </p:nvCxnSpPr>
        <p:spPr bwMode="auto">
          <a:xfrm>
            <a:off x="610659" y="1162050"/>
            <a:ext cx="1158134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37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ou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 noChangeArrowheads="1"/>
          </p:cNvSpPr>
          <p:nvPr>
            <p:ph type="sldNum" sz="quarter" idx="10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Bildplatzhalter 5"/>
          <p:cNvSpPr>
            <a:spLocks noGrp="1"/>
          </p:cNvSpPr>
          <p:nvPr>
            <p:ph type="pic" sz="quarter" idx="12"/>
          </p:nvPr>
        </p:nvSpPr>
        <p:spPr>
          <a:xfrm>
            <a:off x="8488882" y="1772816"/>
            <a:ext cx="4431423" cy="3599607"/>
          </a:xfrm>
          <a:prstGeom prst="ellipse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5" name="Bildplatzhalter 5"/>
          <p:cNvSpPr>
            <a:spLocks noGrp="1"/>
          </p:cNvSpPr>
          <p:nvPr>
            <p:ph type="pic" sz="quarter" idx="13"/>
          </p:nvPr>
        </p:nvSpPr>
        <p:spPr>
          <a:xfrm>
            <a:off x="778532" y="4941168"/>
            <a:ext cx="1969922" cy="1600150"/>
          </a:xfrm>
          <a:prstGeom prst="ellipse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609601" y="1600202"/>
            <a:ext cx="7732294" cy="49529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609241" y="188640"/>
            <a:ext cx="938626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17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9529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 err="1" smtClean="0"/>
              <a:t>Muokkaa</a:t>
            </a:r>
            <a:r>
              <a:rPr lang="en-GB" noProof="0" dirty="0" smtClean="0"/>
              <a:t> </a:t>
            </a:r>
            <a:r>
              <a:rPr lang="en-GB" noProof="0" dirty="0" err="1" smtClean="0"/>
              <a:t>tekstin</a:t>
            </a:r>
            <a:r>
              <a:rPr lang="en-GB" noProof="0" dirty="0" smtClean="0"/>
              <a:t> </a:t>
            </a:r>
            <a:r>
              <a:rPr lang="en-GB" noProof="0" dirty="0" err="1" smtClean="0"/>
              <a:t>perustyylejä</a:t>
            </a:r>
            <a:r>
              <a:rPr lang="en-GB" noProof="0" dirty="0" smtClean="0"/>
              <a:t> </a:t>
            </a:r>
            <a:r>
              <a:rPr lang="en-GB" noProof="0" dirty="0" err="1" smtClean="0"/>
              <a:t>napsauttamalla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toinen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kolmas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neljäs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viides</a:t>
            </a:r>
            <a:r>
              <a:rPr lang="en-GB" noProof="0" dirty="0" smtClean="0"/>
              <a:t> </a:t>
            </a:r>
            <a:r>
              <a:rPr lang="en-GB" noProof="0" dirty="0" err="1" smtClean="0"/>
              <a:t>taso</a:t>
            </a:r>
            <a:endParaRPr lang="en-GB" noProof="0" dirty="0"/>
          </a:p>
        </p:txBody>
      </p:sp>
      <p:pic>
        <p:nvPicPr>
          <p:cNvPr id="8" name="Bild 1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261386" y="188640"/>
            <a:ext cx="1683879" cy="824400"/>
          </a:xfrm>
          <a:prstGeom prst="rect">
            <a:avLst/>
          </a:prstGeom>
        </p:spPr>
      </p:pic>
      <p:sp>
        <p:nvSpPr>
          <p:cNvPr id="11" name="Rectangle 6"/>
          <p:cNvSpPr>
            <a:spLocks noGrp="1" noChangeArrowheads="1"/>
          </p:cNvSpPr>
          <p:nvPr>
            <p:ph type="title"/>
          </p:nvPr>
        </p:nvSpPr>
        <p:spPr bwMode="gray">
          <a:xfrm>
            <a:off x="609241" y="188640"/>
            <a:ext cx="938626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7200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Edit </a:t>
            </a:r>
            <a:r>
              <a:rPr lang="en-GB" noProof="0" smtClean="0"/>
              <a:t>Mastertitle</a:t>
            </a:r>
            <a:endParaRPr lang="en-GB" noProof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236264" y="6553200"/>
            <a:ext cx="68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defRPr sz="1200" b="1" i="0">
                <a:solidFill>
                  <a:srgbClr val="2260A8"/>
                </a:solidFill>
                <a:latin typeface="Calibri"/>
                <a:cs typeface="Calibri"/>
              </a:defRPr>
            </a:lvl1pPr>
          </a:lstStyle>
          <a:p>
            <a:fld id="{A8631F4D-778E-4F06-887C-D7B9E4E73B81}" type="slidenum">
              <a:rPr lang="en-GB" smtClean="0"/>
              <a:pPr/>
              <a:t>‹Nr.›</a:t>
            </a:fld>
            <a:endParaRPr lang="en-GB" dirty="0"/>
          </a:p>
        </p:txBody>
      </p:sp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8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think-cell Slide" r:id="rId20" imgW="270" imgH="270" progId="TCLayout.ActiveDocument.1">
                  <p:embed/>
                </p:oleObj>
              </mc:Choice>
              <mc:Fallback>
                <p:oleObj name="think-cell Slide" r:id="rId2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508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i="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bg2">
              <a:lumMod val="25000"/>
            </a:schemeClr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bg2">
              <a:lumMod val="25000"/>
            </a:schemeClr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bg2">
              <a:lumMod val="25000"/>
            </a:schemeClr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bg2">
              <a:lumMod val="25000"/>
            </a:schemeClr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bg2">
              <a:lumMod val="25000"/>
            </a:schemeClr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 to consider during target group engagement </a:t>
            </a:r>
            <a:r>
              <a:rPr lang="en-GB" dirty="0" smtClean="0"/>
              <a:t>planning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09241" y="1519110"/>
            <a:ext cx="8836511" cy="415498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GB" sz="14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Who is your target audience?</a:t>
            </a:r>
          </a:p>
          <a:p>
            <a:pPr marL="28575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GB" sz="14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Based </a:t>
            </a:r>
            <a:r>
              <a:rPr lang="en-GB" sz="14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on your partnership objectives, what is the </a:t>
            </a:r>
            <a:r>
              <a:rPr lang="en-GB" sz="14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target state?</a:t>
            </a:r>
            <a:endParaRPr lang="en-GB" sz="1400" dirty="0">
              <a:solidFill>
                <a:schemeClr val="tx2"/>
              </a:solidFill>
              <a:latin typeface="Arial" charset="0"/>
              <a:ea typeface="ＭＳ Ｐゴシック" charset="0"/>
            </a:endParaRPr>
          </a:p>
          <a:p>
            <a:pPr marL="742950" lvl="1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GB" sz="12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Does the target group need </a:t>
            </a:r>
            <a:r>
              <a:rPr lang="en-GB" sz="12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to be more aware of something?</a:t>
            </a:r>
          </a:p>
          <a:p>
            <a:pPr marL="742950" lvl="1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Does the target group </a:t>
            </a:r>
            <a:r>
              <a:rPr lang="en-GB" sz="12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need </a:t>
            </a:r>
            <a:r>
              <a:rPr lang="en-GB" sz="12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to change their attitude?</a:t>
            </a:r>
          </a:p>
          <a:p>
            <a:pPr marL="742950" lvl="1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Does the target group </a:t>
            </a:r>
            <a:r>
              <a:rPr lang="en-GB" sz="12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need </a:t>
            </a:r>
            <a:r>
              <a:rPr lang="en-GB" sz="12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to change their behaviour</a:t>
            </a:r>
            <a:r>
              <a:rPr lang="en-GB" sz="12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?</a:t>
            </a:r>
          </a:p>
          <a:p>
            <a:pPr marL="28575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GB" sz="14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Should my communications be more informative or engaging?</a:t>
            </a:r>
            <a:endParaRPr lang="en-GB" sz="1400" dirty="0">
              <a:solidFill>
                <a:schemeClr val="tx2"/>
              </a:solidFill>
              <a:latin typeface="Arial" charset="0"/>
              <a:ea typeface="ＭＳ Ｐゴシック" charset="0"/>
            </a:endParaRPr>
          </a:p>
          <a:p>
            <a:pPr marL="28575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What kinds of reputational risks are there?</a:t>
            </a:r>
          </a:p>
          <a:p>
            <a:pPr marL="28575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GB" sz="14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What </a:t>
            </a:r>
            <a:r>
              <a:rPr lang="en-GB" sz="14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are the key messages for them</a:t>
            </a:r>
            <a:r>
              <a:rPr lang="en-GB" sz="14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? What do they need to know or understand?</a:t>
            </a:r>
            <a:endParaRPr lang="en-GB" sz="1400" dirty="0">
              <a:solidFill>
                <a:schemeClr val="tx2"/>
              </a:solidFill>
              <a:latin typeface="Arial" charset="0"/>
              <a:ea typeface="ＭＳ Ｐゴシック" charset="0"/>
            </a:endParaRPr>
          </a:p>
          <a:p>
            <a:pPr marL="28575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How can they best be reached with key messages? </a:t>
            </a:r>
            <a:endParaRPr lang="en-GB" sz="1400" dirty="0" smtClean="0">
              <a:solidFill>
                <a:schemeClr val="tx2"/>
              </a:solidFill>
              <a:latin typeface="Arial" charset="0"/>
              <a:ea typeface="ＭＳ Ｐゴシック" charset="0"/>
            </a:endParaRPr>
          </a:p>
          <a:p>
            <a:pPr marL="28575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GB" sz="14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Is </a:t>
            </a:r>
            <a:r>
              <a:rPr lang="en-GB" sz="14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there some 3</a:t>
            </a:r>
            <a:r>
              <a:rPr lang="en-GB" sz="1400" baseline="300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rd</a:t>
            </a:r>
            <a:r>
              <a:rPr lang="en-GB" sz="14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 party who has an access to them? Who is credible in their eyes?</a:t>
            </a:r>
          </a:p>
          <a:p>
            <a:pPr marL="28575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What kind of materials could be utilised or distributed to them? In which occasions?</a:t>
            </a:r>
          </a:p>
          <a:p>
            <a:pPr marL="28575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How frequent should the communications be in order to reach the aspired </a:t>
            </a:r>
            <a:r>
              <a:rPr lang="en-GB" sz="14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target state or change?</a:t>
            </a:r>
            <a:endParaRPr lang="en-GB" sz="1400" dirty="0">
              <a:solidFill>
                <a:schemeClr val="tx2"/>
              </a:solidFill>
              <a:latin typeface="Arial" charset="0"/>
              <a:ea typeface="ＭＳ Ｐゴシック" charset="0"/>
            </a:endParaRPr>
          </a:p>
          <a:p>
            <a:pPr marL="28575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How do I follow up or measure the progress</a:t>
            </a:r>
            <a:r>
              <a:rPr lang="en-GB" sz="14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? How do I know the activities were successful?</a:t>
            </a:r>
          </a:p>
        </p:txBody>
      </p:sp>
    </p:spTree>
    <p:extLst>
      <p:ext uri="{BB962C8B-B14F-4D97-AF65-F5344CB8AC3E}">
        <p14:creationId xmlns:p14="http://schemas.microsoft.com/office/powerpoint/2010/main" val="1151173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Object 9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304438" y="1047234"/>
            <a:ext cx="3983427" cy="81253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t">
            <a:noAutofit/>
          </a:bodyPr>
          <a:lstStyle/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endParaRPr lang="en-GB" sz="1200" dirty="0" smtClean="0">
              <a:solidFill>
                <a:srgbClr val="021631"/>
              </a:solidFill>
            </a:endParaRPr>
          </a:p>
          <a:p>
            <a:pPr marL="171450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solidFill>
                  <a:srgbClr val="021631"/>
                </a:solidFill>
              </a:rPr>
              <a:t>Create awareness of water shortages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480916" y="1038518"/>
            <a:ext cx="3984732" cy="821252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t">
            <a:noAutofit/>
          </a:bodyPr>
          <a:lstStyle/>
          <a:p>
            <a:pPr defTabSz="457200">
              <a:defRPr/>
            </a:pPr>
            <a:endParaRPr lang="en-GB" sz="1200" dirty="0">
              <a:solidFill>
                <a:srgbClr val="021631"/>
              </a:solidFill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solidFill>
                  <a:srgbClr val="021631"/>
                </a:solidFill>
              </a:rPr>
              <a:t>Local farmers in Example are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solidFill>
                  <a:srgbClr val="021631"/>
                </a:solidFill>
              </a:rPr>
              <a:t>Local women in Example village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15374" y="2088020"/>
            <a:ext cx="3972492" cy="1322815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t">
            <a:noAutofit/>
          </a:bodyPr>
          <a:lstStyle/>
          <a:p>
            <a:pPr defTabSz="457200">
              <a:defRPr/>
            </a:pPr>
            <a:endParaRPr lang="en-GB" sz="1200" dirty="0">
              <a:solidFill>
                <a:srgbClr val="021631"/>
              </a:solidFill>
            </a:endParaRPr>
          </a:p>
          <a:p>
            <a:pPr marL="171450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solidFill>
                  <a:srgbClr val="021631"/>
                </a:solidFill>
              </a:rPr>
              <a:t>At the current ways of consumption, water shortages are getting worse</a:t>
            </a:r>
          </a:p>
          <a:p>
            <a:pPr marL="171450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solidFill>
                  <a:srgbClr val="021631"/>
                </a:solidFill>
              </a:rPr>
              <a:t>Water shortages influence the whole community</a:t>
            </a:r>
          </a:p>
          <a:p>
            <a:pPr marL="171450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/>
            </a:pPr>
            <a:r>
              <a:rPr lang="en-GB" sz="1100" dirty="0">
                <a:solidFill>
                  <a:srgbClr val="021631"/>
                </a:solidFill>
              </a:rPr>
              <a:t>Use water wisely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endParaRPr lang="en-GB" sz="1200" dirty="0">
              <a:solidFill>
                <a:srgbClr val="021631"/>
              </a:solidFill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endParaRPr lang="en-GB" sz="1200" dirty="0">
              <a:solidFill>
                <a:srgbClr val="021631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593451" y="3559371"/>
            <a:ext cx="4872198" cy="3210060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t">
            <a:noAutofit/>
          </a:bodyPr>
          <a:lstStyle/>
          <a:p>
            <a:pPr eaLnBrk="0" hangingPunct="0">
              <a:spcBef>
                <a:spcPts val="100"/>
              </a:spcBef>
              <a:spcAft>
                <a:spcPts val="100"/>
              </a:spcAft>
            </a:pPr>
            <a:endParaRPr lang="en-GB" sz="1200" dirty="0">
              <a:solidFill>
                <a:srgbClr val="021631"/>
              </a:solidFill>
            </a:endParaRPr>
          </a:p>
          <a:p>
            <a:pPr marL="285750" indent="-2857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rgbClr val="021631"/>
                </a:solidFill>
              </a:rPr>
              <a:t>During spring 2016, two educational campaigns will be organized together with </a:t>
            </a:r>
            <a:r>
              <a:rPr lang="en-GB" sz="1100" dirty="0" err="1" smtClean="0">
                <a:solidFill>
                  <a:srgbClr val="021631"/>
                </a:solidFill>
              </a:rPr>
              <a:t>EcoNGO</a:t>
            </a:r>
            <a:r>
              <a:rPr lang="en-GB" sz="1100" dirty="0" smtClean="0">
                <a:solidFill>
                  <a:srgbClr val="021631"/>
                </a:solidFill>
              </a:rPr>
              <a:t> organization. </a:t>
            </a:r>
          </a:p>
          <a:p>
            <a:pPr marL="285750" indent="-2857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i="1" dirty="0" smtClean="0">
                <a:solidFill>
                  <a:srgbClr val="021631"/>
                </a:solidFill>
              </a:rPr>
              <a:t>Campaign 1</a:t>
            </a:r>
            <a:r>
              <a:rPr lang="en-GB" sz="1100" dirty="0" smtClean="0">
                <a:solidFill>
                  <a:srgbClr val="021631"/>
                </a:solidFill>
              </a:rPr>
              <a:t> will include: </a:t>
            </a:r>
          </a:p>
          <a:p>
            <a:pPr marL="447675" lvl="1" indent="-180975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021631"/>
                </a:solidFill>
              </a:rPr>
              <a:t>P</a:t>
            </a:r>
            <a:r>
              <a:rPr lang="en-GB" sz="1100" dirty="0" smtClean="0">
                <a:solidFill>
                  <a:srgbClr val="021631"/>
                </a:solidFill>
              </a:rPr>
              <a:t>osters in local supermarkets</a:t>
            </a:r>
          </a:p>
          <a:p>
            <a:pPr marL="447675" lvl="1" indent="-180975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rgbClr val="021631"/>
                </a:solidFill>
              </a:rPr>
              <a:t>Two training sessions about “How to use water wisely” for local women</a:t>
            </a:r>
          </a:p>
          <a:p>
            <a:pPr marL="447675" lvl="1" indent="-180975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rgbClr val="021631"/>
                </a:solidFill>
              </a:rPr>
              <a:t>One information session about “Water shortage influences” for local farmers</a:t>
            </a:r>
          </a:p>
          <a:p>
            <a:pPr marL="447675" lvl="1" indent="-180975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rgbClr val="021631"/>
                </a:solidFill>
              </a:rPr>
              <a:t>Educational brochures will be distributed in the trainings. These brochures include actual pictures from the Fake River.</a:t>
            </a:r>
          </a:p>
          <a:p>
            <a:pPr marL="171450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i="1" dirty="0" smtClean="0">
                <a:solidFill>
                  <a:srgbClr val="021631"/>
                </a:solidFill>
              </a:rPr>
              <a:t>Campaign 2 </a:t>
            </a:r>
            <a:r>
              <a:rPr lang="en-GB" sz="1100" dirty="0" smtClean="0">
                <a:solidFill>
                  <a:srgbClr val="021631"/>
                </a:solidFill>
              </a:rPr>
              <a:t>will include:</a:t>
            </a:r>
          </a:p>
          <a:p>
            <a:pPr marL="447675" lvl="1" indent="-180975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rgbClr val="021631"/>
                </a:solidFill>
              </a:rPr>
              <a:t>Educational brochures will be distributed in the Example village</a:t>
            </a:r>
          </a:p>
          <a:p>
            <a:pPr marL="447675" lvl="1" indent="-180975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rgbClr val="021631"/>
                </a:solidFill>
              </a:rPr>
              <a:t>Local stories will be gathered and shared in cooking event for the local women</a:t>
            </a:r>
          </a:p>
          <a:p>
            <a:pPr marL="628650" lvl="1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GB" sz="1100" dirty="0" smtClean="0">
              <a:solidFill>
                <a:srgbClr val="021631"/>
              </a:solidFill>
            </a:endParaRPr>
          </a:p>
          <a:p>
            <a:pPr marL="628650" lvl="1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GB" sz="1100" dirty="0">
              <a:solidFill>
                <a:srgbClr val="021631"/>
              </a:solidFill>
            </a:endParaRPr>
          </a:p>
          <a:p>
            <a:pPr marL="628650" lvl="1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GB" sz="1100" dirty="0" smtClean="0">
              <a:solidFill>
                <a:srgbClr val="021631"/>
              </a:solidFill>
            </a:endParaRPr>
          </a:p>
          <a:p>
            <a:pPr marL="285750" indent="-2857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GB" sz="1100" dirty="0">
              <a:solidFill>
                <a:srgbClr val="021631"/>
              </a:solidFill>
            </a:endParaRPr>
          </a:p>
          <a:p>
            <a:pPr marL="285750" indent="-2857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rgbClr val="021631"/>
              </a:solidFill>
            </a:endParaRPr>
          </a:p>
          <a:p>
            <a:pPr marL="285750" indent="-2857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GB" sz="1100" dirty="0">
              <a:solidFill>
                <a:srgbClr val="021631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688179" y="3564683"/>
            <a:ext cx="3390089" cy="322160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t">
            <a:noAutofit/>
          </a:bodyPr>
          <a:lstStyle/>
          <a:p>
            <a:pPr marL="171450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rgbClr val="021631"/>
              </a:solidFill>
            </a:endParaRPr>
          </a:p>
          <a:p>
            <a:pPr marL="171450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rgbClr val="021631"/>
                </a:solidFill>
              </a:rPr>
              <a:t>Campaign 1: January 15</a:t>
            </a:r>
            <a:r>
              <a:rPr lang="en-GB" sz="1100" baseline="30000" dirty="0" smtClean="0">
                <a:solidFill>
                  <a:srgbClr val="021631"/>
                </a:solidFill>
              </a:rPr>
              <a:t>th</a:t>
            </a:r>
            <a:r>
              <a:rPr lang="en-GB" sz="1100" dirty="0" smtClean="0">
                <a:solidFill>
                  <a:srgbClr val="021631"/>
                </a:solidFill>
              </a:rPr>
              <a:t>-March 15</a:t>
            </a:r>
            <a:r>
              <a:rPr lang="en-GB" sz="1100" baseline="30000" dirty="0" smtClean="0">
                <a:solidFill>
                  <a:srgbClr val="021631"/>
                </a:solidFill>
              </a:rPr>
              <a:t>th</a:t>
            </a:r>
            <a:r>
              <a:rPr lang="en-GB" sz="1100" dirty="0" smtClean="0">
                <a:solidFill>
                  <a:srgbClr val="021631"/>
                </a:solidFill>
              </a:rPr>
              <a:t> </a:t>
            </a:r>
          </a:p>
          <a:p>
            <a:pPr marL="361950" lvl="1" indent="-180975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21631"/>
                </a:solidFill>
              </a:rPr>
              <a:t>Posters distributed on January 18</a:t>
            </a:r>
            <a:r>
              <a:rPr lang="en-GB" sz="1050" baseline="30000" dirty="0" smtClean="0">
                <a:solidFill>
                  <a:srgbClr val="021631"/>
                </a:solidFill>
              </a:rPr>
              <a:t>th</a:t>
            </a:r>
            <a:r>
              <a:rPr lang="en-GB" sz="1050" dirty="0" smtClean="0">
                <a:solidFill>
                  <a:srgbClr val="021631"/>
                </a:solidFill>
              </a:rPr>
              <a:t> to local supermarkets</a:t>
            </a:r>
          </a:p>
          <a:p>
            <a:pPr marL="361950" lvl="1" indent="-180975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21631"/>
                </a:solidFill>
              </a:rPr>
              <a:t>First training session on Feb 20</a:t>
            </a:r>
            <a:r>
              <a:rPr lang="en-GB" sz="1050" baseline="30000" dirty="0" smtClean="0">
                <a:solidFill>
                  <a:srgbClr val="021631"/>
                </a:solidFill>
              </a:rPr>
              <a:t>th</a:t>
            </a:r>
            <a:r>
              <a:rPr lang="en-GB" sz="1050" dirty="0" smtClean="0">
                <a:solidFill>
                  <a:srgbClr val="021631"/>
                </a:solidFill>
              </a:rPr>
              <a:t> </a:t>
            </a:r>
          </a:p>
          <a:p>
            <a:pPr marL="361950" lvl="1" indent="-180975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21631"/>
                </a:solidFill>
              </a:rPr>
              <a:t>One information session on March 13</a:t>
            </a:r>
            <a:r>
              <a:rPr lang="en-GB" sz="1050" baseline="30000" dirty="0" smtClean="0">
                <a:solidFill>
                  <a:srgbClr val="021631"/>
                </a:solidFill>
              </a:rPr>
              <a:t>th</a:t>
            </a:r>
            <a:r>
              <a:rPr lang="en-GB" sz="1050" dirty="0" smtClean="0">
                <a:solidFill>
                  <a:srgbClr val="021631"/>
                </a:solidFill>
              </a:rPr>
              <a:t> </a:t>
            </a:r>
          </a:p>
          <a:p>
            <a:pPr marL="361950" lvl="1" indent="-180975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21631"/>
                </a:solidFill>
              </a:rPr>
              <a:t>Second training session in March 23</a:t>
            </a:r>
            <a:r>
              <a:rPr lang="en-GB" sz="1050" baseline="30000" dirty="0" smtClean="0">
                <a:solidFill>
                  <a:srgbClr val="021631"/>
                </a:solidFill>
              </a:rPr>
              <a:t>rd</a:t>
            </a:r>
            <a:r>
              <a:rPr lang="en-GB" sz="1050" dirty="0" smtClean="0">
                <a:solidFill>
                  <a:srgbClr val="021631"/>
                </a:solidFill>
              </a:rPr>
              <a:t> </a:t>
            </a:r>
          </a:p>
          <a:p>
            <a:pPr marL="171450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021631"/>
                </a:solidFill>
              </a:rPr>
              <a:t>Campaign 2: March </a:t>
            </a:r>
            <a:r>
              <a:rPr lang="en-GB" sz="1100" dirty="0" smtClean="0">
                <a:solidFill>
                  <a:srgbClr val="021631"/>
                </a:solidFill>
              </a:rPr>
              <a:t>2016 - </a:t>
            </a:r>
            <a:r>
              <a:rPr lang="en-GB" sz="1100" dirty="0">
                <a:solidFill>
                  <a:srgbClr val="021631"/>
                </a:solidFill>
              </a:rPr>
              <a:t>May </a:t>
            </a:r>
            <a:r>
              <a:rPr lang="en-GB" sz="1100" dirty="0" smtClean="0">
                <a:solidFill>
                  <a:srgbClr val="021631"/>
                </a:solidFill>
              </a:rPr>
              <a:t>2016</a:t>
            </a:r>
          </a:p>
          <a:p>
            <a:pPr marL="361950" lvl="1" indent="-180975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21631"/>
                </a:solidFill>
              </a:rPr>
              <a:t>Local stories will be gathered during Feb 2016</a:t>
            </a:r>
          </a:p>
          <a:p>
            <a:pPr marL="361950" lvl="1" indent="-180975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21631"/>
                </a:solidFill>
              </a:rPr>
              <a:t>Cooking event is organized on April 15</a:t>
            </a:r>
            <a:r>
              <a:rPr lang="en-GB" sz="1050" baseline="30000" dirty="0" smtClean="0">
                <a:solidFill>
                  <a:srgbClr val="021631"/>
                </a:solidFill>
              </a:rPr>
              <a:t>th</a:t>
            </a:r>
            <a:endParaRPr lang="en-GB" sz="1050" dirty="0" smtClean="0">
              <a:solidFill>
                <a:srgbClr val="021631"/>
              </a:solidFill>
            </a:endParaRPr>
          </a:p>
          <a:p>
            <a:pPr marL="361950" lvl="1" indent="-180975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rgbClr val="021631"/>
                </a:solidFill>
              </a:rPr>
              <a:t>Brochures will be distributed in May</a:t>
            </a:r>
          </a:p>
          <a:p>
            <a:pPr marL="628650" lvl="1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GB" sz="1100" dirty="0" smtClean="0">
              <a:solidFill>
                <a:srgbClr val="021631"/>
              </a:solidFill>
            </a:endParaRPr>
          </a:p>
          <a:p>
            <a:pPr marL="361950" lvl="1" indent="-180975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GB" sz="1100" dirty="0">
              <a:solidFill>
                <a:srgbClr val="021631"/>
              </a:solidFill>
            </a:endParaRPr>
          </a:p>
          <a:p>
            <a:pPr marL="361950" lvl="1" indent="-180975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GB" sz="1100" dirty="0">
              <a:solidFill>
                <a:srgbClr val="02163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480916" y="1038518"/>
            <a:ext cx="3984731" cy="201717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rgbClr val="FFFFFF"/>
                </a:solidFill>
                <a:cs typeface="Arial" pitchFamily="34" charset="0"/>
              </a:rPr>
              <a:t>TARGET </a:t>
            </a:r>
            <a:r>
              <a:rPr lang="en-GB" sz="1100" dirty="0" smtClean="0">
                <a:solidFill>
                  <a:srgbClr val="FFFFFF"/>
                </a:solidFill>
                <a:cs typeface="Arial" pitchFamily="34" charset="0"/>
              </a:rPr>
              <a:t>GROUP/S</a:t>
            </a:r>
            <a:endParaRPr lang="en-GB" sz="1100" dirty="0">
              <a:solidFill>
                <a:srgbClr val="FFFFFF"/>
              </a:solidFill>
              <a:cs typeface="Arial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331198" y="919758"/>
            <a:ext cx="342941" cy="361949"/>
            <a:chOff x="390526" y="866775"/>
            <a:chExt cx="628650" cy="638175"/>
          </a:xfrm>
        </p:grpSpPr>
        <p:sp>
          <p:nvSpPr>
            <p:cNvPr id="28" name="Oval 27"/>
            <p:cNvSpPr/>
            <p:nvPr/>
          </p:nvSpPr>
          <p:spPr>
            <a:xfrm>
              <a:off x="390526" y="866775"/>
              <a:ext cx="628650" cy="63817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 err="1">
                <a:solidFill>
                  <a:srgbClr val="FFFFFF"/>
                </a:solidFill>
                <a:cs typeface="Arial" pitchFamily="34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504825" y="968768"/>
              <a:ext cx="390541" cy="374257"/>
              <a:chOff x="6513513" y="3794125"/>
              <a:chExt cx="727076" cy="793750"/>
            </a:xfrm>
          </p:grpSpPr>
          <p:sp>
            <p:nvSpPr>
              <p:cNvPr id="30" name="Freeform 5"/>
              <p:cNvSpPr>
                <a:spLocks/>
              </p:cNvSpPr>
              <p:nvPr/>
            </p:nvSpPr>
            <p:spPr bwMode="auto">
              <a:xfrm>
                <a:off x="6565901" y="4189413"/>
                <a:ext cx="146050" cy="169863"/>
              </a:xfrm>
              <a:custGeom>
                <a:avLst/>
                <a:gdLst>
                  <a:gd name="T0" fmla="*/ 145 w 290"/>
                  <a:gd name="T1" fmla="*/ 335 h 335"/>
                  <a:gd name="T2" fmla="*/ 290 w 290"/>
                  <a:gd name="T3" fmla="*/ 155 h 335"/>
                  <a:gd name="T4" fmla="*/ 145 w 290"/>
                  <a:gd name="T5" fmla="*/ 0 h 335"/>
                  <a:gd name="T6" fmla="*/ 0 w 290"/>
                  <a:gd name="T7" fmla="*/ 155 h 335"/>
                  <a:gd name="T8" fmla="*/ 145 w 290"/>
                  <a:gd name="T9" fmla="*/ 335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0" h="335">
                    <a:moveTo>
                      <a:pt x="145" y="335"/>
                    </a:moveTo>
                    <a:cubicBezTo>
                      <a:pt x="226" y="334"/>
                      <a:pt x="290" y="238"/>
                      <a:pt x="290" y="155"/>
                    </a:cubicBezTo>
                    <a:cubicBezTo>
                      <a:pt x="290" y="72"/>
                      <a:pt x="225" y="2"/>
                      <a:pt x="145" y="0"/>
                    </a:cubicBezTo>
                    <a:cubicBezTo>
                      <a:pt x="65" y="2"/>
                      <a:pt x="0" y="72"/>
                      <a:pt x="0" y="155"/>
                    </a:cubicBezTo>
                    <a:cubicBezTo>
                      <a:pt x="0" y="238"/>
                      <a:pt x="63" y="334"/>
                      <a:pt x="145" y="335"/>
                    </a:cubicBez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021631"/>
                  </a:solidFill>
                </a:endParaRPr>
              </a:p>
            </p:txBody>
          </p:sp>
          <p:sp>
            <p:nvSpPr>
              <p:cNvPr id="31" name="Freeform 6"/>
              <p:cNvSpPr>
                <a:spLocks/>
              </p:cNvSpPr>
              <p:nvPr/>
            </p:nvSpPr>
            <p:spPr bwMode="auto">
              <a:xfrm>
                <a:off x="6624638" y="4371975"/>
                <a:ext cx="26988" cy="15875"/>
              </a:xfrm>
              <a:custGeom>
                <a:avLst/>
                <a:gdLst>
                  <a:gd name="T0" fmla="*/ 47 w 54"/>
                  <a:gd name="T1" fmla="*/ 1 h 34"/>
                  <a:gd name="T2" fmla="*/ 6 w 54"/>
                  <a:gd name="T3" fmla="*/ 1 h 34"/>
                  <a:gd name="T4" fmla="*/ 2 w 54"/>
                  <a:gd name="T5" fmla="*/ 4 h 34"/>
                  <a:gd name="T6" fmla="*/ 0 w 54"/>
                  <a:gd name="T7" fmla="*/ 9 h 34"/>
                  <a:gd name="T8" fmla="*/ 0 w 54"/>
                  <a:gd name="T9" fmla="*/ 13 h 34"/>
                  <a:gd name="T10" fmla="*/ 10 w 54"/>
                  <a:gd name="T11" fmla="*/ 32 h 34"/>
                  <a:gd name="T12" fmla="*/ 12 w 54"/>
                  <a:gd name="T13" fmla="*/ 34 h 34"/>
                  <a:gd name="T14" fmla="*/ 27 w 54"/>
                  <a:gd name="T15" fmla="*/ 34 h 34"/>
                  <a:gd name="T16" fmla="*/ 41 w 54"/>
                  <a:gd name="T17" fmla="*/ 34 h 34"/>
                  <a:gd name="T18" fmla="*/ 44 w 54"/>
                  <a:gd name="T19" fmla="*/ 32 h 34"/>
                  <a:gd name="T20" fmla="*/ 51 w 54"/>
                  <a:gd name="T21" fmla="*/ 18 h 34"/>
                  <a:gd name="T22" fmla="*/ 51 w 54"/>
                  <a:gd name="T23" fmla="*/ 4 h 34"/>
                  <a:gd name="T24" fmla="*/ 47 w 54"/>
                  <a:gd name="T2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4" h="34">
                    <a:moveTo>
                      <a:pt x="47" y="1"/>
                    </a:moveTo>
                    <a:cubicBezTo>
                      <a:pt x="34" y="0"/>
                      <a:pt x="20" y="1"/>
                      <a:pt x="6" y="1"/>
                    </a:cubicBezTo>
                    <a:cubicBezTo>
                      <a:pt x="4" y="1"/>
                      <a:pt x="3" y="2"/>
                      <a:pt x="2" y="4"/>
                    </a:cubicBezTo>
                    <a:cubicBezTo>
                      <a:pt x="2" y="6"/>
                      <a:pt x="1" y="7"/>
                      <a:pt x="0" y="9"/>
                    </a:cubicBezTo>
                    <a:cubicBezTo>
                      <a:pt x="0" y="10"/>
                      <a:pt x="0" y="12"/>
                      <a:pt x="0" y="13"/>
                    </a:cubicBezTo>
                    <a:cubicBezTo>
                      <a:pt x="3" y="19"/>
                      <a:pt x="7" y="26"/>
                      <a:pt x="10" y="32"/>
                    </a:cubicBezTo>
                    <a:cubicBezTo>
                      <a:pt x="10" y="33"/>
                      <a:pt x="11" y="34"/>
                      <a:pt x="12" y="34"/>
                    </a:cubicBezTo>
                    <a:cubicBezTo>
                      <a:pt x="17" y="34"/>
                      <a:pt x="22" y="34"/>
                      <a:pt x="27" y="34"/>
                    </a:cubicBezTo>
                    <a:cubicBezTo>
                      <a:pt x="32" y="34"/>
                      <a:pt x="37" y="34"/>
                      <a:pt x="41" y="34"/>
                    </a:cubicBezTo>
                    <a:cubicBezTo>
                      <a:pt x="43" y="34"/>
                      <a:pt x="44" y="33"/>
                      <a:pt x="44" y="32"/>
                    </a:cubicBezTo>
                    <a:cubicBezTo>
                      <a:pt x="46" y="27"/>
                      <a:pt x="48" y="22"/>
                      <a:pt x="51" y="18"/>
                    </a:cubicBezTo>
                    <a:cubicBezTo>
                      <a:pt x="54" y="13"/>
                      <a:pt x="54" y="9"/>
                      <a:pt x="51" y="4"/>
                    </a:cubicBezTo>
                    <a:cubicBezTo>
                      <a:pt x="50" y="2"/>
                      <a:pt x="49" y="1"/>
                      <a:pt x="47" y="1"/>
                    </a:cubicBez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021631"/>
                  </a:solidFill>
                </a:endParaRPr>
              </a:p>
            </p:txBody>
          </p:sp>
          <p:sp>
            <p:nvSpPr>
              <p:cNvPr id="32" name="Freeform 7"/>
              <p:cNvSpPr>
                <a:spLocks/>
              </p:cNvSpPr>
              <p:nvPr/>
            </p:nvSpPr>
            <p:spPr bwMode="auto">
              <a:xfrm>
                <a:off x="6513513" y="4371975"/>
                <a:ext cx="249238" cy="215900"/>
              </a:xfrm>
              <a:custGeom>
                <a:avLst/>
                <a:gdLst>
                  <a:gd name="T0" fmla="*/ 407 w 492"/>
                  <a:gd name="T1" fmla="*/ 0 h 426"/>
                  <a:gd name="T2" fmla="*/ 330 w 492"/>
                  <a:gd name="T3" fmla="*/ 0 h 426"/>
                  <a:gd name="T4" fmla="*/ 276 w 492"/>
                  <a:gd name="T5" fmla="*/ 104 h 426"/>
                  <a:gd name="T6" fmla="*/ 270 w 492"/>
                  <a:gd name="T7" fmla="*/ 79 h 426"/>
                  <a:gd name="T8" fmla="*/ 262 w 492"/>
                  <a:gd name="T9" fmla="*/ 40 h 426"/>
                  <a:gd name="T10" fmla="*/ 231 w 492"/>
                  <a:gd name="T11" fmla="*/ 40 h 426"/>
                  <a:gd name="T12" fmla="*/ 230 w 492"/>
                  <a:gd name="T13" fmla="*/ 42 h 426"/>
                  <a:gd name="T14" fmla="*/ 218 w 492"/>
                  <a:gd name="T15" fmla="*/ 98 h 426"/>
                  <a:gd name="T16" fmla="*/ 216 w 492"/>
                  <a:gd name="T17" fmla="*/ 104 h 426"/>
                  <a:gd name="T18" fmla="*/ 162 w 492"/>
                  <a:gd name="T19" fmla="*/ 0 h 426"/>
                  <a:gd name="T20" fmla="*/ 85 w 492"/>
                  <a:gd name="T21" fmla="*/ 0 h 426"/>
                  <a:gd name="T22" fmla="*/ 0 w 492"/>
                  <a:gd name="T23" fmla="*/ 89 h 426"/>
                  <a:gd name="T24" fmla="*/ 0 w 492"/>
                  <a:gd name="T25" fmla="*/ 349 h 426"/>
                  <a:gd name="T26" fmla="*/ 77 w 492"/>
                  <a:gd name="T27" fmla="*/ 426 h 426"/>
                  <a:gd name="T28" fmla="*/ 416 w 492"/>
                  <a:gd name="T29" fmla="*/ 426 h 426"/>
                  <a:gd name="T30" fmla="*/ 492 w 492"/>
                  <a:gd name="T31" fmla="*/ 349 h 426"/>
                  <a:gd name="T32" fmla="*/ 492 w 492"/>
                  <a:gd name="T33" fmla="*/ 89 h 426"/>
                  <a:gd name="T34" fmla="*/ 407 w 492"/>
                  <a:gd name="T35" fmla="*/ 0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92" h="426">
                    <a:moveTo>
                      <a:pt x="407" y="0"/>
                    </a:moveTo>
                    <a:cubicBezTo>
                      <a:pt x="330" y="0"/>
                      <a:pt x="330" y="0"/>
                      <a:pt x="330" y="0"/>
                    </a:cubicBezTo>
                    <a:cubicBezTo>
                      <a:pt x="276" y="104"/>
                      <a:pt x="276" y="104"/>
                      <a:pt x="276" y="104"/>
                    </a:cubicBezTo>
                    <a:cubicBezTo>
                      <a:pt x="274" y="96"/>
                      <a:pt x="272" y="87"/>
                      <a:pt x="270" y="79"/>
                    </a:cubicBezTo>
                    <a:cubicBezTo>
                      <a:pt x="267" y="66"/>
                      <a:pt x="265" y="53"/>
                      <a:pt x="262" y="40"/>
                    </a:cubicBezTo>
                    <a:cubicBezTo>
                      <a:pt x="251" y="40"/>
                      <a:pt x="241" y="40"/>
                      <a:pt x="231" y="40"/>
                    </a:cubicBezTo>
                    <a:cubicBezTo>
                      <a:pt x="230" y="40"/>
                      <a:pt x="230" y="41"/>
                      <a:pt x="230" y="42"/>
                    </a:cubicBezTo>
                    <a:cubicBezTo>
                      <a:pt x="226" y="61"/>
                      <a:pt x="222" y="79"/>
                      <a:pt x="218" y="98"/>
                    </a:cubicBezTo>
                    <a:cubicBezTo>
                      <a:pt x="217" y="100"/>
                      <a:pt x="217" y="102"/>
                      <a:pt x="216" y="104"/>
                    </a:cubicBezTo>
                    <a:cubicBezTo>
                      <a:pt x="162" y="0"/>
                      <a:pt x="162" y="0"/>
                      <a:pt x="162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38" y="0"/>
                      <a:pt x="0" y="40"/>
                      <a:pt x="0" y="89"/>
                    </a:cubicBezTo>
                    <a:cubicBezTo>
                      <a:pt x="0" y="349"/>
                      <a:pt x="0" y="349"/>
                      <a:pt x="0" y="349"/>
                    </a:cubicBezTo>
                    <a:cubicBezTo>
                      <a:pt x="0" y="391"/>
                      <a:pt x="34" y="426"/>
                      <a:pt x="77" y="426"/>
                    </a:cubicBezTo>
                    <a:cubicBezTo>
                      <a:pt x="416" y="426"/>
                      <a:pt x="416" y="426"/>
                      <a:pt x="416" y="426"/>
                    </a:cubicBezTo>
                    <a:cubicBezTo>
                      <a:pt x="458" y="426"/>
                      <a:pt x="492" y="391"/>
                      <a:pt x="492" y="349"/>
                    </a:cubicBezTo>
                    <a:cubicBezTo>
                      <a:pt x="492" y="89"/>
                      <a:pt x="492" y="89"/>
                      <a:pt x="492" y="89"/>
                    </a:cubicBezTo>
                    <a:cubicBezTo>
                      <a:pt x="492" y="40"/>
                      <a:pt x="454" y="0"/>
                      <a:pt x="407" y="0"/>
                    </a:cubicBez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021631"/>
                  </a:solidFill>
                </a:endParaRPr>
              </a:p>
            </p:txBody>
          </p:sp>
          <p:sp>
            <p:nvSpPr>
              <p:cNvPr id="33" name="Freeform 8"/>
              <p:cNvSpPr>
                <a:spLocks/>
              </p:cNvSpPr>
              <p:nvPr/>
            </p:nvSpPr>
            <p:spPr bwMode="auto">
              <a:xfrm>
                <a:off x="7042151" y="4189413"/>
                <a:ext cx="147638" cy="169863"/>
              </a:xfrm>
              <a:custGeom>
                <a:avLst/>
                <a:gdLst>
                  <a:gd name="T0" fmla="*/ 146 w 291"/>
                  <a:gd name="T1" fmla="*/ 335 h 335"/>
                  <a:gd name="T2" fmla="*/ 291 w 291"/>
                  <a:gd name="T3" fmla="*/ 155 h 335"/>
                  <a:gd name="T4" fmla="*/ 146 w 291"/>
                  <a:gd name="T5" fmla="*/ 0 h 335"/>
                  <a:gd name="T6" fmla="*/ 1 w 291"/>
                  <a:gd name="T7" fmla="*/ 155 h 335"/>
                  <a:gd name="T8" fmla="*/ 146 w 291"/>
                  <a:gd name="T9" fmla="*/ 335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335">
                    <a:moveTo>
                      <a:pt x="146" y="335"/>
                    </a:moveTo>
                    <a:cubicBezTo>
                      <a:pt x="227" y="334"/>
                      <a:pt x="291" y="238"/>
                      <a:pt x="291" y="155"/>
                    </a:cubicBezTo>
                    <a:cubicBezTo>
                      <a:pt x="291" y="72"/>
                      <a:pt x="226" y="2"/>
                      <a:pt x="146" y="0"/>
                    </a:cubicBezTo>
                    <a:cubicBezTo>
                      <a:pt x="66" y="2"/>
                      <a:pt x="0" y="72"/>
                      <a:pt x="1" y="155"/>
                    </a:cubicBezTo>
                    <a:cubicBezTo>
                      <a:pt x="1" y="238"/>
                      <a:pt x="64" y="334"/>
                      <a:pt x="146" y="335"/>
                    </a:cubicBez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021631"/>
                  </a:solidFill>
                </a:endParaRPr>
              </a:p>
            </p:txBody>
          </p:sp>
          <p:sp>
            <p:nvSpPr>
              <p:cNvPr id="34" name="Freeform 9"/>
              <p:cNvSpPr>
                <a:spLocks/>
              </p:cNvSpPr>
              <p:nvPr/>
            </p:nvSpPr>
            <p:spPr bwMode="auto">
              <a:xfrm>
                <a:off x="7102476" y="4371975"/>
                <a:ext cx="26988" cy="15875"/>
              </a:xfrm>
              <a:custGeom>
                <a:avLst/>
                <a:gdLst>
                  <a:gd name="T0" fmla="*/ 47 w 54"/>
                  <a:gd name="T1" fmla="*/ 1 h 34"/>
                  <a:gd name="T2" fmla="*/ 6 w 54"/>
                  <a:gd name="T3" fmla="*/ 1 h 34"/>
                  <a:gd name="T4" fmla="*/ 2 w 54"/>
                  <a:gd name="T5" fmla="*/ 4 h 34"/>
                  <a:gd name="T6" fmla="*/ 0 w 54"/>
                  <a:gd name="T7" fmla="*/ 9 h 34"/>
                  <a:gd name="T8" fmla="*/ 0 w 54"/>
                  <a:gd name="T9" fmla="*/ 13 h 34"/>
                  <a:gd name="T10" fmla="*/ 10 w 54"/>
                  <a:gd name="T11" fmla="*/ 32 h 34"/>
                  <a:gd name="T12" fmla="*/ 12 w 54"/>
                  <a:gd name="T13" fmla="*/ 34 h 34"/>
                  <a:gd name="T14" fmla="*/ 27 w 54"/>
                  <a:gd name="T15" fmla="*/ 34 h 34"/>
                  <a:gd name="T16" fmla="*/ 41 w 54"/>
                  <a:gd name="T17" fmla="*/ 34 h 34"/>
                  <a:gd name="T18" fmla="*/ 44 w 54"/>
                  <a:gd name="T19" fmla="*/ 32 h 34"/>
                  <a:gd name="T20" fmla="*/ 51 w 54"/>
                  <a:gd name="T21" fmla="*/ 18 h 34"/>
                  <a:gd name="T22" fmla="*/ 51 w 54"/>
                  <a:gd name="T23" fmla="*/ 4 h 34"/>
                  <a:gd name="T24" fmla="*/ 47 w 54"/>
                  <a:gd name="T2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4" h="34">
                    <a:moveTo>
                      <a:pt x="47" y="1"/>
                    </a:moveTo>
                    <a:cubicBezTo>
                      <a:pt x="34" y="0"/>
                      <a:pt x="20" y="1"/>
                      <a:pt x="6" y="1"/>
                    </a:cubicBezTo>
                    <a:cubicBezTo>
                      <a:pt x="4" y="1"/>
                      <a:pt x="3" y="2"/>
                      <a:pt x="2" y="4"/>
                    </a:cubicBezTo>
                    <a:cubicBezTo>
                      <a:pt x="2" y="6"/>
                      <a:pt x="1" y="7"/>
                      <a:pt x="0" y="9"/>
                    </a:cubicBezTo>
                    <a:cubicBezTo>
                      <a:pt x="0" y="10"/>
                      <a:pt x="0" y="12"/>
                      <a:pt x="0" y="13"/>
                    </a:cubicBezTo>
                    <a:cubicBezTo>
                      <a:pt x="3" y="19"/>
                      <a:pt x="6" y="26"/>
                      <a:pt x="10" y="32"/>
                    </a:cubicBezTo>
                    <a:cubicBezTo>
                      <a:pt x="10" y="33"/>
                      <a:pt x="11" y="34"/>
                      <a:pt x="12" y="34"/>
                    </a:cubicBezTo>
                    <a:cubicBezTo>
                      <a:pt x="17" y="34"/>
                      <a:pt x="22" y="34"/>
                      <a:pt x="27" y="34"/>
                    </a:cubicBezTo>
                    <a:cubicBezTo>
                      <a:pt x="32" y="34"/>
                      <a:pt x="36" y="34"/>
                      <a:pt x="41" y="34"/>
                    </a:cubicBezTo>
                    <a:cubicBezTo>
                      <a:pt x="43" y="34"/>
                      <a:pt x="43" y="33"/>
                      <a:pt x="44" y="32"/>
                    </a:cubicBezTo>
                    <a:cubicBezTo>
                      <a:pt x="46" y="27"/>
                      <a:pt x="48" y="22"/>
                      <a:pt x="51" y="18"/>
                    </a:cubicBezTo>
                    <a:cubicBezTo>
                      <a:pt x="54" y="13"/>
                      <a:pt x="54" y="9"/>
                      <a:pt x="51" y="4"/>
                    </a:cubicBezTo>
                    <a:cubicBezTo>
                      <a:pt x="50" y="2"/>
                      <a:pt x="49" y="1"/>
                      <a:pt x="47" y="1"/>
                    </a:cubicBez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021631"/>
                  </a:solidFill>
                </a:endParaRPr>
              </a:p>
            </p:txBody>
          </p:sp>
          <p:sp>
            <p:nvSpPr>
              <p:cNvPr id="35" name="Freeform 10"/>
              <p:cNvSpPr>
                <a:spLocks/>
              </p:cNvSpPr>
              <p:nvPr/>
            </p:nvSpPr>
            <p:spPr bwMode="auto">
              <a:xfrm>
                <a:off x="6991352" y="4371975"/>
                <a:ext cx="249237" cy="215900"/>
              </a:xfrm>
              <a:custGeom>
                <a:avLst/>
                <a:gdLst>
                  <a:gd name="T0" fmla="*/ 407 w 492"/>
                  <a:gd name="T1" fmla="*/ 0 h 426"/>
                  <a:gd name="T2" fmla="*/ 330 w 492"/>
                  <a:gd name="T3" fmla="*/ 0 h 426"/>
                  <a:gd name="T4" fmla="*/ 276 w 492"/>
                  <a:gd name="T5" fmla="*/ 104 h 426"/>
                  <a:gd name="T6" fmla="*/ 270 w 492"/>
                  <a:gd name="T7" fmla="*/ 79 h 426"/>
                  <a:gd name="T8" fmla="*/ 262 w 492"/>
                  <a:gd name="T9" fmla="*/ 40 h 426"/>
                  <a:gd name="T10" fmla="*/ 231 w 492"/>
                  <a:gd name="T11" fmla="*/ 40 h 426"/>
                  <a:gd name="T12" fmla="*/ 230 w 492"/>
                  <a:gd name="T13" fmla="*/ 42 h 426"/>
                  <a:gd name="T14" fmla="*/ 218 w 492"/>
                  <a:gd name="T15" fmla="*/ 98 h 426"/>
                  <a:gd name="T16" fmla="*/ 216 w 492"/>
                  <a:gd name="T17" fmla="*/ 104 h 426"/>
                  <a:gd name="T18" fmla="*/ 162 w 492"/>
                  <a:gd name="T19" fmla="*/ 0 h 426"/>
                  <a:gd name="T20" fmla="*/ 85 w 492"/>
                  <a:gd name="T21" fmla="*/ 0 h 426"/>
                  <a:gd name="T22" fmla="*/ 0 w 492"/>
                  <a:gd name="T23" fmla="*/ 89 h 426"/>
                  <a:gd name="T24" fmla="*/ 0 w 492"/>
                  <a:gd name="T25" fmla="*/ 349 h 426"/>
                  <a:gd name="T26" fmla="*/ 76 w 492"/>
                  <a:gd name="T27" fmla="*/ 426 h 426"/>
                  <a:gd name="T28" fmla="*/ 416 w 492"/>
                  <a:gd name="T29" fmla="*/ 426 h 426"/>
                  <a:gd name="T30" fmla="*/ 492 w 492"/>
                  <a:gd name="T31" fmla="*/ 349 h 426"/>
                  <a:gd name="T32" fmla="*/ 492 w 492"/>
                  <a:gd name="T33" fmla="*/ 89 h 426"/>
                  <a:gd name="T34" fmla="*/ 407 w 492"/>
                  <a:gd name="T35" fmla="*/ 0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92" h="426">
                    <a:moveTo>
                      <a:pt x="407" y="0"/>
                    </a:moveTo>
                    <a:cubicBezTo>
                      <a:pt x="330" y="0"/>
                      <a:pt x="330" y="0"/>
                      <a:pt x="330" y="0"/>
                    </a:cubicBezTo>
                    <a:cubicBezTo>
                      <a:pt x="276" y="104"/>
                      <a:pt x="276" y="104"/>
                      <a:pt x="276" y="104"/>
                    </a:cubicBezTo>
                    <a:cubicBezTo>
                      <a:pt x="274" y="96"/>
                      <a:pt x="272" y="87"/>
                      <a:pt x="270" y="79"/>
                    </a:cubicBezTo>
                    <a:cubicBezTo>
                      <a:pt x="267" y="66"/>
                      <a:pt x="264" y="53"/>
                      <a:pt x="262" y="40"/>
                    </a:cubicBezTo>
                    <a:cubicBezTo>
                      <a:pt x="251" y="40"/>
                      <a:pt x="241" y="40"/>
                      <a:pt x="231" y="40"/>
                    </a:cubicBezTo>
                    <a:cubicBezTo>
                      <a:pt x="230" y="40"/>
                      <a:pt x="230" y="41"/>
                      <a:pt x="230" y="42"/>
                    </a:cubicBezTo>
                    <a:cubicBezTo>
                      <a:pt x="226" y="61"/>
                      <a:pt x="222" y="79"/>
                      <a:pt x="218" y="98"/>
                    </a:cubicBezTo>
                    <a:cubicBezTo>
                      <a:pt x="217" y="100"/>
                      <a:pt x="217" y="102"/>
                      <a:pt x="216" y="104"/>
                    </a:cubicBezTo>
                    <a:cubicBezTo>
                      <a:pt x="162" y="0"/>
                      <a:pt x="162" y="0"/>
                      <a:pt x="162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38" y="0"/>
                      <a:pt x="0" y="40"/>
                      <a:pt x="0" y="89"/>
                    </a:cubicBezTo>
                    <a:cubicBezTo>
                      <a:pt x="0" y="349"/>
                      <a:pt x="0" y="349"/>
                      <a:pt x="0" y="349"/>
                    </a:cubicBezTo>
                    <a:cubicBezTo>
                      <a:pt x="0" y="391"/>
                      <a:pt x="34" y="426"/>
                      <a:pt x="76" y="426"/>
                    </a:cubicBezTo>
                    <a:cubicBezTo>
                      <a:pt x="416" y="426"/>
                      <a:pt x="416" y="426"/>
                      <a:pt x="416" y="426"/>
                    </a:cubicBezTo>
                    <a:cubicBezTo>
                      <a:pt x="458" y="426"/>
                      <a:pt x="492" y="391"/>
                      <a:pt x="492" y="349"/>
                    </a:cubicBezTo>
                    <a:cubicBezTo>
                      <a:pt x="492" y="89"/>
                      <a:pt x="492" y="89"/>
                      <a:pt x="492" y="89"/>
                    </a:cubicBezTo>
                    <a:cubicBezTo>
                      <a:pt x="492" y="40"/>
                      <a:pt x="454" y="0"/>
                      <a:pt x="407" y="0"/>
                    </a:cubicBez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021631"/>
                  </a:solidFill>
                </a:endParaRPr>
              </a:p>
            </p:txBody>
          </p:sp>
          <p:sp>
            <p:nvSpPr>
              <p:cNvPr id="36" name="Freeform 11"/>
              <p:cNvSpPr>
                <a:spLocks/>
              </p:cNvSpPr>
              <p:nvPr/>
            </p:nvSpPr>
            <p:spPr bwMode="auto">
              <a:xfrm>
                <a:off x="6804026" y="3794125"/>
                <a:ext cx="146050" cy="169863"/>
              </a:xfrm>
              <a:custGeom>
                <a:avLst/>
                <a:gdLst>
                  <a:gd name="T0" fmla="*/ 145 w 290"/>
                  <a:gd name="T1" fmla="*/ 335 h 335"/>
                  <a:gd name="T2" fmla="*/ 290 w 290"/>
                  <a:gd name="T3" fmla="*/ 155 h 335"/>
                  <a:gd name="T4" fmla="*/ 145 w 290"/>
                  <a:gd name="T5" fmla="*/ 0 h 335"/>
                  <a:gd name="T6" fmla="*/ 0 w 290"/>
                  <a:gd name="T7" fmla="*/ 155 h 335"/>
                  <a:gd name="T8" fmla="*/ 145 w 290"/>
                  <a:gd name="T9" fmla="*/ 335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0" h="335">
                    <a:moveTo>
                      <a:pt x="145" y="335"/>
                    </a:moveTo>
                    <a:cubicBezTo>
                      <a:pt x="226" y="334"/>
                      <a:pt x="290" y="238"/>
                      <a:pt x="290" y="155"/>
                    </a:cubicBezTo>
                    <a:cubicBezTo>
                      <a:pt x="290" y="72"/>
                      <a:pt x="225" y="2"/>
                      <a:pt x="145" y="0"/>
                    </a:cubicBezTo>
                    <a:cubicBezTo>
                      <a:pt x="65" y="2"/>
                      <a:pt x="0" y="72"/>
                      <a:pt x="0" y="155"/>
                    </a:cubicBezTo>
                    <a:cubicBezTo>
                      <a:pt x="0" y="238"/>
                      <a:pt x="63" y="334"/>
                      <a:pt x="145" y="335"/>
                    </a:cubicBez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021631"/>
                  </a:solidFill>
                </a:endParaRPr>
              </a:p>
            </p:txBody>
          </p:sp>
          <p:sp>
            <p:nvSpPr>
              <p:cNvPr id="37" name="Freeform 12"/>
              <p:cNvSpPr>
                <a:spLocks/>
              </p:cNvSpPr>
              <p:nvPr/>
            </p:nvSpPr>
            <p:spPr bwMode="auto">
              <a:xfrm>
                <a:off x="6862763" y="3976688"/>
                <a:ext cx="28575" cy="17463"/>
              </a:xfrm>
              <a:custGeom>
                <a:avLst/>
                <a:gdLst>
                  <a:gd name="T0" fmla="*/ 47 w 54"/>
                  <a:gd name="T1" fmla="*/ 1 h 34"/>
                  <a:gd name="T2" fmla="*/ 6 w 54"/>
                  <a:gd name="T3" fmla="*/ 1 h 34"/>
                  <a:gd name="T4" fmla="*/ 2 w 54"/>
                  <a:gd name="T5" fmla="*/ 4 h 34"/>
                  <a:gd name="T6" fmla="*/ 0 w 54"/>
                  <a:gd name="T7" fmla="*/ 9 h 34"/>
                  <a:gd name="T8" fmla="*/ 0 w 54"/>
                  <a:gd name="T9" fmla="*/ 13 h 34"/>
                  <a:gd name="T10" fmla="*/ 10 w 54"/>
                  <a:gd name="T11" fmla="*/ 32 h 34"/>
                  <a:gd name="T12" fmla="*/ 12 w 54"/>
                  <a:gd name="T13" fmla="*/ 34 h 34"/>
                  <a:gd name="T14" fmla="*/ 27 w 54"/>
                  <a:gd name="T15" fmla="*/ 34 h 34"/>
                  <a:gd name="T16" fmla="*/ 41 w 54"/>
                  <a:gd name="T17" fmla="*/ 34 h 34"/>
                  <a:gd name="T18" fmla="*/ 44 w 54"/>
                  <a:gd name="T19" fmla="*/ 32 h 34"/>
                  <a:gd name="T20" fmla="*/ 51 w 54"/>
                  <a:gd name="T21" fmla="*/ 18 h 34"/>
                  <a:gd name="T22" fmla="*/ 51 w 54"/>
                  <a:gd name="T23" fmla="*/ 4 h 34"/>
                  <a:gd name="T24" fmla="*/ 47 w 54"/>
                  <a:gd name="T2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4" h="34">
                    <a:moveTo>
                      <a:pt x="47" y="1"/>
                    </a:moveTo>
                    <a:cubicBezTo>
                      <a:pt x="34" y="0"/>
                      <a:pt x="20" y="0"/>
                      <a:pt x="6" y="1"/>
                    </a:cubicBezTo>
                    <a:cubicBezTo>
                      <a:pt x="4" y="1"/>
                      <a:pt x="3" y="2"/>
                      <a:pt x="2" y="4"/>
                    </a:cubicBezTo>
                    <a:cubicBezTo>
                      <a:pt x="2" y="6"/>
                      <a:pt x="1" y="7"/>
                      <a:pt x="0" y="9"/>
                    </a:cubicBezTo>
                    <a:cubicBezTo>
                      <a:pt x="0" y="10"/>
                      <a:pt x="0" y="12"/>
                      <a:pt x="0" y="13"/>
                    </a:cubicBezTo>
                    <a:cubicBezTo>
                      <a:pt x="3" y="19"/>
                      <a:pt x="6" y="26"/>
                      <a:pt x="10" y="32"/>
                    </a:cubicBezTo>
                    <a:cubicBezTo>
                      <a:pt x="10" y="33"/>
                      <a:pt x="11" y="34"/>
                      <a:pt x="12" y="34"/>
                    </a:cubicBezTo>
                    <a:cubicBezTo>
                      <a:pt x="17" y="34"/>
                      <a:pt x="22" y="34"/>
                      <a:pt x="27" y="34"/>
                    </a:cubicBezTo>
                    <a:cubicBezTo>
                      <a:pt x="32" y="34"/>
                      <a:pt x="37" y="34"/>
                      <a:pt x="41" y="34"/>
                    </a:cubicBezTo>
                    <a:cubicBezTo>
                      <a:pt x="43" y="34"/>
                      <a:pt x="43" y="33"/>
                      <a:pt x="44" y="32"/>
                    </a:cubicBezTo>
                    <a:cubicBezTo>
                      <a:pt x="46" y="27"/>
                      <a:pt x="48" y="22"/>
                      <a:pt x="51" y="18"/>
                    </a:cubicBezTo>
                    <a:cubicBezTo>
                      <a:pt x="54" y="13"/>
                      <a:pt x="54" y="9"/>
                      <a:pt x="51" y="4"/>
                    </a:cubicBezTo>
                    <a:cubicBezTo>
                      <a:pt x="50" y="2"/>
                      <a:pt x="49" y="1"/>
                      <a:pt x="47" y="1"/>
                    </a:cubicBez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021631"/>
                  </a:solidFill>
                </a:endParaRPr>
              </a:p>
            </p:txBody>
          </p:sp>
          <p:sp>
            <p:nvSpPr>
              <p:cNvPr id="38" name="Freeform 13"/>
              <p:cNvSpPr>
                <a:spLocks/>
              </p:cNvSpPr>
              <p:nvPr/>
            </p:nvSpPr>
            <p:spPr bwMode="auto">
              <a:xfrm>
                <a:off x="6751639" y="3976688"/>
                <a:ext cx="250825" cy="215900"/>
              </a:xfrm>
              <a:custGeom>
                <a:avLst/>
                <a:gdLst>
                  <a:gd name="T0" fmla="*/ 492 w 492"/>
                  <a:gd name="T1" fmla="*/ 89 h 425"/>
                  <a:gd name="T2" fmla="*/ 407 w 492"/>
                  <a:gd name="T3" fmla="*/ 0 h 425"/>
                  <a:gd name="T4" fmla="*/ 330 w 492"/>
                  <a:gd name="T5" fmla="*/ 0 h 425"/>
                  <a:gd name="T6" fmla="*/ 276 w 492"/>
                  <a:gd name="T7" fmla="*/ 104 h 425"/>
                  <a:gd name="T8" fmla="*/ 270 w 492"/>
                  <a:gd name="T9" fmla="*/ 79 h 425"/>
                  <a:gd name="T10" fmla="*/ 262 w 492"/>
                  <a:gd name="T11" fmla="*/ 40 h 425"/>
                  <a:gd name="T12" fmla="*/ 231 w 492"/>
                  <a:gd name="T13" fmla="*/ 40 h 425"/>
                  <a:gd name="T14" fmla="*/ 230 w 492"/>
                  <a:gd name="T15" fmla="*/ 42 h 425"/>
                  <a:gd name="T16" fmla="*/ 218 w 492"/>
                  <a:gd name="T17" fmla="*/ 98 h 425"/>
                  <a:gd name="T18" fmla="*/ 216 w 492"/>
                  <a:gd name="T19" fmla="*/ 104 h 425"/>
                  <a:gd name="T20" fmla="*/ 162 w 492"/>
                  <a:gd name="T21" fmla="*/ 0 h 425"/>
                  <a:gd name="T22" fmla="*/ 85 w 492"/>
                  <a:gd name="T23" fmla="*/ 0 h 425"/>
                  <a:gd name="T24" fmla="*/ 0 w 492"/>
                  <a:gd name="T25" fmla="*/ 89 h 425"/>
                  <a:gd name="T26" fmla="*/ 0 w 492"/>
                  <a:gd name="T27" fmla="*/ 349 h 425"/>
                  <a:gd name="T28" fmla="*/ 77 w 492"/>
                  <a:gd name="T29" fmla="*/ 425 h 425"/>
                  <a:gd name="T30" fmla="*/ 416 w 492"/>
                  <a:gd name="T31" fmla="*/ 425 h 425"/>
                  <a:gd name="T32" fmla="*/ 492 w 492"/>
                  <a:gd name="T33" fmla="*/ 349 h 425"/>
                  <a:gd name="T34" fmla="*/ 492 w 492"/>
                  <a:gd name="T35" fmla="*/ 89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92" h="425">
                    <a:moveTo>
                      <a:pt x="492" y="89"/>
                    </a:moveTo>
                    <a:cubicBezTo>
                      <a:pt x="492" y="39"/>
                      <a:pt x="454" y="0"/>
                      <a:pt x="407" y="0"/>
                    </a:cubicBezTo>
                    <a:cubicBezTo>
                      <a:pt x="330" y="0"/>
                      <a:pt x="330" y="0"/>
                      <a:pt x="330" y="0"/>
                    </a:cubicBezTo>
                    <a:cubicBezTo>
                      <a:pt x="276" y="104"/>
                      <a:pt x="276" y="104"/>
                      <a:pt x="276" y="104"/>
                    </a:cubicBezTo>
                    <a:cubicBezTo>
                      <a:pt x="274" y="96"/>
                      <a:pt x="272" y="87"/>
                      <a:pt x="270" y="79"/>
                    </a:cubicBezTo>
                    <a:cubicBezTo>
                      <a:pt x="267" y="66"/>
                      <a:pt x="264" y="53"/>
                      <a:pt x="262" y="40"/>
                    </a:cubicBezTo>
                    <a:cubicBezTo>
                      <a:pt x="251" y="40"/>
                      <a:pt x="241" y="40"/>
                      <a:pt x="231" y="40"/>
                    </a:cubicBezTo>
                    <a:cubicBezTo>
                      <a:pt x="230" y="40"/>
                      <a:pt x="230" y="41"/>
                      <a:pt x="230" y="42"/>
                    </a:cubicBezTo>
                    <a:cubicBezTo>
                      <a:pt x="226" y="61"/>
                      <a:pt x="222" y="79"/>
                      <a:pt x="218" y="98"/>
                    </a:cubicBezTo>
                    <a:cubicBezTo>
                      <a:pt x="217" y="100"/>
                      <a:pt x="217" y="102"/>
                      <a:pt x="216" y="104"/>
                    </a:cubicBezTo>
                    <a:cubicBezTo>
                      <a:pt x="162" y="0"/>
                      <a:pt x="162" y="0"/>
                      <a:pt x="162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38" y="0"/>
                      <a:pt x="0" y="39"/>
                      <a:pt x="0" y="89"/>
                    </a:cubicBezTo>
                    <a:cubicBezTo>
                      <a:pt x="0" y="349"/>
                      <a:pt x="0" y="349"/>
                      <a:pt x="0" y="349"/>
                    </a:cubicBezTo>
                    <a:cubicBezTo>
                      <a:pt x="0" y="391"/>
                      <a:pt x="34" y="425"/>
                      <a:pt x="77" y="425"/>
                    </a:cubicBezTo>
                    <a:cubicBezTo>
                      <a:pt x="416" y="425"/>
                      <a:pt x="416" y="425"/>
                      <a:pt x="416" y="425"/>
                    </a:cubicBezTo>
                    <a:cubicBezTo>
                      <a:pt x="458" y="425"/>
                      <a:pt x="492" y="391"/>
                      <a:pt x="492" y="349"/>
                    </a:cubicBezTo>
                    <a:lnTo>
                      <a:pt x="492" y="89"/>
                    </a:ln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021631"/>
                  </a:solidFill>
                </a:endParaRPr>
              </a:p>
            </p:txBody>
          </p:sp>
          <p:sp>
            <p:nvSpPr>
              <p:cNvPr id="39" name="Freeform 14"/>
              <p:cNvSpPr>
                <a:spLocks/>
              </p:cNvSpPr>
              <p:nvPr/>
            </p:nvSpPr>
            <p:spPr bwMode="auto">
              <a:xfrm>
                <a:off x="6788151" y="4254500"/>
                <a:ext cx="177800" cy="203200"/>
              </a:xfrm>
              <a:custGeom>
                <a:avLst/>
                <a:gdLst>
                  <a:gd name="T0" fmla="*/ 223 w 352"/>
                  <a:gd name="T1" fmla="*/ 204 h 399"/>
                  <a:gd name="T2" fmla="*/ 223 w 352"/>
                  <a:gd name="T3" fmla="*/ 47 h 399"/>
                  <a:gd name="T4" fmla="*/ 176 w 352"/>
                  <a:gd name="T5" fmla="*/ 0 h 399"/>
                  <a:gd name="T6" fmla="*/ 129 w 352"/>
                  <a:gd name="T7" fmla="*/ 47 h 399"/>
                  <a:gd name="T8" fmla="*/ 129 w 352"/>
                  <a:gd name="T9" fmla="*/ 204 h 399"/>
                  <a:gd name="T10" fmla="*/ 18 w 352"/>
                  <a:gd name="T11" fmla="*/ 315 h 399"/>
                  <a:gd name="T12" fmla="*/ 18 w 352"/>
                  <a:gd name="T13" fmla="*/ 381 h 399"/>
                  <a:gd name="T14" fmla="*/ 85 w 352"/>
                  <a:gd name="T15" fmla="*/ 381 h 399"/>
                  <a:gd name="T16" fmla="*/ 176 w 352"/>
                  <a:gd name="T17" fmla="*/ 290 h 399"/>
                  <a:gd name="T18" fmla="*/ 268 w 352"/>
                  <a:gd name="T19" fmla="*/ 381 h 399"/>
                  <a:gd name="T20" fmla="*/ 334 w 352"/>
                  <a:gd name="T21" fmla="*/ 381 h 399"/>
                  <a:gd name="T22" fmla="*/ 334 w 352"/>
                  <a:gd name="T23" fmla="*/ 315 h 399"/>
                  <a:gd name="T24" fmla="*/ 223 w 352"/>
                  <a:gd name="T25" fmla="*/ 204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52" h="399">
                    <a:moveTo>
                      <a:pt x="223" y="204"/>
                    </a:moveTo>
                    <a:cubicBezTo>
                      <a:pt x="223" y="47"/>
                      <a:pt x="223" y="47"/>
                      <a:pt x="223" y="47"/>
                    </a:cubicBezTo>
                    <a:cubicBezTo>
                      <a:pt x="223" y="21"/>
                      <a:pt x="202" y="0"/>
                      <a:pt x="176" y="0"/>
                    </a:cubicBezTo>
                    <a:cubicBezTo>
                      <a:pt x="150" y="0"/>
                      <a:pt x="129" y="21"/>
                      <a:pt x="129" y="47"/>
                    </a:cubicBezTo>
                    <a:cubicBezTo>
                      <a:pt x="129" y="204"/>
                      <a:pt x="129" y="204"/>
                      <a:pt x="129" y="204"/>
                    </a:cubicBezTo>
                    <a:cubicBezTo>
                      <a:pt x="18" y="315"/>
                      <a:pt x="18" y="315"/>
                      <a:pt x="18" y="315"/>
                    </a:cubicBezTo>
                    <a:cubicBezTo>
                      <a:pt x="0" y="333"/>
                      <a:pt x="0" y="363"/>
                      <a:pt x="18" y="381"/>
                    </a:cubicBezTo>
                    <a:cubicBezTo>
                      <a:pt x="37" y="399"/>
                      <a:pt x="66" y="399"/>
                      <a:pt x="85" y="381"/>
                    </a:cubicBezTo>
                    <a:cubicBezTo>
                      <a:pt x="176" y="290"/>
                      <a:pt x="176" y="290"/>
                      <a:pt x="176" y="290"/>
                    </a:cubicBezTo>
                    <a:cubicBezTo>
                      <a:pt x="268" y="381"/>
                      <a:pt x="268" y="381"/>
                      <a:pt x="268" y="381"/>
                    </a:cubicBezTo>
                    <a:cubicBezTo>
                      <a:pt x="286" y="399"/>
                      <a:pt x="316" y="399"/>
                      <a:pt x="334" y="381"/>
                    </a:cubicBezTo>
                    <a:cubicBezTo>
                      <a:pt x="352" y="363"/>
                      <a:pt x="352" y="333"/>
                      <a:pt x="334" y="315"/>
                    </a:cubicBezTo>
                    <a:lnTo>
                      <a:pt x="223" y="204"/>
                    </a:ln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021631"/>
                  </a:solidFill>
                </a:endParaRPr>
              </a:p>
            </p:txBody>
          </p:sp>
        </p:grpSp>
      </p:grpSp>
      <p:sp>
        <p:nvSpPr>
          <p:cNvPr id="18" name="Rectangle 17"/>
          <p:cNvSpPr/>
          <p:nvPr/>
        </p:nvSpPr>
        <p:spPr>
          <a:xfrm>
            <a:off x="304438" y="1040885"/>
            <a:ext cx="3983427" cy="196548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rgbClr val="FFFFFF"/>
                </a:solidFill>
                <a:cs typeface="Arial" pitchFamily="34" charset="0"/>
              </a:rPr>
              <a:t>PARTNERSHIP </a:t>
            </a:r>
            <a:r>
              <a:rPr lang="en-GB" sz="1100" dirty="0" smtClean="0">
                <a:solidFill>
                  <a:srgbClr val="FFFFFF"/>
                </a:solidFill>
                <a:cs typeface="Arial" pitchFamily="34" charset="0"/>
              </a:rPr>
              <a:t>OBJECTIVE/S</a:t>
            </a:r>
            <a:endParaRPr lang="en-GB" sz="11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11387" y="871857"/>
            <a:ext cx="352424" cy="361949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>
              <a:solidFill>
                <a:srgbClr val="FFFFFF"/>
              </a:solidFill>
              <a:cs typeface="Arial" pitchFamily="34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61301" y="918062"/>
            <a:ext cx="268222" cy="267598"/>
            <a:chOff x="481013" y="2827338"/>
            <a:chExt cx="682624" cy="681037"/>
          </a:xfrm>
        </p:grpSpPr>
        <p:sp>
          <p:nvSpPr>
            <p:cNvPr id="79" name="Freeform 12"/>
            <p:cNvSpPr>
              <a:spLocks/>
            </p:cNvSpPr>
            <p:nvPr/>
          </p:nvSpPr>
          <p:spPr bwMode="auto">
            <a:xfrm>
              <a:off x="735013" y="3114675"/>
              <a:ext cx="138112" cy="138113"/>
            </a:xfrm>
            <a:custGeom>
              <a:avLst/>
              <a:gdLst>
                <a:gd name="T0" fmla="*/ 34 w 53"/>
                <a:gd name="T1" fmla="*/ 1 h 53"/>
                <a:gd name="T2" fmla="*/ 27 w 53"/>
                <a:gd name="T3" fmla="*/ 0 h 53"/>
                <a:gd name="T4" fmla="*/ 0 w 53"/>
                <a:gd name="T5" fmla="*/ 27 h 53"/>
                <a:gd name="T6" fmla="*/ 27 w 53"/>
                <a:gd name="T7" fmla="*/ 53 h 53"/>
                <a:gd name="T8" fmla="*/ 53 w 53"/>
                <a:gd name="T9" fmla="*/ 27 h 53"/>
                <a:gd name="T10" fmla="*/ 52 w 53"/>
                <a:gd name="T11" fmla="*/ 20 h 53"/>
                <a:gd name="T12" fmla="*/ 36 w 53"/>
                <a:gd name="T13" fmla="*/ 36 h 53"/>
                <a:gd name="T14" fmla="*/ 27 w 53"/>
                <a:gd name="T15" fmla="*/ 40 h 53"/>
                <a:gd name="T16" fmla="*/ 17 w 53"/>
                <a:gd name="T17" fmla="*/ 36 h 53"/>
                <a:gd name="T18" fmla="*/ 17 w 53"/>
                <a:gd name="T19" fmla="*/ 17 h 53"/>
                <a:gd name="T20" fmla="*/ 34 w 53"/>
                <a:gd name="T21" fmla="*/ 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53">
                  <a:moveTo>
                    <a:pt x="34" y="1"/>
                  </a:moveTo>
                  <a:cubicBezTo>
                    <a:pt x="31" y="0"/>
                    <a:pt x="29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0" y="41"/>
                    <a:pt x="12" y="53"/>
                    <a:pt x="27" y="53"/>
                  </a:cubicBezTo>
                  <a:cubicBezTo>
                    <a:pt x="41" y="53"/>
                    <a:pt x="53" y="41"/>
                    <a:pt x="53" y="27"/>
                  </a:cubicBezTo>
                  <a:cubicBezTo>
                    <a:pt x="53" y="24"/>
                    <a:pt x="53" y="22"/>
                    <a:pt x="52" y="20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3" y="39"/>
                    <a:pt x="30" y="40"/>
                    <a:pt x="27" y="40"/>
                  </a:cubicBezTo>
                  <a:cubicBezTo>
                    <a:pt x="23" y="40"/>
                    <a:pt x="20" y="39"/>
                    <a:pt x="17" y="36"/>
                  </a:cubicBezTo>
                  <a:cubicBezTo>
                    <a:pt x="12" y="31"/>
                    <a:pt x="12" y="23"/>
                    <a:pt x="17" y="17"/>
                  </a:cubicBezTo>
                  <a:lnTo>
                    <a:pt x="34" y="1"/>
                  </a:lnTo>
                  <a:close/>
                </a:path>
              </a:pathLst>
            </a:custGeom>
            <a:solidFill>
              <a:srgbClr val="4141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021631"/>
                </a:solidFill>
              </a:endParaRPr>
            </a:p>
          </p:txBody>
        </p:sp>
        <p:sp>
          <p:nvSpPr>
            <p:cNvPr id="80" name="Freeform 13"/>
            <p:cNvSpPr>
              <a:spLocks/>
            </p:cNvSpPr>
            <p:nvPr/>
          </p:nvSpPr>
          <p:spPr bwMode="auto">
            <a:xfrm>
              <a:off x="604838" y="2982913"/>
              <a:ext cx="400050" cy="400050"/>
            </a:xfrm>
            <a:custGeom>
              <a:avLst/>
              <a:gdLst>
                <a:gd name="T0" fmla="*/ 118 w 153"/>
                <a:gd name="T1" fmla="*/ 17 h 153"/>
                <a:gd name="T2" fmla="*/ 118 w 153"/>
                <a:gd name="T3" fmla="*/ 12 h 153"/>
                <a:gd name="T4" fmla="*/ 77 w 153"/>
                <a:gd name="T5" fmla="*/ 0 h 153"/>
                <a:gd name="T6" fmla="*/ 0 w 153"/>
                <a:gd name="T7" fmla="*/ 77 h 153"/>
                <a:gd name="T8" fmla="*/ 77 w 153"/>
                <a:gd name="T9" fmla="*/ 153 h 153"/>
                <a:gd name="T10" fmla="*/ 153 w 153"/>
                <a:gd name="T11" fmla="*/ 77 h 153"/>
                <a:gd name="T12" fmla="*/ 141 w 153"/>
                <a:gd name="T13" fmla="*/ 36 h 153"/>
                <a:gd name="T14" fmla="*/ 138 w 153"/>
                <a:gd name="T15" fmla="*/ 36 h 153"/>
                <a:gd name="T16" fmla="*/ 136 w 153"/>
                <a:gd name="T17" fmla="*/ 36 h 153"/>
                <a:gd name="T18" fmla="*/ 122 w 153"/>
                <a:gd name="T19" fmla="*/ 50 h 153"/>
                <a:gd name="T20" fmla="*/ 130 w 153"/>
                <a:gd name="T21" fmla="*/ 77 h 153"/>
                <a:gd name="T22" fmla="*/ 77 w 153"/>
                <a:gd name="T23" fmla="*/ 130 h 153"/>
                <a:gd name="T24" fmla="*/ 23 w 153"/>
                <a:gd name="T25" fmla="*/ 77 h 153"/>
                <a:gd name="T26" fmla="*/ 77 w 153"/>
                <a:gd name="T27" fmla="*/ 23 h 153"/>
                <a:gd name="T28" fmla="*/ 104 w 153"/>
                <a:gd name="T29" fmla="*/ 31 h 153"/>
                <a:gd name="T30" fmla="*/ 118 w 153"/>
                <a:gd name="T31" fmla="*/ 1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3" h="153">
                  <a:moveTo>
                    <a:pt x="118" y="17"/>
                  </a:moveTo>
                  <a:cubicBezTo>
                    <a:pt x="118" y="15"/>
                    <a:pt x="118" y="14"/>
                    <a:pt x="118" y="12"/>
                  </a:cubicBezTo>
                  <a:cubicBezTo>
                    <a:pt x="106" y="5"/>
                    <a:pt x="92" y="0"/>
                    <a:pt x="77" y="0"/>
                  </a:cubicBezTo>
                  <a:cubicBezTo>
                    <a:pt x="35" y="0"/>
                    <a:pt x="0" y="35"/>
                    <a:pt x="0" y="77"/>
                  </a:cubicBezTo>
                  <a:cubicBezTo>
                    <a:pt x="0" y="119"/>
                    <a:pt x="35" y="153"/>
                    <a:pt x="77" y="153"/>
                  </a:cubicBezTo>
                  <a:cubicBezTo>
                    <a:pt x="119" y="153"/>
                    <a:pt x="153" y="119"/>
                    <a:pt x="153" y="77"/>
                  </a:cubicBezTo>
                  <a:cubicBezTo>
                    <a:pt x="153" y="62"/>
                    <a:pt x="149" y="48"/>
                    <a:pt x="141" y="36"/>
                  </a:cubicBezTo>
                  <a:cubicBezTo>
                    <a:pt x="139" y="36"/>
                    <a:pt x="138" y="36"/>
                    <a:pt x="138" y="36"/>
                  </a:cubicBezTo>
                  <a:cubicBezTo>
                    <a:pt x="137" y="36"/>
                    <a:pt x="137" y="36"/>
                    <a:pt x="136" y="36"/>
                  </a:cubicBezTo>
                  <a:cubicBezTo>
                    <a:pt x="122" y="50"/>
                    <a:pt x="122" y="50"/>
                    <a:pt x="122" y="50"/>
                  </a:cubicBezTo>
                  <a:cubicBezTo>
                    <a:pt x="127" y="58"/>
                    <a:pt x="130" y="67"/>
                    <a:pt x="130" y="77"/>
                  </a:cubicBezTo>
                  <a:cubicBezTo>
                    <a:pt x="130" y="106"/>
                    <a:pt x="106" y="130"/>
                    <a:pt x="77" y="130"/>
                  </a:cubicBezTo>
                  <a:cubicBezTo>
                    <a:pt x="47" y="130"/>
                    <a:pt x="23" y="106"/>
                    <a:pt x="23" y="77"/>
                  </a:cubicBezTo>
                  <a:cubicBezTo>
                    <a:pt x="23" y="47"/>
                    <a:pt x="47" y="23"/>
                    <a:pt x="77" y="23"/>
                  </a:cubicBezTo>
                  <a:cubicBezTo>
                    <a:pt x="87" y="23"/>
                    <a:pt x="96" y="26"/>
                    <a:pt x="104" y="31"/>
                  </a:cubicBezTo>
                  <a:lnTo>
                    <a:pt x="118" y="17"/>
                  </a:lnTo>
                  <a:close/>
                </a:path>
              </a:pathLst>
            </a:custGeom>
            <a:solidFill>
              <a:srgbClr val="4141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021631"/>
                </a:solidFill>
              </a:endParaRPr>
            </a:p>
          </p:txBody>
        </p:sp>
        <p:sp>
          <p:nvSpPr>
            <p:cNvPr id="81" name="Freeform 14"/>
            <p:cNvSpPr>
              <a:spLocks/>
            </p:cNvSpPr>
            <p:nvPr/>
          </p:nvSpPr>
          <p:spPr bwMode="auto">
            <a:xfrm>
              <a:off x="481013" y="2860675"/>
              <a:ext cx="649287" cy="647700"/>
            </a:xfrm>
            <a:custGeom>
              <a:avLst/>
              <a:gdLst>
                <a:gd name="T0" fmla="*/ 216 w 248"/>
                <a:gd name="T1" fmla="*/ 75 h 248"/>
                <a:gd name="T2" fmla="*/ 213 w 248"/>
                <a:gd name="T3" fmla="*/ 77 h 248"/>
                <a:gd name="T4" fmla="*/ 225 w 248"/>
                <a:gd name="T5" fmla="*/ 124 h 248"/>
                <a:gd name="T6" fmla="*/ 124 w 248"/>
                <a:gd name="T7" fmla="*/ 225 h 248"/>
                <a:gd name="T8" fmla="*/ 23 w 248"/>
                <a:gd name="T9" fmla="*/ 124 h 248"/>
                <a:gd name="T10" fmla="*/ 124 w 248"/>
                <a:gd name="T11" fmla="*/ 23 h 248"/>
                <a:gd name="T12" fmla="*/ 170 w 248"/>
                <a:gd name="T13" fmla="*/ 34 h 248"/>
                <a:gd name="T14" fmla="*/ 173 w 248"/>
                <a:gd name="T15" fmla="*/ 31 h 248"/>
                <a:gd name="T16" fmla="*/ 187 w 248"/>
                <a:gd name="T17" fmla="*/ 17 h 248"/>
                <a:gd name="T18" fmla="*/ 124 w 248"/>
                <a:gd name="T19" fmla="*/ 0 h 248"/>
                <a:gd name="T20" fmla="*/ 0 w 248"/>
                <a:gd name="T21" fmla="*/ 124 h 248"/>
                <a:gd name="T22" fmla="*/ 124 w 248"/>
                <a:gd name="T23" fmla="*/ 248 h 248"/>
                <a:gd name="T24" fmla="*/ 248 w 248"/>
                <a:gd name="T25" fmla="*/ 124 h 248"/>
                <a:gd name="T26" fmla="*/ 230 w 248"/>
                <a:gd name="T27" fmla="*/ 61 h 248"/>
                <a:gd name="T28" fmla="*/ 216 w 248"/>
                <a:gd name="T29" fmla="*/ 75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8" h="248">
                  <a:moveTo>
                    <a:pt x="216" y="75"/>
                  </a:moveTo>
                  <a:cubicBezTo>
                    <a:pt x="215" y="76"/>
                    <a:pt x="214" y="76"/>
                    <a:pt x="213" y="77"/>
                  </a:cubicBezTo>
                  <a:cubicBezTo>
                    <a:pt x="220" y="91"/>
                    <a:pt x="225" y="107"/>
                    <a:pt x="225" y="124"/>
                  </a:cubicBezTo>
                  <a:cubicBezTo>
                    <a:pt x="225" y="179"/>
                    <a:pt x="179" y="225"/>
                    <a:pt x="124" y="225"/>
                  </a:cubicBezTo>
                  <a:cubicBezTo>
                    <a:pt x="68" y="225"/>
                    <a:pt x="23" y="179"/>
                    <a:pt x="23" y="124"/>
                  </a:cubicBezTo>
                  <a:cubicBezTo>
                    <a:pt x="23" y="68"/>
                    <a:pt x="68" y="23"/>
                    <a:pt x="124" y="23"/>
                  </a:cubicBezTo>
                  <a:cubicBezTo>
                    <a:pt x="140" y="23"/>
                    <a:pt x="156" y="27"/>
                    <a:pt x="170" y="34"/>
                  </a:cubicBezTo>
                  <a:cubicBezTo>
                    <a:pt x="171" y="33"/>
                    <a:pt x="172" y="32"/>
                    <a:pt x="173" y="31"/>
                  </a:cubicBezTo>
                  <a:cubicBezTo>
                    <a:pt x="187" y="17"/>
                    <a:pt x="187" y="17"/>
                    <a:pt x="187" y="17"/>
                  </a:cubicBezTo>
                  <a:cubicBezTo>
                    <a:pt x="168" y="6"/>
                    <a:pt x="147" y="0"/>
                    <a:pt x="124" y="0"/>
                  </a:cubicBezTo>
                  <a:cubicBezTo>
                    <a:pt x="55" y="0"/>
                    <a:pt x="0" y="55"/>
                    <a:pt x="0" y="124"/>
                  </a:cubicBezTo>
                  <a:cubicBezTo>
                    <a:pt x="0" y="192"/>
                    <a:pt x="55" y="248"/>
                    <a:pt x="124" y="248"/>
                  </a:cubicBezTo>
                  <a:cubicBezTo>
                    <a:pt x="192" y="248"/>
                    <a:pt x="248" y="192"/>
                    <a:pt x="248" y="124"/>
                  </a:cubicBezTo>
                  <a:cubicBezTo>
                    <a:pt x="248" y="101"/>
                    <a:pt x="241" y="79"/>
                    <a:pt x="230" y="61"/>
                  </a:cubicBezTo>
                  <a:lnTo>
                    <a:pt x="216" y="75"/>
                  </a:lnTo>
                  <a:close/>
                </a:path>
              </a:pathLst>
            </a:custGeom>
            <a:solidFill>
              <a:srgbClr val="4141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021631"/>
                </a:solidFill>
              </a:endParaRPr>
            </a:p>
          </p:txBody>
        </p:sp>
        <p:sp>
          <p:nvSpPr>
            <p:cNvPr id="82" name="Freeform 15"/>
            <p:cNvSpPr>
              <a:spLocks/>
            </p:cNvSpPr>
            <p:nvPr/>
          </p:nvSpPr>
          <p:spPr bwMode="auto">
            <a:xfrm>
              <a:off x="784225" y="2827338"/>
              <a:ext cx="379412" cy="373063"/>
            </a:xfrm>
            <a:custGeom>
              <a:avLst/>
              <a:gdLst>
                <a:gd name="T0" fmla="*/ 120 w 145"/>
                <a:gd name="T1" fmla="*/ 24 h 143"/>
                <a:gd name="T2" fmla="*/ 109 w 145"/>
                <a:gd name="T3" fmla="*/ 8 h 143"/>
                <a:gd name="T4" fmla="*/ 64 w 145"/>
                <a:gd name="T5" fmla="*/ 52 h 143"/>
                <a:gd name="T6" fmla="*/ 60 w 145"/>
                <a:gd name="T7" fmla="*/ 75 h 143"/>
                <a:gd name="T8" fmla="*/ 3 w 145"/>
                <a:gd name="T9" fmla="*/ 132 h 143"/>
                <a:gd name="T10" fmla="*/ 3 w 145"/>
                <a:gd name="T11" fmla="*/ 141 h 143"/>
                <a:gd name="T12" fmla="*/ 8 w 145"/>
                <a:gd name="T13" fmla="*/ 143 h 143"/>
                <a:gd name="T14" fmla="*/ 12 w 145"/>
                <a:gd name="T15" fmla="*/ 141 h 143"/>
                <a:gd name="T16" fmla="*/ 68 w 145"/>
                <a:gd name="T17" fmla="*/ 85 h 143"/>
                <a:gd name="T18" fmla="*/ 92 w 145"/>
                <a:gd name="T19" fmla="*/ 80 h 143"/>
                <a:gd name="T20" fmla="*/ 137 w 145"/>
                <a:gd name="T21" fmla="*/ 35 h 143"/>
                <a:gd name="T22" fmla="*/ 120 w 145"/>
                <a:gd name="T23" fmla="*/ 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143">
                  <a:moveTo>
                    <a:pt x="120" y="24"/>
                  </a:moveTo>
                  <a:cubicBezTo>
                    <a:pt x="112" y="16"/>
                    <a:pt x="117" y="0"/>
                    <a:pt x="109" y="8"/>
                  </a:cubicBezTo>
                  <a:cubicBezTo>
                    <a:pt x="64" y="52"/>
                    <a:pt x="64" y="52"/>
                    <a:pt x="64" y="52"/>
                  </a:cubicBezTo>
                  <a:cubicBezTo>
                    <a:pt x="60" y="57"/>
                    <a:pt x="59" y="68"/>
                    <a:pt x="60" y="75"/>
                  </a:cubicBezTo>
                  <a:cubicBezTo>
                    <a:pt x="3" y="132"/>
                    <a:pt x="3" y="132"/>
                    <a:pt x="3" y="132"/>
                  </a:cubicBezTo>
                  <a:cubicBezTo>
                    <a:pt x="0" y="135"/>
                    <a:pt x="0" y="139"/>
                    <a:pt x="3" y="141"/>
                  </a:cubicBezTo>
                  <a:cubicBezTo>
                    <a:pt x="4" y="143"/>
                    <a:pt x="6" y="143"/>
                    <a:pt x="8" y="143"/>
                  </a:cubicBezTo>
                  <a:cubicBezTo>
                    <a:pt x="9" y="143"/>
                    <a:pt x="11" y="143"/>
                    <a:pt x="12" y="141"/>
                  </a:cubicBezTo>
                  <a:cubicBezTo>
                    <a:pt x="68" y="85"/>
                    <a:pt x="68" y="85"/>
                    <a:pt x="68" y="85"/>
                  </a:cubicBezTo>
                  <a:cubicBezTo>
                    <a:pt x="77" y="85"/>
                    <a:pt x="90" y="83"/>
                    <a:pt x="92" y="80"/>
                  </a:cubicBezTo>
                  <a:cubicBezTo>
                    <a:pt x="137" y="35"/>
                    <a:pt x="137" y="35"/>
                    <a:pt x="137" y="35"/>
                  </a:cubicBezTo>
                  <a:cubicBezTo>
                    <a:pt x="145" y="28"/>
                    <a:pt x="128" y="32"/>
                    <a:pt x="120" y="24"/>
                  </a:cubicBezTo>
                  <a:close/>
                </a:path>
              </a:pathLst>
            </a:custGeom>
            <a:solidFill>
              <a:srgbClr val="4141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021631"/>
                </a:solidFill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323420" y="2080665"/>
            <a:ext cx="3969084" cy="22731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Bef>
                <a:spcPts val="100"/>
              </a:spcBef>
              <a:spcAft>
                <a:spcPts val="100"/>
              </a:spcAft>
            </a:pPr>
            <a:r>
              <a:rPr lang="en-GB" sz="1100" dirty="0">
                <a:solidFill>
                  <a:srgbClr val="FFFFFF"/>
                </a:solidFill>
              </a:rPr>
              <a:t>KEY MESSAGES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142009" y="1998558"/>
            <a:ext cx="352424" cy="361949"/>
            <a:chOff x="9837368" y="1467259"/>
            <a:chExt cx="352424" cy="361949"/>
          </a:xfrm>
        </p:grpSpPr>
        <p:sp>
          <p:nvSpPr>
            <p:cNvPr id="85" name="Oval 84"/>
            <p:cNvSpPr/>
            <p:nvPr/>
          </p:nvSpPr>
          <p:spPr>
            <a:xfrm>
              <a:off x="9837368" y="1467259"/>
              <a:ext cx="352424" cy="36194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 err="1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83" name="Freeform 11"/>
            <p:cNvSpPr>
              <a:spLocks noEditPoints="1"/>
            </p:cNvSpPr>
            <p:nvPr/>
          </p:nvSpPr>
          <p:spPr bwMode="auto">
            <a:xfrm>
              <a:off x="9900959" y="1556637"/>
              <a:ext cx="225241" cy="201339"/>
            </a:xfrm>
            <a:custGeom>
              <a:avLst/>
              <a:gdLst>
                <a:gd name="T0" fmla="*/ 246 w 246"/>
                <a:gd name="T1" fmla="*/ 98 h 220"/>
                <a:gd name="T2" fmla="*/ 123 w 246"/>
                <a:gd name="T3" fmla="*/ 0 h 220"/>
                <a:gd name="T4" fmla="*/ 0 w 246"/>
                <a:gd name="T5" fmla="*/ 98 h 220"/>
                <a:gd name="T6" fmla="*/ 123 w 246"/>
                <a:gd name="T7" fmla="*/ 195 h 220"/>
                <a:gd name="T8" fmla="*/ 165 w 246"/>
                <a:gd name="T9" fmla="*/ 190 h 220"/>
                <a:gd name="T10" fmla="*/ 201 w 246"/>
                <a:gd name="T11" fmla="*/ 219 h 220"/>
                <a:gd name="T12" fmla="*/ 204 w 246"/>
                <a:gd name="T13" fmla="*/ 220 h 220"/>
                <a:gd name="T14" fmla="*/ 205 w 246"/>
                <a:gd name="T15" fmla="*/ 219 h 220"/>
                <a:gd name="T16" fmla="*/ 203 w 246"/>
                <a:gd name="T17" fmla="*/ 172 h 220"/>
                <a:gd name="T18" fmla="*/ 246 w 246"/>
                <a:gd name="T19" fmla="*/ 98 h 220"/>
                <a:gd name="T20" fmla="*/ 171 w 246"/>
                <a:gd name="T21" fmla="*/ 140 h 220"/>
                <a:gd name="T22" fmla="*/ 76 w 246"/>
                <a:gd name="T23" fmla="*/ 140 h 220"/>
                <a:gd name="T24" fmla="*/ 67 w 246"/>
                <a:gd name="T25" fmla="*/ 131 h 220"/>
                <a:gd name="T26" fmla="*/ 76 w 246"/>
                <a:gd name="T27" fmla="*/ 122 h 220"/>
                <a:gd name="T28" fmla="*/ 171 w 246"/>
                <a:gd name="T29" fmla="*/ 122 h 220"/>
                <a:gd name="T30" fmla="*/ 180 w 246"/>
                <a:gd name="T31" fmla="*/ 131 h 220"/>
                <a:gd name="T32" fmla="*/ 171 w 246"/>
                <a:gd name="T33" fmla="*/ 140 h 220"/>
                <a:gd name="T34" fmla="*/ 171 w 246"/>
                <a:gd name="T35" fmla="*/ 103 h 220"/>
                <a:gd name="T36" fmla="*/ 76 w 246"/>
                <a:gd name="T37" fmla="*/ 103 h 220"/>
                <a:gd name="T38" fmla="*/ 67 w 246"/>
                <a:gd name="T39" fmla="*/ 94 h 220"/>
                <a:gd name="T40" fmla="*/ 76 w 246"/>
                <a:gd name="T41" fmla="*/ 85 h 220"/>
                <a:gd name="T42" fmla="*/ 171 w 246"/>
                <a:gd name="T43" fmla="*/ 85 h 220"/>
                <a:gd name="T44" fmla="*/ 180 w 246"/>
                <a:gd name="T45" fmla="*/ 94 h 220"/>
                <a:gd name="T46" fmla="*/ 171 w 246"/>
                <a:gd name="T47" fmla="*/ 103 h 220"/>
                <a:gd name="T48" fmla="*/ 171 w 246"/>
                <a:gd name="T49" fmla="*/ 66 h 220"/>
                <a:gd name="T50" fmla="*/ 76 w 246"/>
                <a:gd name="T51" fmla="*/ 66 h 220"/>
                <a:gd name="T52" fmla="*/ 67 w 246"/>
                <a:gd name="T53" fmla="*/ 57 h 220"/>
                <a:gd name="T54" fmla="*/ 76 w 246"/>
                <a:gd name="T55" fmla="*/ 49 h 220"/>
                <a:gd name="T56" fmla="*/ 171 w 246"/>
                <a:gd name="T57" fmla="*/ 49 h 220"/>
                <a:gd name="T58" fmla="*/ 180 w 246"/>
                <a:gd name="T59" fmla="*/ 57 h 220"/>
                <a:gd name="T60" fmla="*/ 171 w 246"/>
                <a:gd name="T61" fmla="*/ 66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6" h="220">
                  <a:moveTo>
                    <a:pt x="246" y="98"/>
                  </a:moveTo>
                  <a:cubicBezTo>
                    <a:pt x="246" y="44"/>
                    <a:pt x="191" y="0"/>
                    <a:pt x="123" y="0"/>
                  </a:cubicBezTo>
                  <a:cubicBezTo>
                    <a:pt x="55" y="0"/>
                    <a:pt x="0" y="44"/>
                    <a:pt x="0" y="98"/>
                  </a:cubicBezTo>
                  <a:cubicBezTo>
                    <a:pt x="0" y="152"/>
                    <a:pt x="55" y="195"/>
                    <a:pt x="123" y="195"/>
                  </a:cubicBezTo>
                  <a:cubicBezTo>
                    <a:pt x="138" y="195"/>
                    <a:pt x="152" y="193"/>
                    <a:pt x="165" y="190"/>
                  </a:cubicBezTo>
                  <a:cubicBezTo>
                    <a:pt x="201" y="219"/>
                    <a:pt x="201" y="219"/>
                    <a:pt x="201" y="219"/>
                  </a:cubicBezTo>
                  <a:cubicBezTo>
                    <a:pt x="202" y="220"/>
                    <a:pt x="203" y="220"/>
                    <a:pt x="204" y="220"/>
                  </a:cubicBezTo>
                  <a:cubicBezTo>
                    <a:pt x="205" y="220"/>
                    <a:pt x="205" y="220"/>
                    <a:pt x="205" y="219"/>
                  </a:cubicBezTo>
                  <a:cubicBezTo>
                    <a:pt x="203" y="172"/>
                    <a:pt x="203" y="172"/>
                    <a:pt x="203" y="172"/>
                  </a:cubicBezTo>
                  <a:cubicBezTo>
                    <a:pt x="229" y="154"/>
                    <a:pt x="246" y="128"/>
                    <a:pt x="246" y="98"/>
                  </a:cubicBezTo>
                  <a:close/>
                  <a:moveTo>
                    <a:pt x="171" y="140"/>
                  </a:moveTo>
                  <a:cubicBezTo>
                    <a:pt x="76" y="140"/>
                    <a:pt x="76" y="140"/>
                    <a:pt x="76" y="140"/>
                  </a:cubicBezTo>
                  <a:cubicBezTo>
                    <a:pt x="71" y="140"/>
                    <a:pt x="67" y="136"/>
                    <a:pt x="67" y="131"/>
                  </a:cubicBezTo>
                  <a:cubicBezTo>
                    <a:pt x="67" y="126"/>
                    <a:pt x="71" y="122"/>
                    <a:pt x="76" y="122"/>
                  </a:cubicBezTo>
                  <a:cubicBezTo>
                    <a:pt x="171" y="122"/>
                    <a:pt x="171" y="122"/>
                    <a:pt x="171" y="122"/>
                  </a:cubicBezTo>
                  <a:cubicBezTo>
                    <a:pt x="176" y="122"/>
                    <a:pt x="180" y="126"/>
                    <a:pt x="180" y="131"/>
                  </a:cubicBezTo>
                  <a:cubicBezTo>
                    <a:pt x="180" y="136"/>
                    <a:pt x="176" y="140"/>
                    <a:pt x="171" y="140"/>
                  </a:cubicBezTo>
                  <a:close/>
                  <a:moveTo>
                    <a:pt x="171" y="103"/>
                  </a:moveTo>
                  <a:cubicBezTo>
                    <a:pt x="76" y="103"/>
                    <a:pt x="76" y="103"/>
                    <a:pt x="76" y="103"/>
                  </a:cubicBezTo>
                  <a:cubicBezTo>
                    <a:pt x="71" y="103"/>
                    <a:pt x="67" y="99"/>
                    <a:pt x="67" y="94"/>
                  </a:cubicBezTo>
                  <a:cubicBezTo>
                    <a:pt x="67" y="89"/>
                    <a:pt x="71" y="85"/>
                    <a:pt x="76" y="85"/>
                  </a:cubicBezTo>
                  <a:cubicBezTo>
                    <a:pt x="171" y="85"/>
                    <a:pt x="171" y="85"/>
                    <a:pt x="171" y="85"/>
                  </a:cubicBezTo>
                  <a:cubicBezTo>
                    <a:pt x="176" y="85"/>
                    <a:pt x="180" y="89"/>
                    <a:pt x="180" y="94"/>
                  </a:cubicBezTo>
                  <a:cubicBezTo>
                    <a:pt x="180" y="99"/>
                    <a:pt x="176" y="103"/>
                    <a:pt x="171" y="103"/>
                  </a:cubicBezTo>
                  <a:close/>
                  <a:moveTo>
                    <a:pt x="171" y="66"/>
                  </a:moveTo>
                  <a:cubicBezTo>
                    <a:pt x="76" y="66"/>
                    <a:pt x="76" y="66"/>
                    <a:pt x="76" y="66"/>
                  </a:cubicBezTo>
                  <a:cubicBezTo>
                    <a:pt x="71" y="66"/>
                    <a:pt x="67" y="62"/>
                    <a:pt x="67" y="57"/>
                  </a:cubicBezTo>
                  <a:cubicBezTo>
                    <a:pt x="67" y="53"/>
                    <a:pt x="71" y="49"/>
                    <a:pt x="76" y="49"/>
                  </a:cubicBezTo>
                  <a:cubicBezTo>
                    <a:pt x="171" y="49"/>
                    <a:pt x="171" y="49"/>
                    <a:pt x="171" y="49"/>
                  </a:cubicBezTo>
                  <a:cubicBezTo>
                    <a:pt x="176" y="49"/>
                    <a:pt x="180" y="53"/>
                    <a:pt x="180" y="57"/>
                  </a:cubicBezTo>
                  <a:cubicBezTo>
                    <a:pt x="180" y="62"/>
                    <a:pt x="176" y="66"/>
                    <a:pt x="171" y="6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021631"/>
                </a:solidFill>
              </a:endParaRPr>
            </a:p>
          </p:txBody>
        </p:sp>
      </p:grpSp>
      <p:sp>
        <p:nvSpPr>
          <p:cNvPr id="44" name="Rectangle 43"/>
          <p:cNvSpPr/>
          <p:nvPr/>
        </p:nvSpPr>
        <p:spPr>
          <a:xfrm>
            <a:off x="3597971" y="3568655"/>
            <a:ext cx="4867677" cy="217551"/>
          </a:xfrm>
          <a:prstGeom prst="rect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rgbClr val="FFFFFF"/>
                </a:solidFill>
                <a:cs typeface="Arial" pitchFamily="34" charset="0"/>
              </a:rPr>
              <a:t>DESCRIPTION</a:t>
            </a:r>
          </a:p>
        </p:txBody>
      </p:sp>
      <p:grpSp>
        <p:nvGrpSpPr>
          <p:cNvPr id="153" name="Group 152"/>
          <p:cNvGrpSpPr/>
          <p:nvPr/>
        </p:nvGrpSpPr>
        <p:grpSpPr>
          <a:xfrm>
            <a:off x="3423308" y="3467362"/>
            <a:ext cx="352424" cy="361949"/>
            <a:chOff x="10047227" y="1490052"/>
            <a:chExt cx="352424" cy="361949"/>
          </a:xfrm>
        </p:grpSpPr>
        <p:sp>
          <p:nvSpPr>
            <p:cNvPr id="154" name="Oval 153"/>
            <p:cNvSpPr/>
            <p:nvPr/>
          </p:nvSpPr>
          <p:spPr>
            <a:xfrm>
              <a:off x="10047227" y="1490052"/>
              <a:ext cx="352424" cy="36194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 err="1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155" name="Freeform 6"/>
            <p:cNvSpPr>
              <a:spLocks noEditPoints="1"/>
            </p:cNvSpPr>
            <p:nvPr/>
          </p:nvSpPr>
          <p:spPr bwMode="auto">
            <a:xfrm>
              <a:off x="10103440" y="1576026"/>
              <a:ext cx="239997" cy="217597"/>
            </a:xfrm>
            <a:custGeom>
              <a:avLst/>
              <a:gdLst>
                <a:gd name="T0" fmla="*/ 85 w 171"/>
                <a:gd name="T1" fmla="*/ 0 h 155"/>
                <a:gd name="T2" fmla="*/ 0 w 171"/>
                <a:gd name="T3" fmla="*/ 67 h 155"/>
                <a:gd name="T4" fmla="*/ 25 w 171"/>
                <a:gd name="T5" fmla="*/ 115 h 155"/>
                <a:gd name="T6" fmla="*/ 12 w 171"/>
                <a:gd name="T7" fmla="*/ 149 h 155"/>
                <a:gd name="T8" fmla="*/ 13 w 171"/>
                <a:gd name="T9" fmla="*/ 151 h 155"/>
                <a:gd name="T10" fmla="*/ 64 w 171"/>
                <a:gd name="T11" fmla="*/ 136 h 155"/>
                <a:gd name="T12" fmla="*/ 79 w 171"/>
                <a:gd name="T13" fmla="*/ 134 h 155"/>
                <a:gd name="T14" fmla="*/ 79 w 171"/>
                <a:gd name="T15" fmla="*/ 134 h 155"/>
                <a:gd name="T16" fmla="*/ 85 w 171"/>
                <a:gd name="T17" fmla="*/ 134 h 155"/>
                <a:gd name="T18" fmla="*/ 171 w 171"/>
                <a:gd name="T19" fmla="*/ 67 h 155"/>
                <a:gd name="T20" fmla="*/ 85 w 171"/>
                <a:gd name="T21" fmla="*/ 0 h 155"/>
                <a:gd name="T22" fmla="*/ 46 w 171"/>
                <a:gd name="T23" fmla="*/ 80 h 155"/>
                <a:gd name="T24" fmla="*/ 34 w 171"/>
                <a:gd name="T25" fmla="*/ 67 h 155"/>
                <a:gd name="T26" fmla="*/ 46 w 171"/>
                <a:gd name="T27" fmla="*/ 55 h 155"/>
                <a:gd name="T28" fmla="*/ 59 w 171"/>
                <a:gd name="T29" fmla="*/ 67 h 155"/>
                <a:gd name="T30" fmla="*/ 46 w 171"/>
                <a:gd name="T31" fmla="*/ 80 h 155"/>
                <a:gd name="T32" fmla="*/ 87 w 171"/>
                <a:gd name="T33" fmla="*/ 80 h 155"/>
                <a:gd name="T34" fmla="*/ 74 w 171"/>
                <a:gd name="T35" fmla="*/ 67 h 155"/>
                <a:gd name="T36" fmla="*/ 87 w 171"/>
                <a:gd name="T37" fmla="*/ 55 h 155"/>
                <a:gd name="T38" fmla="*/ 99 w 171"/>
                <a:gd name="T39" fmla="*/ 67 h 155"/>
                <a:gd name="T40" fmla="*/ 87 w 171"/>
                <a:gd name="T41" fmla="*/ 80 h 155"/>
                <a:gd name="T42" fmla="*/ 127 w 171"/>
                <a:gd name="T43" fmla="*/ 80 h 155"/>
                <a:gd name="T44" fmla="*/ 115 w 171"/>
                <a:gd name="T45" fmla="*/ 67 h 155"/>
                <a:gd name="T46" fmla="*/ 127 w 171"/>
                <a:gd name="T47" fmla="*/ 55 h 155"/>
                <a:gd name="T48" fmla="*/ 140 w 171"/>
                <a:gd name="T49" fmla="*/ 67 h 155"/>
                <a:gd name="T50" fmla="*/ 127 w 171"/>
                <a:gd name="T51" fmla="*/ 8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1" h="155">
                  <a:moveTo>
                    <a:pt x="85" y="0"/>
                  </a:moveTo>
                  <a:cubicBezTo>
                    <a:pt x="38" y="0"/>
                    <a:pt x="0" y="30"/>
                    <a:pt x="0" y="67"/>
                  </a:cubicBezTo>
                  <a:cubicBezTo>
                    <a:pt x="0" y="86"/>
                    <a:pt x="10" y="103"/>
                    <a:pt x="25" y="115"/>
                  </a:cubicBezTo>
                  <a:cubicBezTo>
                    <a:pt x="41" y="131"/>
                    <a:pt x="15" y="147"/>
                    <a:pt x="12" y="149"/>
                  </a:cubicBezTo>
                  <a:cubicBezTo>
                    <a:pt x="11" y="151"/>
                    <a:pt x="13" y="151"/>
                    <a:pt x="13" y="151"/>
                  </a:cubicBezTo>
                  <a:cubicBezTo>
                    <a:pt x="34" y="155"/>
                    <a:pt x="53" y="144"/>
                    <a:pt x="64" y="136"/>
                  </a:cubicBezTo>
                  <a:cubicBezTo>
                    <a:pt x="68" y="133"/>
                    <a:pt x="79" y="134"/>
                    <a:pt x="79" y="134"/>
                  </a:cubicBezTo>
                  <a:cubicBezTo>
                    <a:pt x="79" y="134"/>
                    <a:pt x="79" y="134"/>
                    <a:pt x="79" y="134"/>
                  </a:cubicBezTo>
                  <a:cubicBezTo>
                    <a:pt x="81" y="134"/>
                    <a:pt x="83" y="134"/>
                    <a:pt x="85" y="134"/>
                  </a:cubicBezTo>
                  <a:cubicBezTo>
                    <a:pt x="133" y="134"/>
                    <a:pt x="171" y="104"/>
                    <a:pt x="171" y="67"/>
                  </a:cubicBezTo>
                  <a:cubicBezTo>
                    <a:pt x="171" y="30"/>
                    <a:pt x="133" y="0"/>
                    <a:pt x="85" y="0"/>
                  </a:cubicBezTo>
                  <a:close/>
                  <a:moveTo>
                    <a:pt x="46" y="80"/>
                  </a:moveTo>
                  <a:cubicBezTo>
                    <a:pt x="40" y="80"/>
                    <a:pt x="34" y="74"/>
                    <a:pt x="34" y="67"/>
                  </a:cubicBezTo>
                  <a:cubicBezTo>
                    <a:pt x="34" y="60"/>
                    <a:pt x="40" y="55"/>
                    <a:pt x="46" y="55"/>
                  </a:cubicBezTo>
                  <a:cubicBezTo>
                    <a:pt x="53" y="55"/>
                    <a:pt x="59" y="60"/>
                    <a:pt x="59" y="67"/>
                  </a:cubicBezTo>
                  <a:cubicBezTo>
                    <a:pt x="59" y="74"/>
                    <a:pt x="53" y="80"/>
                    <a:pt x="46" y="80"/>
                  </a:cubicBezTo>
                  <a:close/>
                  <a:moveTo>
                    <a:pt x="87" y="80"/>
                  </a:moveTo>
                  <a:cubicBezTo>
                    <a:pt x="80" y="80"/>
                    <a:pt x="74" y="74"/>
                    <a:pt x="74" y="67"/>
                  </a:cubicBezTo>
                  <a:cubicBezTo>
                    <a:pt x="74" y="60"/>
                    <a:pt x="80" y="55"/>
                    <a:pt x="87" y="55"/>
                  </a:cubicBezTo>
                  <a:cubicBezTo>
                    <a:pt x="94" y="55"/>
                    <a:pt x="99" y="60"/>
                    <a:pt x="99" y="67"/>
                  </a:cubicBezTo>
                  <a:cubicBezTo>
                    <a:pt x="99" y="74"/>
                    <a:pt x="94" y="80"/>
                    <a:pt x="87" y="80"/>
                  </a:cubicBezTo>
                  <a:close/>
                  <a:moveTo>
                    <a:pt x="127" y="80"/>
                  </a:moveTo>
                  <a:cubicBezTo>
                    <a:pt x="120" y="80"/>
                    <a:pt x="115" y="74"/>
                    <a:pt x="115" y="67"/>
                  </a:cubicBezTo>
                  <a:cubicBezTo>
                    <a:pt x="115" y="60"/>
                    <a:pt x="120" y="55"/>
                    <a:pt x="127" y="55"/>
                  </a:cubicBezTo>
                  <a:cubicBezTo>
                    <a:pt x="134" y="55"/>
                    <a:pt x="140" y="60"/>
                    <a:pt x="140" y="67"/>
                  </a:cubicBezTo>
                  <a:cubicBezTo>
                    <a:pt x="140" y="74"/>
                    <a:pt x="134" y="80"/>
                    <a:pt x="127" y="80"/>
                  </a:cubicBezTo>
                  <a:close/>
                </a:path>
              </a:pathLst>
            </a:custGeom>
            <a:solidFill>
              <a:srgbClr val="4242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021631"/>
                </a:solidFill>
              </a:endParaRPr>
            </a:p>
          </p:txBody>
        </p:sp>
      </p:grpSp>
      <p:sp>
        <p:nvSpPr>
          <p:cNvPr id="64" name="Rectangle 63"/>
          <p:cNvSpPr/>
          <p:nvPr/>
        </p:nvSpPr>
        <p:spPr>
          <a:xfrm>
            <a:off x="8688180" y="3561408"/>
            <a:ext cx="3390087" cy="215228"/>
          </a:xfrm>
          <a:prstGeom prst="rect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rgbClr val="FFFFFF"/>
                </a:solidFill>
                <a:cs typeface="Arial" pitchFamily="34" charset="0"/>
              </a:rPr>
              <a:t>FREQUENCY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8565774" y="3449030"/>
            <a:ext cx="352424" cy="361949"/>
            <a:chOff x="11221013" y="1941862"/>
            <a:chExt cx="352424" cy="361949"/>
          </a:xfrm>
        </p:grpSpPr>
        <p:sp>
          <p:nvSpPr>
            <p:cNvPr id="66" name="Oval 65"/>
            <p:cNvSpPr/>
            <p:nvPr/>
          </p:nvSpPr>
          <p:spPr>
            <a:xfrm>
              <a:off x="11221013" y="1941862"/>
              <a:ext cx="352424" cy="36194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 err="1">
                <a:solidFill>
                  <a:srgbClr val="FFFFFF"/>
                </a:solidFill>
                <a:cs typeface="Arial" pitchFamily="34" charset="0"/>
              </a:endParaRPr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11266195" y="2008970"/>
              <a:ext cx="262060" cy="227732"/>
              <a:chOff x="1749410" y="2200661"/>
              <a:chExt cx="950992" cy="826421"/>
            </a:xfrm>
          </p:grpSpPr>
          <p:sp>
            <p:nvSpPr>
              <p:cNvPr id="68" name="Freeform 28"/>
              <p:cNvSpPr>
                <a:spLocks/>
              </p:cNvSpPr>
              <p:nvPr/>
            </p:nvSpPr>
            <p:spPr bwMode="auto">
              <a:xfrm>
                <a:off x="2208194" y="2401189"/>
                <a:ext cx="72919" cy="252181"/>
              </a:xfrm>
              <a:custGeom>
                <a:avLst/>
                <a:gdLst>
                  <a:gd name="T0" fmla="*/ 10 w 10"/>
                  <a:gd name="T1" fmla="*/ 30 h 35"/>
                  <a:gd name="T2" fmla="*/ 5 w 10"/>
                  <a:gd name="T3" fmla="*/ 35 h 35"/>
                  <a:gd name="T4" fmla="*/ 1 w 10"/>
                  <a:gd name="T5" fmla="*/ 30 h 35"/>
                  <a:gd name="T6" fmla="*/ 3 w 10"/>
                  <a:gd name="T7" fmla="*/ 3 h 35"/>
                  <a:gd name="T8" fmla="*/ 5 w 10"/>
                  <a:gd name="T9" fmla="*/ 0 h 35"/>
                  <a:gd name="T10" fmla="*/ 7 w 10"/>
                  <a:gd name="T11" fmla="*/ 3 h 35"/>
                  <a:gd name="T12" fmla="*/ 10 w 10"/>
                  <a:gd name="T13" fmla="*/ 3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35">
                    <a:moveTo>
                      <a:pt x="10" y="30"/>
                    </a:moveTo>
                    <a:cubicBezTo>
                      <a:pt x="10" y="34"/>
                      <a:pt x="8" y="35"/>
                      <a:pt x="5" y="35"/>
                    </a:cubicBezTo>
                    <a:cubicBezTo>
                      <a:pt x="3" y="35"/>
                      <a:pt x="0" y="33"/>
                      <a:pt x="1" y="30"/>
                    </a:cubicBezTo>
                    <a:cubicBezTo>
                      <a:pt x="2" y="28"/>
                      <a:pt x="4" y="10"/>
                      <a:pt x="3" y="3"/>
                    </a:cubicBezTo>
                    <a:cubicBezTo>
                      <a:pt x="3" y="0"/>
                      <a:pt x="5" y="0"/>
                      <a:pt x="5" y="0"/>
                    </a:cubicBezTo>
                    <a:cubicBezTo>
                      <a:pt x="6" y="0"/>
                      <a:pt x="7" y="0"/>
                      <a:pt x="7" y="3"/>
                    </a:cubicBezTo>
                    <a:cubicBezTo>
                      <a:pt x="9" y="9"/>
                      <a:pt x="10" y="27"/>
                      <a:pt x="10" y="30"/>
                    </a:cubicBezTo>
                    <a:close/>
                  </a:path>
                </a:pathLst>
              </a:custGeom>
              <a:solidFill>
                <a:srgbClr val="6464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021631"/>
                  </a:solidFill>
                </a:endParaRPr>
              </a:p>
            </p:txBody>
          </p:sp>
          <p:sp>
            <p:nvSpPr>
              <p:cNvPr id="69" name="Freeform 29"/>
              <p:cNvSpPr>
                <a:spLocks/>
              </p:cNvSpPr>
              <p:nvPr/>
            </p:nvSpPr>
            <p:spPr bwMode="auto">
              <a:xfrm>
                <a:off x="2217310" y="2589565"/>
                <a:ext cx="173185" cy="136725"/>
              </a:xfrm>
              <a:custGeom>
                <a:avLst/>
                <a:gdLst>
                  <a:gd name="T0" fmla="*/ 2 w 24"/>
                  <a:gd name="T1" fmla="*/ 10 h 19"/>
                  <a:gd name="T2" fmla="*/ 1 w 24"/>
                  <a:gd name="T3" fmla="*/ 4 h 19"/>
                  <a:gd name="T4" fmla="*/ 7 w 24"/>
                  <a:gd name="T5" fmla="*/ 2 h 19"/>
                  <a:gd name="T6" fmla="*/ 23 w 24"/>
                  <a:gd name="T7" fmla="*/ 15 h 19"/>
                  <a:gd name="T8" fmla="*/ 24 w 24"/>
                  <a:gd name="T9" fmla="*/ 18 h 19"/>
                  <a:gd name="T10" fmla="*/ 21 w 24"/>
                  <a:gd name="T11" fmla="*/ 19 h 19"/>
                  <a:gd name="T12" fmla="*/ 2 w 24"/>
                  <a:gd name="T13" fmla="*/ 1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" h="19">
                    <a:moveTo>
                      <a:pt x="2" y="10"/>
                    </a:moveTo>
                    <a:cubicBezTo>
                      <a:pt x="0" y="9"/>
                      <a:pt x="0" y="6"/>
                      <a:pt x="1" y="4"/>
                    </a:cubicBezTo>
                    <a:cubicBezTo>
                      <a:pt x="3" y="2"/>
                      <a:pt x="5" y="0"/>
                      <a:pt x="7" y="2"/>
                    </a:cubicBezTo>
                    <a:cubicBezTo>
                      <a:pt x="9" y="3"/>
                      <a:pt x="20" y="11"/>
                      <a:pt x="23" y="15"/>
                    </a:cubicBezTo>
                    <a:cubicBezTo>
                      <a:pt x="24" y="16"/>
                      <a:pt x="24" y="17"/>
                      <a:pt x="24" y="18"/>
                    </a:cubicBezTo>
                    <a:cubicBezTo>
                      <a:pt x="23" y="18"/>
                      <a:pt x="23" y="19"/>
                      <a:pt x="21" y="19"/>
                    </a:cubicBezTo>
                    <a:cubicBezTo>
                      <a:pt x="16" y="17"/>
                      <a:pt x="4" y="11"/>
                      <a:pt x="2" y="10"/>
                    </a:cubicBezTo>
                    <a:close/>
                  </a:path>
                </a:pathLst>
              </a:custGeom>
              <a:solidFill>
                <a:srgbClr val="6464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021631"/>
                  </a:solidFill>
                </a:endParaRPr>
              </a:p>
            </p:txBody>
          </p:sp>
          <p:sp>
            <p:nvSpPr>
              <p:cNvPr id="70" name="Freeform 30"/>
              <p:cNvSpPr>
                <a:spLocks/>
              </p:cNvSpPr>
              <p:nvPr/>
            </p:nvSpPr>
            <p:spPr bwMode="auto">
              <a:xfrm>
                <a:off x="1749410" y="2200661"/>
                <a:ext cx="950992" cy="826421"/>
              </a:xfrm>
              <a:custGeom>
                <a:avLst/>
                <a:gdLst>
                  <a:gd name="T0" fmla="*/ 88 w 132"/>
                  <a:gd name="T1" fmla="*/ 6 h 115"/>
                  <a:gd name="T2" fmla="*/ 39 w 132"/>
                  <a:gd name="T3" fmla="*/ 10 h 115"/>
                  <a:gd name="T4" fmla="*/ 11 w 132"/>
                  <a:gd name="T5" fmla="*/ 48 h 115"/>
                  <a:gd name="T6" fmla="*/ 0 w 132"/>
                  <a:gd name="T7" fmla="*/ 41 h 115"/>
                  <a:gd name="T8" fmla="*/ 16 w 132"/>
                  <a:gd name="T9" fmla="*/ 84 h 115"/>
                  <a:gd name="T10" fmla="*/ 45 w 132"/>
                  <a:gd name="T11" fmla="*/ 49 h 115"/>
                  <a:gd name="T12" fmla="*/ 32 w 132"/>
                  <a:gd name="T13" fmla="*/ 51 h 115"/>
                  <a:gd name="T14" fmla="*/ 50 w 132"/>
                  <a:gd name="T15" fmla="*/ 25 h 115"/>
                  <a:gd name="T16" fmla="*/ 83 w 132"/>
                  <a:gd name="T17" fmla="*/ 21 h 115"/>
                  <a:gd name="T18" fmla="*/ 109 w 132"/>
                  <a:gd name="T19" fmla="*/ 76 h 115"/>
                  <a:gd name="T20" fmla="*/ 76 w 132"/>
                  <a:gd name="T21" fmla="*/ 104 h 115"/>
                  <a:gd name="T22" fmla="*/ 43 w 132"/>
                  <a:gd name="T23" fmla="*/ 97 h 115"/>
                  <a:gd name="T24" fmla="*/ 40 w 132"/>
                  <a:gd name="T25" fmla="*/ 98 h 115"/>
                  <a:gd name="T26" fmla="*/ 38 w 132"/>
                  <a:gd name="T27" fmla="*/ 100 h 115"/>
                  <a:gd name="T28" fmla="*/ 38 w 132"/>
                  <a:gd name="T29" fmla="*/ 101 h 115"/>
                  <a:gd name="T30" fmla="*/ 39 w 132"/>
                  <a:gd name="T31" fmla="*/ 103 h 115"/>
                  <a:gd name="T32" fmla="*/ 78 w 132"/>
                  <a:gd name="T33" fmla="*/ 113 h 115"/>
                  <a:gd name="T34" fmla="*/ 120 w 132"/>
                  <a:gd name="T35" fmla="*/ 81 h 115"/>
                  <a:gd name="T36" fmla="*/ 88 w 132"/>
                  <a:gd name="T37" fmla="*/ 6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2" h="115">
                    <a:moveTo>
                      <a:pt x="88" y="6"/>
                    </a:moveTo>
                    <a:cubicBezTo>
                      <a:pt x="72" y="0"/>
                      <a:pt x="55" y="1"/>
                      <a:pt x="39" y="10"/>
                    </a:cubicBezTo>
                    <a:cubicBezTo>
                      <a:pt x="25" y="18"/>
                      <a:pt x="16" y="31"/>
                      <a:pt x="11" y="48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16" y="84"/>
                      <a:pt x="16" y="84"/>
                      <a:pt x="16" y="84"/>
                    </a:cubicBezTo>
                    <a:cubicBezTo>
                      <a:pt x="45" y="49"/>
                      <a:pt x="45" y="49"/>
                      <a:pt x="45" y="49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4" y="39"/>
                      <a:pt x="40" y="31"/>
                      <a:pt x="50" y="25"/>
                    </a:cubicBezTo>
                    <a:cubicBezTo>
                      <a:pt x="60" y="19"/>
                      <a:pt x="71" y="18"/>
                      <a:pt x="83" y="21"/>
                    </a:cubicBezTo>
                    <a:cubicBezTo>
                      <a:pt x="107" y="29"/>
                      <a:pt x="117" y="55"/>
                      <a:pt x="109" y="76"/>
                    </a:cubicBezTo>
                    <a:cubicBezTo>
                      <a:pt x="104" y="90"/>
                      <a:pt x="92" y="100"/>
                      <a:pt x="76" y="104"/>
                    </a:cubicBezTo>
                    <a:cubicBezTo>
                      <a:pt x="66" y="106"/>
                      <a:pt x="53" y="104"/>
                      <a:pt x="43" y="97"/>
                    </a:cubicBezTo>
                    <a:cubicBezTo>
                      <a:pt x="42" y="96"/>
                      <a:pt x="41" y="97"/>
                      <a:pt x="40" y="98"/>
                    </a:cubicBezTo>
                    <a:cubicBezTo>
                      <a:pt x="38" y="100"/>
                      <a:pt x="38" y="100"/>
                      <a:pt x="38" y="100"/>
                    </a:cubicBezTo>
                    <a:cubicBezTo>
                      <a:pt x="38" y="100"/>
                      <a:pt x="38" y="101"/>
                      <a:pt x="38" y="101"/>
                    </a:cubicBezTo>
                    <a:cubicBezTo>
                      <a:pt x="38" y="102"/>
                      <a:pt x="38" y="103"/>
                      <a:pt x="39" y="103"/>
                    </a:cubicBezTo>
                    <a:cubicBezTo>
                      <a:pt x="50" y="112"/>
                      <a:pt x="65" y="115"/>
                      <a:pt x="78" y="113"/>
                    </a:cubicBezTo>
                    <a:cubicBezTo>
                      <a:pt x="97" y="110"/>
                      <a:pt x="113" y="98"/>
                      <a:pt x="120" y="81"/>
                    </a:cubicBezTo>
                    <a:cubicBezTo>
                      <a:pt x="132" y="54"/>
                      <a:pt x="120" y="19"/>
                      <a:pt x="88" y="6"/>
                    </a:cubicBezTo>
                    <a:close/>
                  </a:path>
                </a:pathLst>
              </a:custGeom>
              <a:solidFill>
                <a:srgbClr val="6464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021631"/>
                  </a:solidFill>
                </a:endParaRPr>
              </a:p>
            </p:txBody>
          </p:sp>
          <p:sp>
            <p:nvSpPr>
              <p:cNvPr id="71" name="Oval 31"/>
              <p:cNvSpPr>
                <a:spLocks noChangeArrowheads="1"/>
              </p:cNvSpPr>
              <p:nvPr/>
            </p:nvSpPr>
            <p:spPr bwMode="auto">
              <a:xfrm>
                <a:off x="2196041" y="2574374"/>
                <a:ext cx="115456" cy="115456"/>
              </a:xfrm>
              <a:prstGeom prst="ellipse">
                <a:avLst/>
              </a:prstGeom>
              <a:solidFill>
                <a:srgbClr val="64646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021631"/>
                  </a:solidFill>
                </a:endParaRPr>
              </a:p>
            </p:txBody>
          </p:sp>
        </p:grpSp>
      </p:grpSp>
      <p:sp>
        <p:nvSpPr>
          <p:cNvPr id="73" name="Rectangle 72"/>
          <p:cNvSpPr/>
          <p:nvPr/>
        </p:nvSpPr>
        <p:spPr bwMode="auto">
          <a:xfrm>
            <a:off x="280761" y="5141911"/>
            <a:ext cx="2803562" cy="1645026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t">
            <a:noAutofit/>
          </a:bodyPr>
          <a:lstStyle/>
          <a:p>
            <a:pPr marL="171450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GB" sz="1100" dirty="0">
              <a:solidFill>
                <a:srgbClr val="021631"/>
              </a:solidFill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292063" y="3576229"/>
            <a:ext cx="2803562" cy="1419332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t">
            <a:noAutofit/>
          </a:bodyPr>
          <a:lstStyle/>
          <a:p>
            <a:pPr eaLnBrk="0" hangingPunct="0">
              <a:spcBef>
                <a:spcPts val="100"/>
              </a:spcBef>
              <a:spcAft>
                <a:spcPts val="100"/>
              </a:spcAft>
            </a:pPr>
            <a:endParaRPr lang="en-GB" sz="1100" dirty="0">
              <a:solidFill>
                <a:srgbClr val="021631"/>
              </a:solidFill>
            </a:endParaRPr>
          </a:p>
          <a:p>
            <a:pPr marL="171450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GB" sz="1100" dirty="0">
              <a:solidFill>
                <a:srgbClr val="02163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76616" y="5136177"/>
            <a:ext cx="2806470" cy="177011"/>
          </a:xfrm>
          <a:prstGeom prst="rect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rgbClr val="FFFFFF"/>
                </a:solidFill>
                <a:cs typeface="Arial" pitchFamily="34" charset="0"/>
              </a:rPr>
              <a:t>CHANNELS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97739" y="5045043"/>
            <a:ext cx="352424" cy="361949"/>
            <a:chOff x="9794929" y="1433552"/>
            <a:chExt cx="352424" cy="361949"/>
          </a:xfrm>
        </p:grpSpPr>
        <p:sp>
          <p:nvSpPr>
            <p:cNvPr id="86" name="Oval 85"/>
            <p:cNvSpPr/>
            <p:nvPr/>
          </p:nvSpPr>
          <p:spPr>
            <a:xfrm>
              <a:off x="9794929" y="1433552"/>
              <a:ext cx="352424" cy="36194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 err="1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87" name="Freeform 11"/>
            <p:cNvSpPr>
              <a:spLocks noEditPoints="1"/>
            </p:cNvSpPr>
            <p:nvPr/>
          </p:nvSpPr>
          <p:spPr bwMode="auto">
            <a:xfrm>
              <a:off x="9839199" y="1544450"/>
              <a:ext cx="256534" cy="166400"/>
            </a:xfrm>
            <a:custGeom>
              <a:avLst/>
              <a:gdLst>
                <a:gd name="T0" fmla="*/ 118 w 125"/>
                <a:gd name="T1" fmla="*/ 0 h 81"/>
                <a:gd name="T2" fmla="*/ 7 w 125"/>
                <a:gd name="T3" fmla="*/ 0 h 81"/>
                <a:gd name="T4" fmla="*/ 2 w 125"/>
                <a:gd name="T5" fmla="*/ 2 h 81"/>
                <a:gd name="T6" fmla="*/ 0 w 125"/>
                <a:gd name="T7" fmla="*/ 7 h 81"/>
                <a:gd name="T8" fmla="*/ 59 w 125"/>
                <a:gd name="T9" fmla="*/ 51 h 81"/>
                <a:gd name="T10" fmla="*/ 63 w 125"/>
                <a:gd name="T11" fmla="*/ 53 h 81"/>
                <a:gd name="T12" fmla="*/ 66 w 125"/>
                <a:gd name="T13" fmla="*/ 51 h 81"/>
                <a:gd name="T14" fmla="*/ 125 w 125"/>
                <a:gd name="T15" fmla="*/ 7 h 81"/>
                <a:gd name="T16" fmla="*/ 123 w 125"/>
                <a:gd name="T17" fmla="*/ 2 h 81"/>
                <a:gd name="T18" fmla="*/ 118 w 125"/>
                <a:gd name="T19" fmla="*/ 0 h 81"/>
                <a:gd name="T20" fmla="*/ 125 w 125"/>
                <a:gd name="T21" fmla="*/ 66 h 81"/>
                <a:gd name="T22" fmla="*/ 92 w 125"/>
                <a:gd name="T23" fmla="*/ 40 h 81"/>
                <a:gd name="T24" fmla="*/ 125 w 125"/>
                <a:gd name="T25" fmla="*/ 15 h 81"/>
                <a:gd name="T26" fmla="*/ 125 w 125"/>
                <a:gd name="T27" fmla="*/ 66 h 81"/>
                <a:gd name="T28" fmla="*/ 123 w 125"/>
                <a:gd name="T29" fmla="*/ 78 h 81"/>
                <a:gd name="T30" fmla="*/ 118 w 125"/>
                <a:gd name="T31" fmla="*/ 81 h 81"/>
                <a:gd name="T32" fmla="*/ 7 w 125"/>
                <a:gd name="T33" fmla="*/ 81 h 81"/>
                <a:gd name="T34" fmla="*/ 2 w 125"/>
                <a:gd name="T35" fmla="*/ 78 h 81"/>
                <a:gd name="T36" fmla="*/ 0 w 125"/>
                <a:gd name="T37" fmla="*/ 74 h 81"/>
                <a:gd name="T38" fmla="*/ 39 w 125"/>
                <a:gd name="T39" fmla="*/ 44 h 81"/>
                <a:gd name="T40" fmla="*/ 57 w 125"/>
                <a:gd name="T41" fmla="*/ 58 h 81"/>
                <a:gd name="T42" fmla="*/ 63 w 125"/>
                <a:gd name="T43" fmla="*/ 60 h 81"/>
                <a:gd name="T44" fmla="*/ 68 w 125"/>
                <a:gd name="T45" fmla="*/ 58 h 81"/>
                <a:gd name="T46" fmla="*/ 86 w 125"/>
                <a:gd name="T47" fmla="*/ 44 h 81"/>
                <a:gd name="T48" fmla="*/ 125 w 125"/>
                <a:gd name="T49" fmla="*/ 74 h 81"/>
                <a:gd name="T50" fmla="*/ 123 w 125"/>
                <a:gd name="T51" fmla="*/ 78 h 81"/>
                <a:gd name="T52" fmla="*/ 0 w 125"/>
                <a:gd name="T53" fmla="*/ 15 h 81"/>
                <a:gd name="T54" fmla="*/ 33 w 125"/>
                <a:gd name="T55" fmla="*/ 40 h 81"/>
                <a:gd name="T56" fmla="*/ 0 w 125"/>
                <a:gd name="T57" fmla="*/ 66 h 81"/>
                <a:gd name="T58" fmla="*/ 0 w 125"/>
                <a:gd name="T59" fmla="*/ 1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5" h="81">
                  <a:moveTo>
                    <a:pt x="118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5" y="0"/>
                    <a:pt x="3" y="1"/>
                    <a:pt x="2" y="2"/>
                  </a:cubicBezTo>
                  <a:cubicBezTo>
                    <a:pt x="1" y="3"/>
                    <a:pt x="0" y="5"/>
                    <a:pt x="0" y="7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2"/>
                    <a:pt x="61" y="53"/>
                    <a:pt x="63" y="53"/>
                  </a:cubicBezTo>
                  <a:cubicBezTo>
                    <a:pt x="64" y="53"/>
                    <a:pt x="65" y="52"/>
                    <a:pt x="66" y="51"/>
                  </a:cubicBezTo>
                  <a:cubicBezTo>
                    <a:pt x="125" y="7"/>
                    <a:pt x="125" y="7"/>
                    <a:pt x="125" y="7"/>
                  </a:cubicBezTo>
                  <a:cubicBezTo>
                    <a:pt x="125" y="5"/>
                    <a:pt x="124" y="3"/>
                    <a:pt x="123" y="2"/>
                  </a:cubicBezTo>
                  <a:cubicBezTo>
                    <a:pt x="122" y="1"/>
                    <a:pt x="120" y="0"/>
                    <a:pt x="118" y="0"/>
                  </a:cubicBezTo>
                  <a:close/>
                  <a:moveTo>
                    <a:pt x="125" y="66"/>
                  </a:moveTo>
                  <a:cubicBezTo>
                    <a:pt x="92" y="40"/>
                    <a:pt x="92" y="40"/>
                    <a:pt x="92" y="40"/>
                  </a:cubicBezTo>
                  <a:cubicBezTo>
                    <a:pt x="125" y="15"/>
                    <a:pt x="125" y="15"/>
                    <a:pt x="125" y="15"/>
                  </a:cubicBezTo>
                  <a:cubicBezTo>
                    <a:pt x="125" y="66"/>
                    <a:pt x="125" y="66"/>
                    <a:pt x="125" y="66"/>
                  </a:cubicBezTo>
                  <a:close/>
                  <a:moveTo>
                    <a:pt x="123" y="78"/>
                  </a:moveTo>
                  <a:cubicBezTo>
                    <a:pt x="122" y="80"/>
                    <a:pt x="120" y="81"/>
                    <a:pt x="118" y="81"/>
                  </a:cubicBezTo>
                  <a:cubicBezTo>
                    <a:pt x="7" y="81"/>
                    <a:pt x="7" y="81"/>
                    <a:pt x="7" y="81"/>
                  </a:cubicBezTo>
                  <a:cubicBezTo>
                    <a:pt x="5" y="81"/>
                    <a:pt x="3" y="80"/>
                    <a:pt x="2" y="78"/>
                  </a:cubicBezTo>
                  <a:cubicBezTo>
                    <a:pt x="1" y="77"/>
                    <a:pt x="0" y="76"/>
                    <a:pt x="0" y="74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59" y="59"/>
                    <a:pt x="61" y="60"/>
                    <a:pt x="63" y="60"/>
                  </a:cubicBezTo>
                  <a:cubicBezTo>
                    <a:pt x="65" y="60"/>
                    <a:pt x="66" y="59"/>
                    <a:pt x="68" y="5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125" y="74"/>
                    <a:pt x="125" y="74"/>
                    <a:pt x="125" y="74"/>
                  </a:cubicBezTo>
                  <a:cubicBezTo>
                    <a:pt x="125" y="76"/>
                    <a:pt x="124" y="77"/>
                    <a:pt x="123" y="78"/>
                  </a:cubicBezTo>
                  <a:close/>
                  <a:moveTo>
                    <a:pt x="0" y="15"/>
                  </a:moveTo>
                  <a:cubicBezTo>
                    <a:pt x="33" y="40"/>
                    <a:pt x="33" y="40"/>
                    <a:pt x="33" y="40"/>
                  </a:cubicBezTo>
                  <a:cubicBezTo>
                    <a:pt x="0" y="66"/>
                    <a:pt x="0" y="66"/>
                    <a:pt x="0" y="66"/>
                  </a:cubicBezTo>
                  <a:lnTo>
                    <a:pt x="0" y="15"/>
                  </a:lnTo>
                  <a:close/>
                </a:path>
              </a:pathLst>
            </a:custGeom>
            <a:solidFill>
              <a:srgbClr val="212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021631"/>
                </a:solidFill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297631" y="3576229"/>
            <a:ext cx="2799655" cy="194704"/>
          </a:xfrm>
          <a:prstGeom prst="rect">
            <a:avLst/>
          </a:prstGeom>
          <a:solidFill>
            <a:srgbClr val="92D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rgbClr val="FFFFFF"/>
                </a:solidFill>
                <a:cs typeface="Arial" pitchFamily="34" charset="0"/>
              </a:rPr>
              <a:t>MATERIALS</a:t>
            </a:r>
          </a:p>
        </p:txBody>
      </p:sp>
      <p:grpSp>
        <p:nvGrpSpPr>
          <p:cNvPr id="89" name="Group 88"/>
          <p:cNvGrpSpPr/>
          <p:nvPr/>
        </p:nvGrpSpPr>
        <p:grpSpPr>
          <a:xfrm>
            <a:off x="99650" y="3489448"/>
            <a:ext cx="352424" cy="361949"/>
            <a:chOff x="10083383" y="1781026"/>
            <a:chExt cx="352424" cy="361949"/>
          </a:xfrm>
        </p:grpSpPr>
        <p:sp>
          <p:nvSpPr>
            <p:cNvPr id="90" name="Oval 89"/>
            <p:cNvSpPr/>
            <p:nvPr/>
          </p:nvSpPr>
          <p:spPr>
            <a:xfrm>
              <a:off x="10083383" y="1781026"/>
              <a:ext cx="352424" cy="36194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 err="1">
                <a:solidFill>
                  <a:srgbClr val="FFFFFF"/>
                </a:solidFill>
                <a:cs typeface="Arial" pitchFamily="34" charset="0"/>
              </a:endParaRPr>
            </a:p>
          </p:txBody>
        </p:sp>
        <p:sp>
          <p:nvSpPr>
            <p:cNvPr id="91" name="Freeform 15"/>
            <p:cNvSpPr>
              <a:spLocks noEditPoints="1"/>
            </p:cNvSpPr>
            <p:nvPr/>
          </p:nvSpPr>
          <p:spPr bwMode="auto">
            <a:xfrm>
              <a:off x="10134297" y="1841647"/>
              <a:ext cx="250596" cy="250596"/>
            </a:xfrm>
            <a:custGeom>
              <a:avLst/>
              <a:gdLst>
                <a:gd name="T0" fmla="*/ 99 w 99"/>
                <a:gd name="T1" fmla="*/ 27 h 99"/>
                <a:gd name="T2" fmla="*/ 91 w 99"/>
                <a:gd name="T3" fmla="*/ 46 h 99"/>
                <a:gd name="T4" fmla="*/ 74 w 99"/>
                <a:gd name="T5" fmla="*/ 63 h 99"/>
                <a:gd name="T6" fmla="*/ 36 w 99"/>
                <a:gd name="T7" fmla="*/ 63 h 99"/>
                <a:gd name="T8" fmla="*/ 37 w 99"/>
                <a:gd name="T9" fmla="*/ 48 h 99"/>
                <a:gd name="T10" fmla="*/ 40 w 99"/>
                <a:gd name="T11" fmla="*/ 46 h 99"/>
                <a:gd name="T12" fmla="*/ 47 w 99"/>
                <a:gd name="T13" fmla="*/ 53 h 99"/>
                <a:gd name="T14" fmla="*/ 64 w 99"/>
                <a:gd name="T15" fmla="*/ 53 h 99"/>
                <a:gd name="T16" fmla="*/ 81 w 99"/>
                <a:gd name="T17" fmla="*/ 35 h 99"/>
                <a:gd name="T18" fmla="*/ 85 w 99"/>
                <a:gd name="T19" fmla="*/ 27 h 99"/>
                <a:gd name="T20" fmla="*/ 73 w 99"/>
                <a:gd name="T21" fmla="*/ 14 h 99"/>
                <a:gd name="T22" fmla="*/ 64 w 99"/>
                <a:gd name="T23" fmla="*/ 18 h 99"/>
                <a:gd name="T24" fmla="*/ 44 w 99"/>
                <a:gd name="T25" fmla="*/ 26 h 99"/>
                <a:gd name="T26" fmla="*/ 36 w 99"/>
                <a:gd name="T27" fmla="*/ 25 h 99"/>
                <a:gd name="T28" fmla="*/ 54 w 99"/>
                <a:gd name="T29" fmla="*/ 8 h 99"/>
                <a:gd name="T30" fmla="*/ 91 w 99"/>
                <a:gd name="T31" fmla="*/ 8 h 99"/>
                <a:gd name="T32" fmla="*/ 44 w 99"/>
                <a:gd name="T33" fmla="*/ 29 h 99"/>
                <a:gd name="T34" fmla="*/ 25 w 99"/>
                <a:gd name="T35" fmla="*/ 36 h 99"/>
                <a:gd name="T36" fmla="*/ 0 w 99"/>
                <a:gd name="T37" fmla="*/ 73 h 99"/>
                <a:gd name="T38" fmla="*/ 27 w 99"/>
                <a:gd name="T39" fmla="*/ 99 h 99"/>
                <a:gd name="T40" fmla="*/ 46 w 99"/>
                <a:gd name="T41" fmla="*/ 91 h 99"/>
                <a:gd name="T42" fmla="*/ 63 w 99"/>
                <a:gd name="T43" fmla="*/ 74 h 99"/>
                <a:gd name="T44" fmla="*/ 55 w 99"/>
                <a:gd name="T45" fmla="*/ 73 h 99"/>
                <a:gd name="T46" fmla="*/ 45 w 99"/>
                <a:gd name="T47" fmla="*/ 71 h 99"/>
                <a:gd name="T48" fmla="*/ 35 w 99"/>
                <a:gd name="T49" fmla="*/ 81 h 99"/>
                <a:gd name="T50" fmla="*/ 18 w 99"/>
                <a:gd name="T51" fmla="*/ 81 h 99"/>
                <a:gd name="T52" fmla="*/ 18 w 99"/>
                <a:gd name="T53" fmla="*/ 64 h 99"/>
                <a:gd name="T54" fmla="*/ 35 w 99"/>
                <a:gd name="T55" fmla="*/ 47 h 99"/>
                <a:gd name="T56" fmla="*/ 53 w 99"/>
                <a:gd name="T57" fmla="*/ 47 h 99"/>
                <a:gd name="T58" fmla="*/ 59 w 99"/>
                <a:gd name="T59" fmla="*/ 53 h 99"/>
                <a:gd name="T60" fmla="*/ 62 w 99"/>
                <a:gd name="T61" fmla="*/ 51 h 99"/>
                <a:gd name="T62" fmla="*/ 63 w 99"/>
                <a:gd name="T63" fmla="*/ 36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9" h="99">
                  <a:moveTo>
                    <a:pt x="91" y="8"/>
                  </a:moveTo>
                  <a:cubicBezTo>
                    <a:pt x="97" y="13"/>
                    <a:pt x="99" y="20"/>
                    <a:pt x="99" y="27"/>
                  </a:cubicBezTo>
                  <a:cubicBezTo>
                    <a:pt x="99" y="34"/>
                    <a:pt x="97" y="40"/>
                    <a:pt x="91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74" y="63"/>
                    <a:pt x="74" y="63"/>
                    <a:pt x="74" y="63"/>
                  </a:cubicBezTo>
                  <a:cubicBezTo>
                    <a:pt x="74" y="63"/>
                    <a:pt x="74" y="63"/>
                    <a:pt x="74" y="63"/>
                  </a:cubicBezTo>
                  <a:cubicBezTo>
                    <a:pt x="69" y="68"/>
                    <a:pt x="62" y="71"/>
                    <a:pt x="55" y="71"/>
                  </a:cubicBezTo>
                  <a:cubicBezTo>
                    <a:pt x="49" y="71"/>
                    <a:pt x="42" y="68"/>
                    <a:pt x="36" y="63"/>
                  </a:cubicBezTo>
                  <a:cubicBezTo>
                    <a:pt x="34" y="60"/>
                    <a:pt x="32" y="58"/>
                    <a:pt x="31" y="55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38" y="47"/>
                    <a:pt x="39" y="47"/>
                    <a:pt x="40" y="46"/>
                  </a:cubicBezTo>
                  <a:cubicBezTo>
                    <a:pt x="41" y="46"/>
                    <a:pt x="42" y="46"/>
                    <a:pt x="43" y="46"/>
                  </a:cubicBezTo>
                  <a:cubicBezTo>
                    <a:pt x="43" y="48"/>
                    <a:pt x="45" y="51"/>
                    <a:pt x="47" y="53"/>
                  </a:cubicBezTo>
                  <a:cubicBezTo>
                    <a:pt x="49" y="55"/>
                    <a:pt x="52" y="56"/>
                    <a:pt x="55" y="56"/>
                  </a:cubicBezTo>
                  <a:cubicBezTo>
                    <a:pt x="59" y="56"/>
                    <a:pt x="62" y="55"/>
                    <a:pt x="64" y="53"/>
                  </a:cubicBezTo>
                  <a:cubicBezTo>
                    <a:pt x="64" y="53"/>
                    <a:pt x="64" y="53"/>
                    <a:pt x="64" y="53"/>
                  </a:cubicBezTo>
                  <a:cubicBezTo>
                    <a:pt x="81" y="35"/>
                    <a:pt x="81" y="35"/>
                    <a:pt x="81" y="35"/>
                  </a:cubicBezTo>
                  <a:cubicBezTo>
                    <a:pt x="81" y="35"/>
                    <a:pt x="81" y="35"/>
                    <a:pt x="81" y="35"/>
                  </a:cubicBezTo>
                  <a:cubicBezTo>
                    <a:pt x="84" y="33"/>
                    <a:pt x="85" y="30"/>
                    <a:pt x="85" y="27"/>
                  </a:cubicBezTo>
                  <a:cubicBezTo>
                    <a:pt x="85" y="24"/>
                    <a:pt x="84" y="20"/>
                    <a:pt x="81" y="18"/>
                  </a:cubicBezTo>
                  <a:cubicBezTo>
                    <a:pt x="79" y="16"/>
                    <a:pt x="76" y="14"/>
                    <a:pt x="73" y="14"/>
                  </a:cubicBezTo>
                  <a:cubicBezTo>
                    <a:pt x="69" y="14"/>
                    <a:pt x="66" y="16"/>
                    <a:pt x="64" y="18"/>
                  </a:cubicBezTo>
                  <a:cubicBezTo>
                    <a:pt x="64" y="18"/>
                    <a:pt x="64" y="18"/>
                    <a:pt x="64" y="1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1" y="27"/>
                    <a:pt x="47" y="26"/>
                    <a:pt x="44" y="26"/>
                  </a:cubicBezTo>
                  <a:cubicBezTo>
                    <a:pt x="41" y="26"/>
                    <a:pt x="37" y="27"/>
                    <a:pt x="34" y="28"/>
                  </a:cubicBezTo>
                  <a:cubicBezTo>
                    <a:pt x="35" y="27"/>
                    <a:pt x="36" y="26"/>
                    <a:pt x="36" y="25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59" y="3"/>
                    <a:pt x="66" y="0"/>
                    <a:pt x="73" y="0"/>
                  </a:cubicBezTo>
                  <a:cubicBezTo>
                    <a:pt x="79" y="0"/>
                    <a:pt x="86" y="3"/>
                    <a:pt x="91" y="8"/>
                  </a:cubicBezTo>
                  <a:close/>
                  <a:moveTo>
                    <a:pt x="63" y="36"/>
                  </a:moveTo>
                  <a:cubicBezTo>
                    <a:pt x="58" y="31"/>
                    <a:pt x="51" y="29"/>
                    <a:pt x="44" y="29"/>
                  </a:cubicBezTo>
                  <a:cubicBezTo>
                    <a:pt x="37" y="29"/>
                    <a:pt x="30" y="31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8" y="54"/>
                    <a:pt x="8" y="54"/>
                    <a:pt x="8" y="54"/>
                  </a:cubicBezTo>
                  <a:cubicBezTo>
                    <a:pt x="3" y="59"/>
                    <a:pt x="0" y="66"/>
                    <a:pt x="0" y="73"/>
                  </a:cubicBezTo>
                  <a:cubicBezTo>
                    <a:pt x="0" y="79"/>
                    <a:pt x="3" y="86"/>
                    <a:pt x="8" y="91"/>
                  </a:cubicBezTo>
                  <a:cubicBezTo>
                    <a:pt x="13" y="97"/>
                    <a:pt x="20" y="99"/>
                    <a:pt x="27" y="99"/>
                  </a:cubicBezTo>
                  <a:cubicBezTo>
                    <a:pt x="34" y="99"/>
                    <a:pt x="40" y="97"/>
                    <a:pt x="46" y="91"/>
                  </a:cubicBezTo>
                  <a:cubicBezTo>
                    <a:pt x="46" y="91"/>
                    <a:pt x="46" y="91"/>
                    <a:pt x="46" y="91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3" y="74"/>
                    <a:pt x="63" y="74"/>
                    <a:pt x="63" y="74"/>
                  </a:cubicBezTo>
                  <a:cubicBezTo>
                    <a:pt x="64" y="73"/>
                    <a:pt x="65" y="72"/>
                    <a:pt x="65" y="71"/>
                  </a:cubicBezTo>
                  <a:cubicBezTo>
                    <a:pt x="62" y="72"/>
                    <a:pt x="59" y="73"/>
                    <a:pt x="55" y="73"/>
                  </a:cubicBezTo>
                  <a:cubicBezTo>
                    <a:pt x="52" y="73"/>
                    <a:pt x="49" y="72"/>
                    <a:pt x="46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35" y="81"/>
                    <a:pt x="35" y="81"/>
                    <a:pt x="35" y="81"/>
                  </a:cubicBezTo>
                  <a:cubicBezTo>
                    <a:pt x="35" y="81"/>
                    <a:pt x="35" y="81"/>
                    <a:pt x="35" y="81"/>
                  </a:cubicBezTo>
                  <a:cubicBezTo>
                    <a:pt x="33" y="84"/>
                    <a:pt x="30" y="85"/>
                    <a:pt x="27" y="85"/>
                  </a:cubicBezTo>
                  <a:cubicBezTo>
                    <a:pt x="24" y="85"/>
                    <a:pt x="20" y="84"/>
                    <a:pt x="18" y="81"/>
                  </a:cubicBezTo>
                  <a:cubicBezTo>
                    <a:pt x="16" y="79"/>
                    <a:pt x="14" y="76"/>
                    <a:pt x="14" y="73"/>
                  </a:cubicBezTo>
                  <a:cubicBezTo>
                    <a:pt x="14" y="69"/>
                    <a:pt x="16" y="66"/>
                    <a:pt x="18" y="64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5" y="47"/>
                    <a:pt x="35" y="47"/>
                    <a:pt x="35" y="47"/>
                  </a:cubicBezTo>
                  <a:cubicBezTo>
                    <a:pt x="38" y="44"/>
                    <a:pt x="41" y="43"/>
                    <a:pt x="44" y="43"/>
                  </a:cubicBezTo>
                  <a:cubicBezTo>
                    <a:pt x="47" y="43"/>
                    <a:pt x="50" y="44"/>
                    <a:pt x="53" y="47"/>
                  </a:cubicBezTo>
                  <a:cubicBezTo>
                    <a:pt x="55" y="49"/>
                    <a:pt x="56" y="51"/>
                    <a:pt x="56" y="54"/>
                  </a:cubicBezTo>
                  <a:cubicBezTo>
                    <a:pt x="57" y="54"/>
                    <a:pt x="58" y="54"/>
                    <a:pt x="59" y="53"/>
                  </a:cubicBezTo>
                  <a:cubicBezTo>
                    <a:pt x="60" y="53"/>
                    <a:pt x="61" y="52"/>
                    <a:pt x="62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7" y="42"/>
                    <a:pt x="65" y="39"/>
                    <a:pt x="63" y="36"/>
                  </a:cubicBezTo>
                  <a:close/>
                </a:path>
              </a:pathLst>
            </a:custGeom>
            <a:solidFill>
              <a:srgbClr val="212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021631"/>
                </a:solidFill>
              </a:endParaRPr>
            </a:p>
          </p:txBody>
        </p:sp>
      </p:grpSp>
      <p:sp>
        <p:nvSpPr>
          <p:cNvPr id="95" name="Isosceles Triangle 94"/>
          <p:cNvSpPr/>
          <p:nvPr/>
        </p:nvSpPr>
        <p:spPr bwMode="auto">
          <a:xfrm rot="5400000">
            <a:off x="2007360" y="4865516"/>
            <a:ext cx="2703146" cy="268786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rgbClr val="E4E7E7"/>
            </a:solidFill>
            <a:miter lim="800000"/>
            <a:headEnd/>
            <a:tailEnd/>
          </a:ln>
          <a:effectLst/>
        </p:spPr>
        <p:txBody>
          <a:bodyPr wrap="none" lIns="45720" rIns="45720" rtlCol="0" anchor="ctr"/>
          <a:lstStyle/>
          <a:p>
            <a:pPr marL="108000" indent="-108000" eaLnBrk="0" hangingPunct="0">
              <a:spcBef>
                <a:spcPts val="100"/>
              </a:spcBef>
              <a:spcAft>
                <a:spcPts val="100"/>
              </a:spcAft>
              <a:buFontTx/>
              <a:buChar char="•"/>
            </a:pPr>
            <a:endParaRPr lang="en-GB" sz="1200" dirty="0">
              <a:solidFill>
                <a:srgbClr val="02163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7500" y="3785160"/>
            <a:ext cx="2715855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rgbClr val="021631"/>
                </a:solidFill>
              </a:rPr>
              <a:t>Educational video series</a:t>
            </a:r>
          </a:p>
          <a:p>
            <a:pPr marL="171450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rgbClr val="021631"/>
                </a:solidFill>
              </a:rPr>
              <a:t>Educational brochures</a:t>
            </a:r>
          </a:p>
          <a:p>
            <a:pPr marL="171450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rgbClr val="021631"/>
                </a:solidFill>
              </a:rPr>
              <a:t>Posters</a:t>
            </a:r>
            <a:endParaRPr lang="en-GB" sz="1100" dirty="0">
              <a:solidFill>
                <a:srgbClr val="021631"/>
              </a:solidFill>
            </a:endParaRPr>
          </a:p>
          <a:p>
            <a:pPr marL="171450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021631"/>
                </a:solidFill>
              </a:rPr>
              <a:t>Stories </a:t>
            </a:r>
          </a:p>
          <a:p>
            <a:pPr marL="171450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021631"/>
                </a:solidFill>
              </a:rPr>
              <a:t>Pictures</a:t>
            </a:r>
          </a:p>
          <a:p>
            <a:pPr marL="171450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GB" sz="1100" dirty="0">
              <a:solidFill>
                <a:srgbClr val="021631"/>
              </a:solidFill>
            </a:endParaRPr>
          </a:p>
          <a:p>
            <a:pPr marL="171450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GB" sz="1100" dirty="0">
              <a:solidFill>
                <a:srgbClr val="02163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5595" y="5397533"/>
            <a:ext cx="2657491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021631"/>
                </a:solidFill>
              </a:rPr>
              <a:t>T</a:t>
            </a:r>
            <a:r>
              <a:rPr lang="en-GB" sz="1100" dirty="0" smtClean="0">
                <a:solidFill>
                  <a:srgbClr val="021631"/>
                </a:solidFill>
              </a:rPr>
              <a:t>raining sessions</a:t>
            </a:r>
            <a:endParaRPr lang="en-GB" sz="1100" dirty="0">
              <a:solidFill>
                <a:srgbClr val="021631"/>
              </a:solidFill>
            </a:endParaRPr>
          </a:p>
          <a:p>
            <a:pPr marL="171450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021631"/>
                </a:solidFill>
              </a:rPr>
              <a:t>I</a:t>
            </a:r>
            <a:r>
              <a:rPr lang="en-GB" sz="1100" dirty="0" smtClean="0">
                <a:solidFill>
                  <a:srgbClr val="021631"/>
                </a:solidFill>
              </a:rPr>
              <a:t>nformation sessions</a:t>
            </a:r>
          </a:p>
          <a:p>
            <a:pPr marL="171450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rgbClr val="021631"/>
                </a:solidFill>
              </a:rPr>
              <a:t>Cooking event</a:t>
            </a:r>
          </a:p>
          <a:p>
            <a:pPr marL="171450" indent="-171450" eaLnBrk="0" hangingPunct="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GB" sz="1100" dirty="0" smtClean="0">
              <a:solidFill>
                <a:srgbClr val="021631"/>
              </a:solidFill>
            </a:endParaRPr>
          </a:p>
        </p:txBody>
      </p:sp>
      <p:sp>
        <p:nvSpPr>
          <p:cNvPr id="60" name="Freeform 35"/>
          <p:cNvSpPr>
            <a:spLocks noEditPoints="1"/>
          </p:cNvSpPr>
          <p:nvPr/>
        </p:nvSpPr>
        <p:spPr bwMode="auto">
          <a:xfrm>
            <a:off x="9850684" y="1462378"/>
            <a:ext cx="864287" cy="637067"/>
          </a:xfrm>
          <a:custGeom>
            <a:avLst/>
            <a:gdLst>
              <a:gd name="T0" fmla="*/ 14 w 137"/>
              <a:gd name="T1" fmla="*/ 60 h 101"/>
              <a:gd name="T2" fmla="*/ 14 w 137"/>
              <a:gd name="T3" fmla="*/ 30 h 101"/>
              <a:gd name="T4" fmla="*/ 44 w 137"/>
              <a:gd name="T5" fmla="*/ 30 h 101"/>
              <a:gd name="T6" fmla="*/ 57 w 137"/>
              <a:gd name="T7" fmla="*/ 21 h 101"/>
              <a:gd name="T8" fmla="*/ 58 w 137"/>
              <a:gd name="T9" fmla="*/ 16 h 101"/>
              <a:gd name="T10" fmla="*/ 57 w 137"/>
              <a:gd name="T11" fmla="*/ 10 h 101"/>
              <a:gd name="T12" fmla="*/ 55 w 137"/>
              <a:gd name="T13" fmla="*/ 6 h 101"/>
              <a:gd name="T14" fmla="*/ 100 w 137"/>
              <a:gd name="T15" fmla="*/ 6 h 101"/>
              <a:gd name="T16" fmla="*/ 107 w 137"/>
              <a:gd name="T17" fmla="*/ 13 h 101"/>
              <a:gd name="T18" fmla="*/ 107 w 137"/>
              <a:gd name="T19" fmla="*/ 60 h 101"/>
              <a:gd name="T20" fmla="*/ 100 w 137"/>
              <a:gd name="T21" fmla="*/ 66 h 101"/>
              <a:gd name="T22" fmla="*/ 22 w 137"/>
              <a:gd name="T23" fmla="*/ 66 h 101"/>
              <a:gd name="T24" fmla="*/ 14 w 137"/>
              <a:gd name="T25" fmla="*/ 60 h 101"/>
              <a:gd name="T26" fmla="*/ 0 w 137"/>
              <a:gd name="T27" fmla="*/ 1 h 101"/>
              <a:gd name="T28" fmla="*/ 0 w 137"/>
              <a:gd name="T29" fmla="*/ 30 h 101"/>
              <a:gd name="T30" fmla="*/ 1 w 137"/>
              <a:gd name="T31" fmla="*/ 31 h 101"/>
              <a:gd name="T32" fmla="*/ 10 w 137"/>
              <a:gd name="T33" fmla="*/ 25 h 101"/>
              <a:gd name="T34" fmla="*/ 44 w 137"/>
              <a:gd name="T35" fmla="*/ 25 h 101"/>
              <a:gd name="T36" fmla="*/ 44 w 137"/>
              <a:gd name="T37" fmla="*/ 6 h 101"/>
              <a:gd name="T38" fmla="*/ 10 w 137"/>
              <a:gd name="T39" fmla="*/ 6 h 101"/>
              <a:gd name="T40" fmla="*/ 1 w 137"/>
              <a:gd name="T41" fmla="*/ 0 h 101"/>
              <a:gd name="T42" fmla="*/ 0 w 137"/>
              <a:gd name="T43" fmla="*/ 1 h 101"/>
              <a:gd name="T44" fmla="*/ 46 w 137"/>
              <a:gd name="T45" fmla="*/ 73 h 101"/>
              <a:gd name="T46" fmla="*/ 28 w 137"/>
              <a:gd name="T47" fmla="*/ 91 h 101"/>
              <a:gd name="T48" fmla="*/ 34 w 137"/>
              <a:gd name="T49" fmla="*/ 97 h 101"/>
              <a:gd name="T50" fmla="*/ 58 w 137"/>
              <a:gd name="T51" fmla="*/ 73 h 101"/>
              <a:gd name="T52" fmla="*/ 46 w 137"/>
              <a:gd name="T53" fmla="*/ 73 h 101"/>
              <a:gd name="T54" fmla="*/ 84 w 137"/>
              <a:gd name="T55" fmla="*/ 73 h 101"/>
              <a:gd name="T56" fmla="*/ 102 w 137"/>
              <a:gd name="T57" fmla="*/ 91 h 101"/>
              <a:gd name="T58" fmla="*/ 96 w 137"/>
              <a:gd name="T59" fmla="*/ 97 h 101"/>
              <a:gd name="T60" fmla="*/ 72 w 137"/>
              <a:gd name="T61" fmla="*/ 73 h 101"/>
              <a:gd name="T62" fmla="*/ 84 w 137"/>
              <a:gd name="T63" fmla="*/ 73 h 101"/>
              <a:gd name="T64" fmla="*/ 61 w 137"/>
              <a:gd name="T65" fmla="*/ 73 h 101"/>
              <a:gd name="T66" fmla="*/ 61 w 137"/>
              <a:gd name="T67" fmla="*/ 94 h 101"/>
              <a:gd name="T68" fmla="*/ 69 w 137"/>
              <a:gd name="T69" fmla="*/ 94 h 101"/>
              <a:gd name="T70" fmla="*/ 69 w 137"/>
              <a:gd name="T71" fmla="*/ 73 h 101"/>
              <a:gd name="T72" fmla="*/ 61 w 137"/>
              <a:gd name="T73" fmla="*/ 73 h 101"/>
              <a:gd name="T74" fmla="*/ 135 w 137"/>
              <a:gd name="T75" fmla="*/ 6 h 101"/>
              <a:gd name="T76" fmla="*/ 113 w 137"/>
              <a:gd name="T77" fmla="*/ 20 h 101"/>
              <a:gd name="T78" fmla="*/ 113 w 137"/>
              <a:gd name="T79" fmla="*/ 54 h 101"/>
              <a:gd name="T80" fmla="*/ 135 w 137"/>
              <a:gd name="T81" fmla="*/ 68 h 101"/>
              <a:gd name="T82" fmla="*/ 137 w 137"/>
              <a:gd name="T83" fmla="*/ 67 h 101"/>
              <a:gd name="T84" fmla="*/ 137 w 137"/>
              <a:gd name="T85" fmla="*/ 66 h 101"/>
              <a:gd name="T86" fmla="*/ 137 w 137"/>
              <a:gd name="T87" fmla="*/ 8 h 101"/>
              <a:gd name="T88" fmla="*/ 137 w 137"/>
              <a:gd name="T89" fmla="*/ 7 h 101"/>
              <a:gd name="T90" fmla="*/ 135 w 137"/>
              <a:gd name="T91" fmla="*/ 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37" h="101">
                <a:moveTo>
                  <a:pt x="14" y="60"/>
                </a:moveTo>
                <a:cubicBezTo>
                  <a:pt x="14" y="30"/>
                  <a:pt x="14" y="30"/>
                  <a:pt x="1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51" y="30"/>
                  <a:pt x="55" y="26"/>
                  <a:pt x="57" y="21"/>
                </a:cubicBezTo>
                <a:cubicBezTo>
                  <a:pt x="58" y="19"/>
                  <a:pt x="58" y="18"/>
                  <a:pt x="58" y="16"/>
                </a:cubicBezTo>
                <a:cubicBezTo>
                  <a:pt x="58" y="14"/>
                  <a:pt x="58" y="12"/>
                  <a:pt x="57" y="10"/>
                </a:cubicBezTo>
                <a:cubicBezTo>
                  <a:pt x="57" y="9"/>
                  <a:pt x="56" y="7"/>
                  <a:pt x="55" y="6"/>
                </a:cubicBezTo>
                <a:cubicBezTo>
                  <a:pt x="100" y="6"/>
                  <a:pt x="100" y="6"/>
                  <a:pt x="100" y="6"/>
                </a:cubicBezTo>
                <a:cubicBezTo>
                  <a:pt x="104" y="6"/>
                  <a:pt x="107" y="9"/>
                  <a:pt x="107" y="13"/>
                </a:cubicBezTo>
                <a:cubicBezTo>
                  <a:pt x="107" y="60"/>
                  <a:pt x="107" y="60"/>
                  <a:pt x="107" y="60"/>
                </a:cubicBezTo>
                <a:cubicBezTo>
                  <a:pt x="107" y="63"/>
                  <a:pt x="104" y="66"/>
                  <a:pt x="100" y="66"/>
                </a:cubicBezTo>
                <a:cubicBezTo>
                  <a:pt x="22" y="66"/>
                  <a:pt x="22" y="66"/>
                  <a:pt x="22" y="66"/>
                </a:cubicBezTo>
                <a:cubicBezTo>
                  <a:pt x="17" y="66"/>
                  <a:pt x="14" y="63"/>
                  <a:pt x="14" y="60"/>
                </a:cubicBezTo>
                <a:close/>
                <a:moveTo>
                  <a:pt x="0" y="1"/>
                </a:moveTo>
                <a:cubicBezTo>
                  <a:pt x="0" y="30"/>
                  <a:pt x="0" y="30"/>
                  <a:pt x="0" y="30"/>
                </a:cubicBezTo>
                <a:cubicBezTo>
                  <a:pt x="0" y="31"/>
                  <a:pt x="1" y="31"/>
                  <a:pt x="1" y="31"/>
                </a:cubicBezTo>
                <a:cubicBezTo>
                  <a:pt x="5" y="31"/>
                  <a:pt x="10" y="29"/>
                  <a:pt x="10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56" y="25"/>
                  <a:pt x="56" y="6"/>
                  <a:pt x="44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5" y="0"/>
                  <a:pt x="1" y="0"/>
                </a:cubicBezTo>
                <a:cubicBezTo>
                  <a:pt x="1" y="0"/>
                  <a:pt x="0" y="0"/>
                  <a:pt x="0" y="1"/>
                </a:cubicBezTo>
                <a:close/>
                <a:moveTo>
                  <a:pt x="46" y="73"/>
                </a:moveTo>
                <a:cubicBezTo>
                  <a:pt x="28" y="91"/>
                  <a:pt x="28" y="91"/>
                  <a:pt x="28" y="91"/>
                </a:cubicBezTo>
                <a:cubicBezTo>
                  <a:pt x="24" y="95"/>
                  <a:pt x="30" y="101"/>
                  <a:pt x="34" y="97"/>
                </a:cubicBezTo>
                <a:cubicBezTo>
                  <a:pt x="58" y="73"/>
                  <a:pt x="58" y="73"/>
                  <a:pt x="58" y="73"/>
                </a:cubicBezTo>
                <a:cubicBezTo>
                  <a:pt x="46" y="73"/>
                  <a:pt x="46" y="73"/>
                  <a:pt x="46" y="73"/>
                </a:cubicBezTo>
                <a:close/>
                <a:moveTo>
                  <a:pt x="84" y="73"/>
                </a:moveTo>
                <a:cubicBezTo>
                  <a:pt x="102" y="91"/>
                  <a:pt x="102" y="91"/>
                  <a:pt x="102" y="91"/>
                </a:cubicBezTo>
                <a:cubicBezTo>
                  <a:pt x="106" y="95"/>
                  <a:pt x="100" y="101"/>
                  <a:pt x="96" y="97"/>
                </a:cubicBezTo>
                <a:cubicBezTo>
                  <a:pt x="72" y="73"/>
                  <a:pt x="72" y="73"/>
                  <a:pt x="72" y="73"/>
                </a:cubicBezTo>
                <a:cubicBezTo>
                  <a:pt x="84" y="73"/>
                  <a:pt x="84" y="73"/>
                  <a:pt x="84" y="73"/>
                </a:cubicBezTo>
                <a:close/>
                <a:moveTo>
                  <a:pt x="61" y="73"/>
                </a:moveTo>
                <a:cubicBezTo>
                  <a:pt x="61" y="94"/>
                  <a:pt x="61" y="94"/>
                  <a:pt x="61" y="94"/>
                </a:cubicBezTo>
                <a:cubicBezTo>
                  <a:pt x="61" y="100"/>
                  <a:pt x="69" y="100"/>
                  <a:pt x="69" y="94"/>
                </a:cubicBezTo>
                <a:cubicBezTo>
                  <a:pt x="69" y="73"/>
                  <a:pt x="69" y="73"/>
                  <a:pt x="69" y="73"/>
                </a:cubicBezTo>
                <a:cubicBezTo>
                  <a:pt x="61" y="73"/>
                  <a:pt x="61" y="73"/>
                  <a:pt x="61" y="73"/>
                </a:cubicBezTo>
                <a:close/>
                <a:moveTo>
                  <a:pt x="135" y="6"/>
                </a:moveTo>
                <a:cubicBezTo>
                  <a:pt x="125" y="7"/>
                  <a:pt x="113" y="12"/>
                  <a:pt x="113" y="20"/>
                </a:cubicBezTo>
                <a:cubicBezTo>
                  <a:pt x="113" y="54"/>
                  <a:pt x="113" y="54"/>
                  <a:pt x="113" y="54"/>
                </a:cubicBezTo>
                <a:cubicBezTo>
                  <a:pt x="113" y="62"/>
                  <a:pt x="125" y="67"/>
                  <a:pt x="135" y="68"/>
                </a:cubicBezTo>
                <a:cubicBezTo>
                  <a:pt x="135" y="68"/>
                  <a:pt x="136" y="68"/>
                  <a:pt x="137" y="67"/>
                </a:cubicBezTo>
                <a:cubicBezTo>
                  <a:pt x="137" y="67"/>
                  <a:pt x="137" y="66"/>
                  <a:pt x="137" y="66"/>
                </a:cubicBezTo>
                <a:cubicBezTo>
                  <a:pt x="137" y="8"/>
                  <a:pt x="137" y="8"/>
                  <a:pt x="137" y="8"/>
                </a:cubicBezTo>
                <a:cubicBezTo>
                  <a:pt x="137" y="8"/>
                  <a:pt x="137" y="7"/>
                  <a:pt x="137" y="7"/>
                </a:cubicBezTo>
                <a:cubicBezTo>
                  <a:pt x="136" y="6"/>
                  <a:pt x="135" y="6"/>
                  <a:pt x="135" y="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rgbClr val="02163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42087" y="2099445"/>
            <a:ext cx="1941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How are you going to Capture the Action?</a:t>
            </a:r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2546" y="59482"/>
            <a:ext cx="9386268" cy="596530"/>
          </a:xfrm>
        </p:spPr>
        <p:txBody>
          <a:bodyPr/>
          <a:lstStyle/>
          <a:p>
            <a:r>
              <a:rPr lang="en-GB" sz="2400" dirty="0" smtClean="0"/>
              <a:t>Partnership target group communications &amp; engagement -template</a:t>
            </a:r>
            <a:endParaRPr lang="en-GB" sz="2400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4493155" y="2088512"/>
            <a:ext cx="3972492" cy="1322815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t">
            <a:noAutofit/>
          </a:bodyPr>
          <a:lstStyle/>
          <a:p>
            <a:pPr defTabSz="457200">
              <a:defRPr/>
            </a:pPr>
            <a:endParaRPr lang="en-GB" sz="1200" dirty="0">
              <a:solidFill>
                <a:srgbClr val="021631"/>
              </a:solidFill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endParaRPr lang="en-GB" sz="1200" dirty="0">
              <a:solidFill>
                <a:schemeClr val="tx1"/>
              </a:solidFill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endParaRPr lang="en-GB" sz="1200" dirty="0">
              <a:solidFill>
                <a:srgbClr val="02163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501201" y="2081157"/>
            <a:ext cx="3969084" cy="227314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spcBef>
                <a:spcPts val="100"/>
              </a:spcBef>
              <a:spcAft>
                <a:spcPts val="100"/>
              </a:spcAft>
            </a:pPr>
            <a:r>
              <a:rPr lang="en-GB" sz="1100" dirty="0" smtClean="0">
                <a:solidFill>
                  <a:srgbClr val="FFFFFF"/>
                </a:solidFill>
              </a:rPr>
              <a:t>REPUTATIONAL RISKS</a:t>
            </a:r>
            <a:endParaRPr lang="en-GB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05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593040"/>
              </p:ext>
            </p:extLst>
          </p:nvPr>
        </p:nvGraphicFramePr>
        <p:xfrm>
          <a:off x="609600" y="1600200"/>
          <a:ext cx="10972800" cy="365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2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29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40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640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562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20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4411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4411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Objective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Target</a:t>
                      </a:r>
                      <a:r>
                        <a:rPr lang="en-GB" sz="1400" baseline="0" dirty="0" smtClean="0"/>
                        <a:t> audience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Key messages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Communications material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Communications channel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Schedule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Responsible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Budget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Raise awareness of water challenges in Example city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Citizens</a:t>
                      </a:r>
                      <a:r>
                        <a:rPr lang="en-GB" sz="1200" baseline="0" dirty="0" smtClean="0"/>
                        <a:t> in Example city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xxx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xxx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Newspaper article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Local</a:t>
                      </a:r>
                      <a:r>
                        <a:rPr lang="en-GB" sz="1200" baseline="0" dirty="0" smtClean="0"/>
                        <a:t> n</a:t>
                      </a:r>
                      <a:r>
                        <a:rPr lang="en-GB" sz="1200" dirty="0" smtClean="0"/>
                        <a:t>ewspaper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Feb 2016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N.N.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600 $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Raise awareness of water challenges in Example 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Local women entrepreneurs in Example city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xxx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xxx</a:t>
                      </a:r>
                    </a:p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Brochure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 event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 2016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N.N.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400 $</a:t>
                      </a:r>
                    </a:p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External communications plan - template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5852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ema">
  <a:themeElements>
    <a:clrScheme name="Mukautettu 5">
      <a:dk1>
        <a:srgbClr val="021631"/>
      </a:dk1>
      <a:lt1>
        <a:srgbClr val="FFFFFF"/>
      </a:lt1>
      <a:dk2>
        <a:srgbClr val="141313"/>
      </a:dk2>
      <a:lt2>
        <a:srgbClr val="E9EAED"/>
      </a:lt2>
      <a:accent1>
        <a:srgbClr val="2260A8"/>
      </a:accent1>
      <a:accent2>
        <a:srgbClr val="444D54"/>
      </a:accent2>
      <a:accent3>
        <a:srgbClr val="E5671D"/>
      </a:accent3>
      <a:accent4>
        <a:srgbClr val="F4BE28"/>
      </a:accent4>
      <a:accent5>
        <a:srgbClr val="88B388"/>
      </a:accent5>
      <a:accent6>
        <a:srgbClr val="C90E46"/>
      </a:accent6>
      <a:hlink>
        <a:srgbClr val="172C4B"/>
      </a:hlink>
      <a:folHlink>
        <a:srgbClr val="676E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477</Words>
  <Application>Microsoft Office PowerPoint</Application>
  <PresentationFormat>Benutzerdefiniert</PresentationFormat>
  <Paragraphs>95</Paragraphs>
  <Slides>3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Office-teema</vt:lpstr>
      <vt:lpstr>think-cell Slide</vt:lpstr>
      <vt:lpstr>Questions to consider during target group engagement planning</vt:lpstr>
      <vt:lpstr>Partnership target group communications &amp; engagement -template</vt:lpstr>
      <vt:lpstr>External communications plan - template</vt:lpstr>
    </vt:vector>
  </TitlesOfParts>
  <Company>Accenture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Korpela, Maria</dc:creator>
  <cp:lastModifiedBy>Aicha Seifelislam</cp:lastModifiedBy>
  <cp:revision>25</cp:revision>
  <dcterms:created xsi:type="dcterms:W3CDTF">2015-12-14T17:41:19Z</dcterms:created>
  <dcterms:modified xsi:type="dcterms:W3CDTF">2017-06-22T12:32:36Z</dcterms:modified>
</cp:coreProperties>
</file>