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230C3-17FE-46BE-AE1C-55E23A2F0AAE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AB3173-2D8C-4CBE-9C16-19CC1332F284}">
      <dgm:prSet phldrT="[Text]"/>
      <dgm:spPr/>
      <dgm:t>
        <a:bodyPr/>
        <a:lstStyle/>
        <a:p>
          <a:r>
            <a:rPr lang="en-GB" dirty="0" smtClean="0"/>
            <a:t>Stakeholders</a:t>
          </a:r>
          <a:endParaRPr lang="en-GB" dirty="0"/>
        </a:p>
      </dgm:t>
    </dgm:pt>
    <dgm:pt modelId="{B7E08FCC-A277-467F-BF8C-32B4943367CB}" type="parTrans" cxnId="{BCEC1DB6-8457-4388-9E11-D3296E5CD944}">
      <dgm:prSet/>
      <dgm:spPr/>
      <dgm:t>
        <a:bodyPr/>
        <a:lstStyle/>
        <a:p>
          <a:endParaRPr lang="en-GB"/>
        </a:p>
      </dgm:t>
    </dgm:pt>
    <dgm:pt modelId="{922507CE-B9FC-46D7-9C43-360E5B915F98}" type="sibTrans" cxnId="{BCEC1DB6-8457-4388-9E11-D3296E5CD944}">
      <dgm:prSet/>
      <dgm:spPr/>
      <dgm:t>
        <a:bodyPr/>
        <a:lstStyle/>
        <a:p>
          <a:endParaRPr lang="en-GB"/>
        </a:p>
      </dgm:t>
    </dgm:pt>
    <dgm:pt modelId="{A91C2766-6C04-472E-9ECD-FEF7B7A5AD9C}">
      <dgm:prSet phldrT="[Text]"/>
      <dgm:spPr/>
      <dgm:t>
        <a:bodyPr/>
        <a:lstStyle/>
        <a:p>
          <a:r>
            <a:rPr lang="en-GB" dirty="0" smtClean="0"/>
            <a:t>Media</a:t>
          </a:r>
          <a:endParaRPr lang="en-GB" dirty="0"/>
        </a:p>
      </dgm:t>
    </dgm:pt>
    <dgm:pt modelId="{EC904A42-48CE-44C5-9EF4-6D059ACEB435}" type="parTrans" cxnId="{6E088CB2-9689-4EEB-AAED-D632317C5BAF}">
      <dgm:prSet/>
      <dgm:spPr/>
      <dgm:t>
        <a:bodyPr/>
        <a:lstStyle/>
        <a:p>
          <a:endParaRPr lang="en-GB"/>
        </a:p>
      </dgm:t>
    </dgm:pt>
    <dgm:pt modelId="{56966291-8103-4AB0-B9BE-16F8305C6528}" type="sibTrans" cxnId="{6E088CB2-9689-4EEB-AAED-D632317C5BAF}">
      <dgm:prSet/>
      <dgm:spPr/>
      <dgm:t>
        <a:bodyPr/>
        <a:lstStyle/>
        <a:p>
          <a:endParaRPr lang="en-GB"/>
        </a:p>
      </dgm:t>
    </dgm:pt>
    <dgm:pt modelId="{FA4C3EDC-F967-4856-8E05-AED3E8E16134}">
      <dgm:prSet phldrT="[Text]"/>
      <dgm:spPr/>
      <dgm:t>
        <a:bodyPr/>
        <a:lstStyle/>
        <a:p>
          <a:r>
            <a:rPr lang="en-GB" dirty="0" smtClean="0"/>
            <a:t>Politics</a:t>
          </a:r>
          <a:endParaRPr lang="en-GB" dirty="0"/>
        </a:p>
      </dgm:t>
    </dgm:pt>
    <dgm:pt modelId="{EDEF6A2F-81F7-4C9F-906E-CF67F4C53BAD}" type="parTrans" cxnId="{B55CD477-76B4-41A3-A142-9B9FB4F865E7}">
      <dgm:prSet/>
      <dgm:spPr/>
      <dgm:t>
        <a:bodyPr/>
        <a:lstStyle/>
        <a:p>
          <a:endParaRPr lang="en-GB"/>
        </a:p>
      </dgm:t>
    </dgm:pt>
    <dgm:pt modelId="{D2F9A208-E7E5-46DE-9455-0F9B01C5AA4C}" type="sibTrans" cxnId="{B55CD477-76B4-41A3-A142-9B9FB4F865E7}">
      <dgm:prSet/>
      <dgm:spPr/>
      <dgm:t>
        <a:bodyPr/>
        <a:lstStyle/>
        <a:p>
          <a:endParaRPr lang="en-GB"/>
        </a:p>
      </dgm:t>
    </dgm:pt>
    <dgm:pt modelId="{1A99B7BA-D20D-441E-8E00-320CF252FA71}">
      <dgm:prSet phldrT="[Text]"/>
      <dgm:spPr/>
      <dgm:t>
        <a:bodyPr/>
        <a:lstStyle/>
        <a:p>
          <a:r>
            <a:rPr lang="en-GB" dirty="0" smtClean="0"/>
            <a:t>Public opinion</a:t>
          </a:r>
          <a:endParaRPr lang="en-GB" dirty="0"/>
        </a:p>
      </dgm:t>
    </dgm:pt>
    <dgm:pt modelId="{C91EA430-669D-4275-9AD5-0A448D9CC3FE}" type="parTrans" cxnId="{F783A759-A76F-45A4-B666-2EB21756DD0D}">
      <dgm:prSet/>
      <dgm:spPr/>
      <dgm:t>
        <a:bodyPr/>
        <a:lstStyle/>
        <a:p>
          <a:endParaRPr lang="en-GB"/>
        </a:p>
      </dgm:t>
    </dgm:pt>
    <dgm:pt modelId="{93D555CC-0B84-46E3-ACB4-28A3F1070792}" type="sibTrans" cxnId="{F783A759-A76F-45A4-B666-2EB21756DD0D}">
      <dgm:prSet/>
      <dgm:spPr/>
      <dgm:t>
        <a:bodyPr/>
        <a:lstStyle/>
        <a:p>
          <a:endParaRPr lang="en-GB"/>
        </a:p>
      </dgm:t>
    </dgm:pt>
    <dgm:pt modelId="{45A871A7-05D8-4709-BE42-079BE7D1597E}" type="pres">
      <dgm:prSet presAssocID="{2A6230C3-17FE-46BE-AE1C-55E23A2F0AA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AC2BD40-4C8B-4E30-9AC8-A3B127CC84CD}" type="pres">
      <dgm:prSet presAssocID="{2A6230C3-17FE-46BE-AE1C-55E23A2F0AAE}" presName="diamond" presStyleLbl="bgShp" presStyleIdx="0" presStyleCnt="1"/>
      <dgm:spPr/>
    </dgm:pt>
    <dgm:pt modelId="{75722C24-A078-4627-9006-483F76FCD083}" type="pres">
      <dgm:prSet presAssocID="{2A6230C3-17FE-46BE-AE1C-55E23A2F0AA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F6CFDE-1971-4591-861B-A043192A7D2F}" type="pres">
      <dgm:prSet presAssocID="{2A6230C3-17FE-46BE-AE1C-55E23A2F0AA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A939CE-05DD-4860-BD10-9F6B51DA4C58}" type="pres">
      <dgm:prSet presAssocID="{2A6230C3-17FE-46BE-AE1C-55E23A2F0AA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2BC5B8-6377-4D7E-B153-33AABBACDB9B}" type="pres">
      <dgm:prSet presAssocID="{2A6230C3-17FE-46BE-AE1C-55E23A2F0AA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5F70B2C-970A-4F82-B408-286C98CB4B7C}" type="presOf" srcId="{71AB3173-2D8C-4CBE-9C16-19CC1332F284}" destId="{75722C24-A078-4627-9006-483F76FCD083}" srcOrd="0" destOrd="0" presId="urn:microsoft.com/office/officeart/2005/8/layout/matrix3"/>
    <dgm:cxn modelId="{BCEC1DB6-8457-4388-9E11-D3296E5CD944}" srcId="{2A6230C3-17FE-46BE-AE1C-55E23A2F0AAE}" destId="{71AB3173-2D8C-4CBE-9C16-19CC1332F284}" srcOrd="0" destOrd="0" parTransId="{B7E08FCC-A277-467F-BF8C-32B4943367CB}" sibTransId="{922507CE-B9FC-46D7-9C43-360E5B915F98}"/>
    <dgm:cxn modelId="{12D7B1D3-CE4C-46C5-9B07-0377C920FB4B}" type="presOf" srcId="{1A99B7BA-D20D-441E-8E00-320CF252FA71}" destId="{422BC5B8-6377-4D7E-B153-33AABBACDB9B}" srcOrd="0" destOrd="0" presId="urn:microsoft.com/office/officeart/2005/8/layout/matrix3"/>
    <dgm:cxn modelId="{6CE3903F-B4AA-4AE1-AD68-B2BC3066951A}" type="presOf" srcId="{2A6230C3-17FE-46BE-AE1C-55E23A2F0AAE}" destId="{45A871A7-05D8-4709-BE42-079BE7D1597E}" srcOrd="0" destOrd="0" presId="urn:microsoft.com/office/officeart/2005/8/layout/matrix3"/>
    <dgm:cxn modelId="{F783A759-A76F-45A4-B666-2EB21756DD0D}" srcId="{2A6230C3-17FE-46BE-AE1C-55E23A2F0AAE}" destId="{1A99B7BA-D20D-441E-8E00-320CF252FA71}" srcOrd="3" destOrd="0" parTransId="{C91EA430-669D-4275-9AD5-0A448D9CC3FE}" sibTransId="{93D555CC-0B84-46E3-ACB4-28A3F1070792}"/>
    <dgm:cxn modelId="{713AB46C-5043-4548-8D65-A2FB72022F1B}" type="presOf" srcId="{A91C2766-6C04-472E-9ECD-FEF7B7A5AD9C}" destId="{5BF6CFDE-1971-4591-861B-A043192A7D2F}" srcOrd="0" destOrd="0" presId="urn:microsoft.com/office/officeart/2005/8/layout/matrix3"/>
    <dgm:cxn modelId="{B55CD477-76B4-41A3-A142-9B9FB4F865E7}" srcId="{2A6230C3-17FE-46BE-AE1C-55E23A2F0AAE}" destId="{FA4C3EDC-F967-4856-8E05-AED3E8E16134}" srcOrd="2" destOrd="0" parTransId="{EDEF6A2F-81F7-4C9F-906E-CF67F4C53BAD}" sibTransId="{D2F9A208-E7E5-46DE-9455-0F9B01C5AA4C}"/>
    <dgm:cxn modelId="{6E088CB2-9689-4EEB-AAED-D632317C5BAF}" srcId="{2A6230C3-17FE-46BE-AE1C-55E23A2F0AAE}" destId="{A91C2766-6C04-472E-9ECD-FEF7B7A5AD9C}" srcOrd="1" destOrd="0" parTransId="{EC904A42-48CE-44C5-9EF4-6D059ACEB435}" sibTransId="{56966291-8103-4AB0-B9BE-16F8305C6528}"/>
    <dgm:cxn modelId="{4F94D321-AE4F-44B0-AADC-355C4E1A4397}" type="presOf" srcId="{FA4C3EDC-F967-4856-8E05-AED3E8E16134}" destId="{4AA939CE-05DD-4860-BD10-9F6B51DA4C58}" srcOrd="0" destOrd="0" presId="urn:microsoft.com/office/officeart/2005/8/layout/matrix3"/>
    <dgm:cxn modelId="{DFAD29F8-196D-4D6B-882A-8EF7E9CF9140}" type="presParOf" srcId="{45A871A7-05D8-4709-BE42-079BE7D1597E}" destId="{CAC2BD40-4C8B-4E30-9AC8-A3B127CC84CD}" srcOrd="0" destOrd="0" presId="urn:microsoft.com/office/officeart/2005/8/layout/matrix3"/>
    <dgm:cxn modelId="{96EC961B-B705-4E4A-BB09-25B2618DF599}" type="presParOf" srcId="{45A871A7-05D8-4709-BE42-079BE7D1597E}" destId="{75722C24-A078-4627-9006-483F76FCD083}" srcOrd="1" destOrd="0" presId="urn:microsoft.com/office/officeart/2005/8/layout/matrix3"/>
    <dgm:cxn modelId="{28B9E453-4750-4CF6-B9D2-31EFA7236945}" type="presParOf" srcId="{45A871A7-05D8-4709-BE42-079BE7D1597E}" destId="{5BF6CFDE-1971-4591-861B-A043192A7D2F}" srcOrd="2" destOrd="0" presId="urn:microsoft.com/office/officeart/2005/8/layout/matrix3"/>
    <dgm:cxn modelId="{B5CC09FD-5095-418C-8F6C-27D43A83315C}" type="presParOf" srcId="{45A871A7-05D8-4709-BE42-079BE7D1597E}" destId="{4AA939CE-05DD-4860-BD10-9F6B51DA4C58}" srcOrd="3" destOrd="0" presId="urn:microsoft.com/office/officeart/2005/8/layout/matrix3"/>
    <dgm:cxn modelId="{875DFB9B-28B8-40E3-A178-8A3A41AB00F8}" type="presParOf" srcId="{45A871A7-05D8-4709-BE42-079BE7D1597E}" destId="{422BC5B8-6377-4D7E-B153-33AABBACDB9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2BD40-4C8B-4E30-9AC8-A3B127CC84CD}">
      <dsp:nvSpPr>
        <dsp:cNvPr id="0" name=""/>
        <dsp:cNvSpPr/>
      </dsp:nvSpPr>
      <dsp:spPr>
        <a:xfrm>
          <a:off x="332448" y="0"/>
          <a:ext cx="3907103" cy="390710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722C24-A078-4627-9006-483F76FCD083}">
      <dsp:nvSpPr>
        <dsp:cNvPr id="0" name=""/>
        <dsp:cNvSpPr/>
      </dsp:nvSpPr>
      <dsp:spPr>
        <a:xfrm>
          <a:off x="703623" y="371174"/>
          <a:ext cx="1523770" cy="15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Stakeholders</a:t>
          </a:r>
          <a:endParaRPr lang="en-GB" sz="1800" kern="1200" dirty="0"/>
        </a:p>
      </dsp:txBody>
      <dsp:txXfrm>
        <a:off x="778007" y="445558"/>
        <a:ext cx="1375002" cy="1375002"/>
      </dsp:txXfrm>
    </dsp:sp>
    <dsp:sp modelId="{5BF6CFDE-1971-4591-861B-A043192A7D2F}">
      <dsp:nvSpPr>
        <dsp:cNvPr id="0" name=""/>
        <dsp:cNvSpPr/>
      </dsp:nvSpPr>
      <dsp:spPr>
        <a:xfrm>
          <a:off x="2344606" y="371174"/>
          <a:ext cx="1523770" cy="15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Media</a:t>
          </a:r>
          <a:endParaRPr lang="en-GB" sz="1800" kern="1200" dirty="0"/>
        </a:p>
      </dsp:txBody>
      <dsp:txXfrm>
        <a:off x="2418990" y="445558"/>
        <a:ext cx="1375002" cy="1375002"/>
      </dsp:txXfrm>
    </dsp:sp>
    <dsp:sp modelId="{4AA939CE-05DD-4860-BD10-9F6B51DA4C58}">
      <dsp:nvSpPr>
        <dsp:cNvPr id="0" name=""/>
        <dsp:cNvSpPr/>
      </dsp:nvSpPr>
      <dsp:spPr>
        <a:xfrm>
          <a:off x="703623" y="2012158"/>
          <a:ext cx="1523770" cy="15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Politics</a:t>
          </a:r>
          <a:endParaRPr lang="en-GB" sz="1800" kern="1200" dirty="0"/>
        </a:p>
      </dsp:txBody>
      <dsp:txXfrm>
        <a:off x="778007" y="2086542"/>
        <a:ext cx="1375002" cy="1375002"/>
      </dsp:txXfrm>
    </dsp:sp>
    <dsp:sp modelId="{422BC5B8-6377-4D7E-B153-33AABBACDB9B}">
      <dsp:nvSpPr>
        <dsp:cNvPr id="0" name=""/>
        <dsp:cNvSpPr/>
      </dsp:nvSpPr>
      <dsp:spPr>
        <a:xfrm>
          <a:off x="2344606" y="2012158"/>
          <a:ext cx="1523770" cy="15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Public opinion</a:t>
          </a:r>
          <a:endParaRPr lang="en-GB" sz="1800" kern="1200" dirty="0"/>
        </a:p>
      </dsp:txBody>
      <dsp:txXfrm>
        <a:off x="2418990" y="2086542"/>
        <a:ext cx="1375002" cy="1375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81F45-437D-4937-A15B-EAD36A703AC1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5E558-18E0-4099-A286-AB5D2153D7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8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01236" y="44624"/>
            <a:ext cx="931546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45720" rIns="0"/>
          <a:lstStyle>
            <a:lvl1pPr>
              <a:lnSpc>
                <a:spcPct val="80000"/>
              </a:lnSpc>
              <a:defRPr sz="36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2260A8"/>
                </a:solidFill>
                <a:effectLst/>
                <a:uLnTx/>
                <a:uFillTx/>
                <a:latin typeface="Calibri"/>
              </a:rPr>
              <a:t>Click to edit Master title style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2260A8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41" y="1124744"/>
            <a:ext cx="9315463" cy="720080"/>
          </a:xfrm>
          <a:prstGeom prst="rect">
            <a:avLst/>
          </a:prstGeom>
        </p:spPr>
        <p:txBody>
          <a:bodyPr lIns="0" tIns="45720" rIns="0" bIns="45720"/>
          <a:lstStyle>
            <a:lvl1pPr marL="0" marR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800" b="1" i="0">
                <a:solidFill>
                  <a:srgbClr val="444D54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444D54"/>
                </a:solidFill>
                <a:effectLst/>
                <a:uLnTx/>
                <a:uFillTx/>
                <a:latin typeface="Calibri"/>
              </a:rPr>
              <a:t>Click to edit Master subtitle style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444D54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Kuvan paikkamerkki 1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760664"/>
            <a:ext cx="12192000" cy="409733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i-FI" dirty="0" smtClean="0"/>
              <a:t>Picture</a:t>
            </a:r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0" y="2633579"/>
            <a:ext cx="12192000" cy="127085"/>
          </a:xfrm>
          <a:prstGeom prst="rect">
            <a:avLst/>
          </a:prstGeom>
          <a:solidFill>
            <a:srgbClr val="6699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6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1236" y="1628800"/>
            <a:ext cx="11095739" cy="4924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61063" y="6553200"/>
            <a:ext cx="477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900" b="0" i="0">
                <a:solidFill>
                  <a:srgbClr val="505150"/>
                </a:solidFill>
                <a:latin typeface="Calibri" charset="0"/>
                <a:cs typeface="Calibri" charset="0"/>
              </a:defRPr>
            </a:lvl1pPr>
          </a:lstStyle>
          <a:p>
            <a:fld id="{F93333DC-6877-4B6F-9E28-0EB237D0337C}" type="datetimeFigureOut">
              <a:rPr lang="en-GB" smtClean="0"/>
              <a:pPr/>
              <a:t>22/06/2017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6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idx="13"/>
          </p:nvPr>
        </p:nvSpPr>
        <p:spPr bwMode="auto">
          <a:xfrm>
            <a:off x="624418" y="1162052"/>
            <a:ext cx="10943167" cy="4168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72000" rIns="0" bIns="3600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de-DE" sz="2000" b="1" dirty="0" smtClean="0">
                <a:solidFill>
                  <a:schemeClr val="accent2"/>
                </a:solidFill>
              </a:defRPr>
            </a:lvl1pPr>
          </a:lstStyle>
          <a:p>
            <a:pPr marL="0" lvl="0" indent="0" eaLnBrk="1" hangingPunct="1"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</a:pP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 bwMode="auto">
          <a:xfrm>
            <a:off x="624418" y="1628776"/>
            <a:ext cx="10943167" cy="475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7200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266700" indent="-266700">
              <a:defRPr lang="de-DE" sz="2000" dirty="0" smtClean="0"/>
            </a:lvl1pPr>
            <a:lvl2pPr marL="271712" indent="0">
              <a:buNone/>
              <a:defRPr lang="de-DE" sz="1800" dirty="0" smtClean="0"/>
            </a:lvl2pPr>
            <a:lvl3pPr marL="719138" indent="-179388">
              <a:defRPr lang="de-DE" sz="1600" dirty="0" smtClean="0"/>
            </a:lvl3pPr>
            <a:lvl4pPr marL="895350" indent="-176213">
              <a:defRPr lang="de-DE" sz="1400" dirty="0" smtClean="0"/>
            </a:lvl4pPr>
            <a:lvl5pPr marL="1079500" indent="-179388">
              <a:defRPr lang="en-AU" sz="1200" dirty="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624418" y="1162050"/>
            <a:ext cx="115675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0303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461063" y="6553200"/>
            <a:ext cx="4775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3333DC-6877-4B6F-9E28-0EB237D0337C}" type="datetimeFigureOut">
              <a:rPr lang="en-GB" smtClean="0">
                <a:solidFill>
                  <a:srgbClr val="021631"/>
                </a:solidFill>
              </a:rPr>
              <a:pPr/>
              <a:t>22/06/2017</a:t>
            </a:fld>
            <a:endParaRPr lang="en-GB" dirty="0">
              <a:solidFill>
                <a:srgbClr val="0216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1236" y="1628800"/>
            <a:ext cx="11095739" cy="4924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 marL="828000" indent="-280800">
              <a:buFont typeface="Arial" panose="020B0604020202020204" pitchFamily="34" charset="0"/>
              <a:buChar char="•"/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61063" y="6553200"/>
            <a:ext cx="477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900" b="0" i="0">
                <a:solidFill>
                  <a:srgbClr val="505150"/>
                </a:solidFill>
                <a:latin typeface="Calibri" charset="0"/>
                <a:cs typeface="Calibri" charset="0"/>
              </a:defRPr>
            </a:lvl1pPr>
          </a:lstStyle>
          <a:p>
            <a:fld id="{F93333DC-6877-4B6F-9E28-0EB237D0337C}" type="datetimeFigureOut">
              <a:rPr lang="en-GB" smtClean="0"/>
              <a:pPr/>
              <a:t>22/06/2017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 bwMode="auto">
          <a:xfrm>
            <a:off x="610659" y="1162050"/>
            <a:ext cx="1158134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7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3643" y="2700868"/>
            <a:ext cx="10580514" cy="182658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3643" y="4527448"/>
            <a:ext cx="10580514" cy="860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28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F4BE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defRPr/>
            </a:pPr>
            <a:endParaRPr lang="de-DE" kern="0">
              <a:solidFill>
                <a:srgbClr val="02163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F4BE2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51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CC660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defRPr/>
            </a:pPr>
            <a:endParaRPr lang="de-DE" kern="0">
              <a:solidFill>
                <a:srgbClr val="02163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CC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10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99CC3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defRPr/>
            </a:pPr>
            <a:endParaRPr lang="de-DE" kern="0">
              <a:solidFill>
                <a:srgbClr val="02163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99CC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3783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43783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0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61887E8A-04EC-0A44-89DA-36113A2E7601}" type="slidenum">
              <a:rPr lang="de-DE" kern="0" smtClean="0"/>
              <a:pPr>
                <a:defRPr/>
              </a:pPr>
              <a:t>‹Nr.›</a:t>
            </a:fld>
            <a:endParaRPr lang="de-DE" kern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610659" y="1162050"/>
            <a:ext cx="1158134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37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488882" y="1772816"/>
            <a:ext cx="4431423" cy="3599607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3"/>
          </p:nvPr>
        </p:nvSpPr>
        <p:spPr>
          <a:xfrm>
            <a:off x="778532" y="4941168"/>
            <a:ext cx="1969922" cy="1600150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609601" y="1600202"/>
            <a:ext cx="7732294" cy="4952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7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952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/>
          </a:p>
        </p:txBody>
      </p:sp>
      <p:pic>
        <p:nvPicPr>
          <p:cNvPr id="8" name="Bild 1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261386" y="188640"/>
            <a:ext cx="1683879" cy="824400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609241" y="188640"/>
            <a:ext cx="938626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7200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Edit </a:t>
            </a:r>
            <a:r>
              <a:rPr lang="en-GB" noProof="0" smtClean="0"/>
              <a:t>Mastertitle</a:t>
            </a:r>
            <a:endParaRPr lang="en-GB" noProof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08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634782"/>
              </p:ext>
            </p:extLst>
          </p:nvPr>
        </p:nvGraphicFramePr>
        <p:xfrm>
          <a:off x="3884178" y="1861168"/>
          <a:ext cx="4572000" cy="3907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 risk identification and evaluation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14438" y="2144389"/>
            <a:ext cx="3169740" cy="17559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An event that might cause the loss of existing partners?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An event that might cause a deterioration in the relationship with the following categories of stakeholders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Existing partners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Potential partners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Target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Donors</a:t>
            </a:r>
            <a:endParaRPr lang="en-GB" sz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56178" y="2144389"/>
            <a:ext cx="3169740" cy="17559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An event that might resonance on the following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Online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Social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Newspapers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TV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Other media</a:t>
            </a:r>
            <a:endParaRPr lang="en-GB" sz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56178" y="4076188"/>
            <a:ext cx="3169740" cy="7581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An event that might specifically involve vulnerable members of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438" y="4076188"/>
            <a:ext cx="3169740" cy="7581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An event that have social repercussions (e.g. inequalities, discriminations)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effectLst/>
              </a:rPr>
              <a:t>An event that might raise the attention of national politicians and become object of the political debate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130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701965"/>
              </p:ext>
            </p:extLst>
          </p:nvPr>
        </p:nvGraphicFramePr>
        <p:xfrm>
          <a:off x="609600" y="1600200"/>
          <a:ext cx="11087099" cy="337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16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0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8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12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480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480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Category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Potential risk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Risk assessment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Probability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Crisis communications</a:t>
                      </a:r>
                      <a:r>
                        <a:rPr lang="en-GB" sz="1400" baseline="0" dirty="0" smtClean="0"/>
                        <a:t> target audience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Crisis key messages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i="1" dirty="0" smtClean="0"/>
                        <a:t>Technical,</a:t>
                      </a:r>
                      <a:r>
                        <a:rPr lang="en-GB" sz="1200" i="1" baseline="0" dirty="0" smtClean="0"/>
                        <a:t> environmental, community, human error, physical, regulatory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 smtClean="0"/>
                        <a:t>What is the event that could realize and cause an</a:t>
                      </a:r>
                      <a:r>
                        <a:rPr lang="en-GB" sz="1200" i="1" baseline="0" dirty="0" smtClean="0"/>
                        <a:t> crisis situation?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 smtClean="0"/>
                        <a:t>What would be the potential impacts</a:t>
                      </a:r>
                      <a:r>
                        <a:rPr lang="en-GB" sz="1200" i="1" baseline="0" dirty="0" smtClean="0"/>
                        <a:t> or scenarios</a:t>
                      </a:r>
                      <a:r>
                        <a:rPr lang="en-GB" sz="1200" i="1" dirty="0" smtClean="0"/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/>
                        <a:t>On humans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/>
                        <a:t>On property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/>
                        <a:t>On partnership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/>
                        <a:t>Other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 smtClean="0"/>
                        <a:t>What is the likelihood of crisis´</a:t>
                      </a:r>
                      <a:r>
                        <a:rPr lang="en-GB" sz="1200" i="1" baseline="0" dirty="0" smtClean="0"/>
                        <a:t> </a:t>
                      </a:r>
                      <a:r>
                        <a:rPr lang="en-GB" sz="1200" i="1" dirty="0" smtClean="0"/>
                        <a:t>occurrence: Low/Medium/High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 smtClean="0"/>
                        <a:t>How can you make sure the risk does not realize?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 smtClean="0"/>
                        <a:t>To whom</a:t>
                      </a:r>
                      <a:r>
                        <a:rPr lang="en-GB" sz="1200" i="1" baseline="0" dirty="0" smtClean="0"/>
                        <a:t> should you communicate about the situation?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 smtClean="0"/>
                        <a:t>What should those stakeholders know about</a:t>
                      </a:r>
                      <a:r>
                        <a:rPr lang="en-GB" sz="1200" i="1" baseline="0" dirty="0" smtClean="0"/>
                        <a:t> this crisis? </a:t>
                      </a:r>
                      <a:endParaRPr lang="en-GB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 risk management template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344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ema">
  <a:themeElements>
    <a:clrScheme name="Mukautettu 5">
      <a:dk1>
        <a:srgbClr val="021631"/>
      </a:dk1>
      <a:lt1>
        <a:srgbClr val="FFFFFF"/>
      </a:lt1>
      <a:dk2>
        <a:srgbClr val="141313"/>
      </a:dk2>
      <a:lt2>
        <a:srgbClr val="E9EAED"/>
      </a:lt2>
      <a:accent1>
        <a:srgbClr val="2260A8"/>
      </a:accent1>
      <a:accent2>
        <a:srgbClr val="444D54"/>
      </a:accent2>
      <a:accent3>
        <a:srgbClr val="E5671D"/>
      </a:accent3>
      <a:accent4>
        <a:srgbClr val="F4BE28"/>
      </a:accent4>
      <a:accent5>
        <a:srgbClr val="88B388"/>
      </a:accent5>
      <a:accent6>
        <a:srgbClr val="C90E46"/>
      </a:accent6>
      <a:hlink>
        <a:srgbClr val="172C4B"/>
      </a:hlink>
      <a:folHlink>
        <a:srgbClr val="676E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Benutzerdefiniert</PresentationFormat>
  <Paragraphs>39</Paragraphs>
  <Slides>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Office-teema</vt:lpstr>
      <vt:lpstr>think-cell Slide</vt:lpstr>
      <vt:lpstr>Partnership risk identification and evaluation</vt:lpstr>
      <vt:lpstr>Partnership risk management template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Korpela, Maria</dc:creator>
  <cp:lastModifiedBy>Aicha Seifelislam</cp:lastModifiedBy>
  <cp:revision>25</cp:revision>
  <dcterms:created xsi:type="dcterms:W3CDTF">2015-12-14T17:41:19Z</dcterms:created>
  <dcterms:modified xsi:type="dcterms:W3CDTF">2017-06-22T12:33:56Z</dcterms:modified>
</cp:coreProperties>
</file>