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8"/>
  </p:notesMasterIdLst>
  <p:sldIdLst>
    <p:sldId id="258" r:id="rId2"/>
    <p:sldId id="265" r:id="rId3"/>
    <p:sldId id="266" r:id="rId4"/>
    <p:sldId id="263" r:id="rId5"/>
    <p:sldId id="260" r:id="rId6"/>
    <p:sldId id="264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37" autoAdjust="0"/>
  </p:normalViewPr>
  <p:slideViewPr>
    <p:cSldViewPr snapToGrid="0">
      <p:cViewPr varScale="1">
        <p:scale>
          <a:sx n="69" d="100"/>
          <a:sy n="69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5B59C-844E-47B2-BCCD-95FF0A42D7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C2ADB93B-89FE-44BA-8E13-F484B184D08F}">
      <dgm:prSet phldrT="[Text]" custT="1"/>
      <dgm:spPr/>
      <dgm:t>
        <a:bodyPr/>
        <a:lstStyle/>
        <a:p>
          <a:endParaRPr lang="en-US" sz="2000" dirty="0" smtClean="0">
            <a:solidFill>
              <a:schemeClr val="bg1"/>
            </a:solidFill>
          </a:endParaRPr>
        </a:p>
        <a:p>
          <a:endParaRPr lang="en-US" sz="2000" dirty="0" smtClean="0">
            <a:solidFill>
              <a:schemeClr val="bg1"/>
            </a:solidFill>
          </a:endParaRPr>
        </a:p>
        <a:p>
          <a:r>
            <a:rPr lang="en-US" sz="1800" dirty="0" smtClean="0">
              <a:solidFill>
                <a:schemeClr val="bg1"/>
              </a:solidFill>
            </a:rPr>
            <a:t>Ensuring engagement</a:t>
          </a:r>
          <a:endParaRPr lang="en-MY" sz="1800" dirty="0">
            <a:solidFill>
              <a:schemeClr val="bg1"/>
            </a:solidFill>
          </a:endParaRPr>
        </a:p>
      </dgm:t>
    </dgm:pt>
    <dgm:pt modelId="{E88BC574-2F4B-47B4-8272-9EFE4628D965}" type="parTrans" cxnId="{8E0A82F2-EF2B-4BF0-951F-6A10F62DE587}">
      <dgm:prSet/>
      <dgm:spPr/>
      <dgm:t>
        <a:bodyPr/>
        <a:lstStyle/>
        <a:p>
          <a:endParaRPr lang="en-MY" sz="1200"/>
        </a:p>
      </dgm:t>
    </dgm:pt>
    <dgm:pt modelId="{0B56B23B-3A08-4817-A928-5C8A1D70E1A1}" type="sibTrans" cxnId="{8E0A82F2-EF2B-4BF0-951F-6A10F62DE587}">
      <dgm:prSet/>
      <dgm:spPr/>
      <dgm:t>
        <a:bodyPr/>
        <a:lstStyle/>
        <a:p>
          <a:endParaRPr lang="en-MY" sz="1200"/>
        </a:p>
      </dgm:t>
    </dgm:pt>
    <dgm:pt modelId="{15CBA1C5-D8C7-4A32-8180-09C172131EB2}">
      <dgm:prSet phldrT="[Text]" custT="1"/>
      <dgm:spPr/>
      <dgm:t>
        <a:bodyPr/>
        <a:lstStyle/>
        <a:p>
          <a:r>
            <a:rPr lang="en-US" sz="2000" smtClean="0">
              <a:solidFill>
                <a:schemeClr val="bg1"/>
              </a:solidFill>
            </a:rPr>
            <a:t>Building Momentum</a:t>
          </a:r>
          <a:endParaRPr lang="en-MY" sz="2000" dirty="0">
            <a:solidFill>
              <a:schemeClr val="bg1"/>
            </a:solidFill>
          </a:endParaRPr>
        </a:p>
      </dgm:t>
    </dgm:pt>
    <dgm:pt modelId="{5C1AC498-0986-4DE9-8E3B-B534F0460457}" type="parTrans" cxnId="{1F8D3095-DAD4-453A-A537-CD12A4292486}">
      <dgm:prSet/>
      <dgm:spPr/>
      <dgm:t>
        <a:bodyPr/>
        <a:lstStyle/>
        <a:p>
          <a:endParaRPr lang="en-MY" sz="1200"/>
        </a:p>
      </dgm:t>
    </dgm:pt>
    <dgm:pt modelId="{5DD5DA74-FFBF-4600-A0BD-7A120668B1B9}" type="sibTrans" cxnId="{1F8D3095-DAD4-453A-A537-CD12A4292486}">
      <dgm:prSet/>
      <dgm:spPr/>
      <dgm:t>
        <a:bodyPr/>
        <a:lstStyle/>
        <a:p>
          <a:endParaRPr lang="en-MY" sz="1200"/>
        </a:p>
      </dgm:t>
    </dgm:pt>
    <dgm:pt modelId="{7F4E4906-4EA0-4BF8-9D51-39B631D65A28}">
      <dgm:prSet phldrT="[Text]" custT="1"/>
      <dgm:spPr/>
      <dgm:t>
        <a:bodyPr/>
        <a:lstStyle/>
        <a:p>
          <a:r>
            <a:rPr lang="en-US" sz="2000" smtClean="0">
              <a:solidFill>
                <a:schemeClr val="bg1"/>
              </a:solidFill>
            </a:rPr>
            <a:t>Establishing Routines</a:t>
          </a:r>
          <a:endParaRPr lang="en-MY" sz="2000" dirty="0">
            <a:solidFill>
              <a:schemeClr val="bg1"/>
            </a:solidFill>
          </a:endParaRPr>
        </a:p>
      </dgm:t>
    </dgm:pt>
    <dgm:pt modelId="{8BC66A65-D28A-43D5-8430-ED4B7F65C9C0}" type="parTrans" cxnId="{A8DA195D-3F9E-45DB-BDC7-B16313F71DFD}">
      <dgm:prSet/>
      <dgm:spPr/>
      <dgm:t>
        <a:bodyPr/>
        <a:lstStyle/>
        <a:p>
          <a:endParaRPr lang="en-MY" sz="1200"/>
        </a:p>
      </dgm:t>
    </dgm:pt>
    <dgm:pt modelId="{5A186156-666C-40BB-903B-02F88AA8B006}" type="sibTrans" cxnId="{A8DA195D-3F9E-45DB-BDC7-B16313F71DFD}">
      <dgm:prSet/>
      <dgm:spPr/>
      <dgm:t>
        <a:bodyPr/>
        <a:lstStyle/>
        <a:p>
          <a:endParaRPr lang="en-MY" sz="1200"/>
        </a:p>
      </dgm:t>
    </dgm:pt>
    <dgm:pt modelId="{79415908-CB5A-4299-A591-CAFD942D14DE}" type="pres">
      <dgm:prSet presAssocID="{8615B59C-844E-47B2-BCCD-95FF0A42D79F}" presName="Name0" presStyleCnt="0">
        <dgm:presLayoutVars>
          <dgm:dir/>
          <dgm:animLvl val="lvl"/>
          <dgm:resizeHandles val="exact"/>
        </dgm:presLayoutVars>
      </dgm:prSet>
      <dgm:spPr/>
    </dgm:pt>
    <dgm:pt modelId="{6F52FFC9-528F-43EE-9CF4-A0C7CD3E577C}" type="pres">
      <dgm:prSet presAssocID="{C2ADB93B-89FE-44BA-8E13-F484B184D08F}" presName="Name8" presStyleCnt="0"/>
      <dgm:spPr/>
    </dgm:pt>
    <dgm:pt modelId="{47F27BDB-B4D5-4B9A-BEE5-2BA41F8C589D}" type="pres">
      <dgm:prSet presAssocID="{C2ADB93B-89FE-44BA-8E13-F484B184D08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A217F7A-50E5-42A2-AFE4-E409887BBDF6}" type="pres">
      <dgm:prSet presAssocID="{C2ADB93B-89FE-44BA-8E13-F484B184D0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7125ED4-1943-4D3F-BFC0-757AA2B5C353}" type="pres">
      <dgm:prSet presAssocID="{15CBA1C5-D8C7-4A32-8180-09C172131EB2}" presName="Name8" presStyleCnt="0"/>
      <dgm:spPr/>
    </dgm:pt>
    <dgm:pt modelId="{78677C7F-C9F6-4E26-B5A7-1F73F153FA39}" type="pres">
      <dgm:prSet presAssocID="{15CBA1C5-D8C7-4A32-8180-09C172131EB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D3501D2-C0F3-45EE-8C75-0AECB2D49E01}" type="pres">
      <dgm:prSet presAssocID="{15CBA1C5-D8C7-4A32-8180-09C172131E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FBBF1D0-3040-4097-9FC3-3463E1B01687}" type="pres">
      <dgm:prSet presAssocID="{7F4E4906-4EA0-4BF8-9D51-39B631D65A28}" presName="Name8" presStyleCnt="0"/>
      <dgm:spPr/>
    </dgm:pt>
    <dgm:pt modelId="{FC0FD89E-A444-49ED-A28A-56E13ED77B8F}" type="pres">
      <dgm:prSet presAssocID="{7F4E4906-4EA0-4BF8-9D51-39B631D65A28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D1BAB3A-141E-4000-8BB1-1B029031A5C6}" type="pres">
      <dgm:prSet presAssocID="{7F4E4906-4EA0-4BF8-9D51-39B631D65A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A8DA195D-3F9E-45DB-BDC7-B16313F71DFD}" srcId="{8615B59C-844E-47B2-BCCD-95FF0A42D79F}" destId="{7F4E4906-4EA0-4BF8-9D51-39B631D65A28}" srcOrd="2" destOrd="0" parTransId="{8BC66A65-D28A-43D5-8430-ED4B7F65C9C0}" sibTransId="{5A186156-666C-40BB-903B-02F88AA8B006}"/>
    <dgm:cxn modelId="{8E0A82F2-EF2B-4BF0-951F-6A10F62DE587}" srcId="{8615B59C-844E-47B2-BCCD-95FF0A42D79F}" destId="{C2ADB93B-89FE-44BA-8E13-F484B184D08F}" srcOrd="0" destOrd="0" parTransId="{E88BC574-2F4B-47B4-8272-9EFE4628D965}" sibTransId="{0B56B23B-3A08-4817-A928-5C8A1D70E1A1}"/>
    <dgm:cxn modelId="{97E06E6A-424F-4B04-9AB9-146C331B6BA4}" type="presOf" srcId="{C2ADB93B-89FE-44BA-8E13-F484B184D08F}" destId="{5A217F7A-50E5-42A2-AFE4-E409887BBDF6}" srcOrd="1" destOrd="0" presId="urn:microsoft.com/office/officeart/2005/8/layout/pyramid1"/>
    <dgm:cxn modelId="{2CD65AF1-E0B7-4C17-A74E-4B127C077D47}" type="presOf" srcId="{7F4E4906-4EA0-4BF8-9D51-39B631D65A28}" destId="{BD1BAB3A-141E-4000-8BB1-1B029031A5C6}" srcOrd="1" destOrd="0" presId="urn:microsoft.com/office/officeart/2005/8/layout/pyramid1"/>
    <dgm:cxn modelId="{468B10B5-A5ED-4470-B44D-762C5E9AF010}" type="presOf" srcId="{7F4E4906-4EA0-4BF8-9D51-39B631D65A28}" destId="{FC0FD89E-A444-49ED-A28A-56E13ED77B8F}" srcOrd="0" destOrd="0" presId="urn:microsoft.com/office/officeart/2005/8/layout/pyramid1"/>
    <dgm:cxn modelId="{0B8B1267-1A14-49C7-8837-121D5245A068}" type="presOf" srcId="{C2ADB93B-89FE-44BA-8E13-F484B184D08F}" destId="{47F27BDB-B4D5-4B9A-BEE5-2BA41F8C589D}" srcOrd="0" destOrd="0" presId="urn:microsoft.com/office/officeart/2005/8/layout/pyramid1"/>
    <dgm:cxn modelId="{F77756C0-63D6-48CB-9D1A-66978C0AC4E2}" type="presOf" srcId="{15CBA1C5-D8C7-4A32-8180-09C172131EB2}" destId="{AD3501D2-C0F3-45EE-8C75-0AECB2D49E01}" srcOrd="1" destOrd="0" presId="urn:microsoft.com/office/officeart/2005/8/layout/pyramid1"/>
    <dgm:cxn modelId="{1F8D3095-DAD4-453A-A537-CD12A4292486}" srcId="{8615B59C-844E-47B2-BCCD-95FF0A42D79F}" destId="{15CBA1C5-D8C7-4A32-8180-09C172131EB2}" srcOrd="1" destOrd="0" parTransId="{5C1AC498-0986-4DE9-8E3B-B534F0460457}" sibTransId="{5DD5DA74-FFBF-4600-A0BD-7A120668B1B9}"/>
    <dgm:cxn modelId="{E39A8C35-1513-46CA-9CF1-FA0ADC4F34AC}" type="presOf" srcId="{8615B59C-844E-47B2-BCCD-95FF0A42D79F}" destId="{79415908-CB5A-4299-A591-CAFD942D14DE}" srcOrd="0" destOrd="0" presId="urn:microsoft.com/office/officeart/2005/8/layout/pyramid1"/>
    <dgm:cxn modelId="{7678778B-202F-49D8-95E3-D333AD9F79C1}" type="presOf" srcId="{15CBA1C5-D8C7-4A32-8180-09C172131EB2}" destId="{78677C7F-C9F6-4E26-B5A7-1F73F153FA39}" srcOrd="0" destOrd="0" presId="urn:microsoft.com/office/officeart/2005/8/layout/pyramid1"/>
    <dgm:cxn modelId="{0CC6638C-D0D5-422D-8825-076AAAFAF668}" type="presParOf" srcId="{79415908-CB5A-4299-A591-CAFD942D14DE}" destId="{6F52FFC9-528F-43EE-9CF4-A0C7CD3E577C}" srcOrd="0" destOrd="0" presId="urn:microsoft.com/office/officeart/2005/8/layout/pyramid1"/>
    <dgm:cxn modelId="{83196695-F569-49C9-BE46-9838FD5F5DC1}" type="presParOf" srcId="{6F52FFC9-528F-43EE-9CF4-A0C7CD3E577C}" destId="{47F27BDB-B4D5-4B9A-BEE5-2BA41F8C589D}" srcOrd="0" destOrd="0" presId="urn:microsoft.com/office/officeart/2005/8/layout/pyramid1"/>
    <dgm:cxn modelId="{F751849E-4925-4EE1-BAFE-AA4B385C3AAE}" type="presParOf" srcId="{6F52FFC9-528F-43EE-9CF4-A0C7CD3E577C}" destId="{5A217F7A-50E5-42A2-AFE4-E409887BBDF6}" srcOrd="1" destOrd="0" presId="urn:microsoft.com/office/officeart/2005/8/layout/pyramid1"/>
    <dgm:cxn modelId="{7AFA46FC-B6A5-4554-A22D-AF0C756B2F98}" type="presParOf" srcId="{79415908-CB5A-4299-A591-CAFD942D14DE}" destId="{87125ED4-1943-4D3F-BFC0-757AA2B5C353}" srcOrd="1" destOrd="0" presId="urn:microsoft.com/office/officeart/2005/8/layout/pyramid1"/>
    <dgm:cxn modelId="{64294D64-FD2E-4793-9975-74DB5A8B5896}" type="presParOf" srcId="{87125ED4-1943-4D3F-BFC0-757AA2B5C353}" destId="{78677C7F-C9F6-4E26-B5A7-1F73F153FA39}" srcOrd="0" destOrd="0" presId="urn:microsoft.com/office/officeart/2005/8/layout/pyramid1"/>
    <dgm:cxn modelId="{660D8D10-C3B6-4283-9C3F-1782232178CD}" type="presParOf" srcId="{87125ED4-1943-4D3F-BFC0-757AA2B5C353}" destId="{AD3501D2-C0F3-45EE-8C75-0AECB2D49E01}" srcOrd="1" destOrd="0" presId="urn:microsoft.com/office/officeart/2005/8/layout/pyramid1"/>
    <dgm:cxn modelId="{033205B5-C805-4D43-8F92-B4AE5B79CF19}" type="presParOf" srcId="{79415908-CB5A-4299-A591-CAFD942D14DE}" destId="{3FBBF1D0-3040-4097-9FC3-3463E1B01687}" srcOrd="2" destOrd="0" presId="urn:microsoft.com/office/officeart/2005/8/layout/pyramid1"/>
    <dgm:cxn modelId="{E62E2103-C048-46DC-A78B-AEA8EA1AEAD9}" type="presParOf" srcId="{3FBBF1D0-3040-4097-9FC3-3463E1B01687}" destId="{FC0FD89E-A444-49ED-A28A-56E13ED77B8F}" srcOrd="0" destOrd="0" presId="urn:microsoft.com/office/officeart/2005/8/layout/pyramid1"/>
    <dgm:cxn modelId="{7F03FBB5-3FE4-436A-9AB9-081156AB054D}" type="presParOf" srcId="{3FBBF1D0-3040-4097-9FC3-3463E1B01687}" destId="{BD1BAB3A-141E-4000-8BB1-1B029031A5C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27BDB-B4D5-4B9A-BEE5-2BA41F8C589D}">
      <dsp:nvSpPr>
        <dsp:cNvPr id="0" name=""/>
        <dsp:cNvSpPr/>
      </dsp:nvSpPr>
      <dsp:spPr>
        <a:xfrm>
          <a:off x="1565800" y="0"/>
          <a:ext cx="1565800" cy="1462370"/>
        </a:xfrm>
        <a:prstGeom prst="trapezoid">
          <a:avLst>
            <a:gd name="adj" fmla="val 5353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Ensuring engagement</a:t>
          </a:r>
          <a:endParaRPr lang="en-MY" sz="1800" kern="1200" dirty="0">
            <a:solidFill>
              <a:schemeClr val="bg1"/>
            </a:solidFill>
          </a:endParaRPr>
        </a:p>
      </dsp:txBody>
      <dsp:txXfrm>
        <a:off x="1565800" y="0"/>
        <a:ext cx="1565800" cy="1462370"/>
      </dsp:txXfrm>
    </dsp:sp>
    <dsp:sp modelId="{78677C7F-C9F6-4E26-B5A7-1F73F153FA39}">
      <dsp:nvSpPr>
        <dsp:cNvPr id="0" name=""/>
        <dsp:cNvSpPr/>
      </dsp:nvSpPr>
      <dsp:spPr>
        <a:xfrm>
          <a:off x="782900" y="1462370"/>
          <a:ext cx="3131600" cy="1462370"/>
        </a:xfrm>
        <a:prstGeom prst="trapezoid">
          <a:avLst>
            <a:gd name="adj" fmla="val 5353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bg1"/>
              </a:solidFill>
            </a:rPr>
            <a:t>Building Momentum</a:t>
          </a:r>
          <a:endParaRPr lang="en-MY" sz="2000" kern="1200" dirty="0">
            <a:solidFill>
              <a:schemeClr val="bg1"/>
            </a:solidFill>
          </a:endParaRPr>
        </a:p>
      </dsp:txBody>
      <dsp:txXfrm>
        <a:off x="1330930" y="1462370"/>
        <a:ext cx="2035540" cy="1462370"/>
      </dsp:txXfrm>
    </dsp:sp>
    <dsp:sp modelId="{FC0FD89E-A444-49ED-A28A-56E13ED77B8F}">
      <dsp:nvSpPr>
        <dsp:cNvPr id="0" name=""/>
        <dsp:cNvSpPr/>
      </dsp:nvSpPr>
      <dsp:spPr>
        <a:xfrm>
          <a:off x="0" y="2924741"/>
          <a:ext cx="4697400" cy="1462370"/>
        </a:xfrm>
        <a:prstGeom prst="trapezoid">
          <a:avLst>
            <a:gd name="adj" fmla="val 5353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bg1"/>
              </a:solidFill>
            </a:rPr>
            <a:t>Establishing Routines</a:t>
          </a:r>
          <a:endParaRPr lang="en-MY" sz="2000" kern="1200" dirty="0">
            <a:solidFill>
              <a:schemeClr val="bg1"/>
            </a:solidFill>
          </a:endParaRPr>
        </a:p>
      </dsp:txBody>
      <dsp:txXfrm>
        <a:off x="822045" y="2924741"/>
        <a:ext cx="3053310" cy="1462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DE1C3-0E3F-42AF-BA84-043E2430B31F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032B2-2983-443A-9609-77BECA27A9A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64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F9446-470D-4B29-A6D6-67609140B122}" type="slidenum">
              <a:rPr lang="en-US" smtClean="0"/>
              <a:pPr>
                <a:defRPr/>
              </a:pPr>
              <a:t>4</a:t>
            </a:fld>
            <a:r>
              <a:rPr lang="en-US" smtClean="0"/>
              <a:t> of </a:t>
            </a:r>
            <a:fld id="{C6CD7AA2-A396-47AB-B29E-BE26CC2E80C7}" type="slidenum">
              <a:rPr lang="en-US" smtClean="0"/>
              <a:pPr>
                <a:defRPr/>
              </a:pPr>
              <a:t>4</a:t>
            </a:fld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01236" y="44624"/>
            <a:ext cx="931546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45720" rIns="0"/>
          <a:lstStyle>
            <a:lvl1pPr>
              <a:lnSpc>
                <a:spcPct val="80000"/>
              </a:lnSpc>
              <a:defRPr sz="36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2260A8"/>
                </a:solidFill>
                <a:effectLst/>
                <a:uLnTx/>
                <a:uFillTx/>
                <a:latin typeface="Calibri"/>
              </a:rPr>
              <a:t>Click to edit Master title style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2260A8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41" y="1124744"/>
            <a:ext cx="9315463" cy="720080"/>
          </a:xfrm>
          <a:prstGeom prst="rect">
            <a:avLst/>
          </a:prstGeom>
        </p:spPr>
        <p:txBody>
          <a:bodyPr lIns="0" tIns="45720" rIns="0" bIns="45720"/>
          <a:lstStyle>
            <a:lvl1pPr marL="0" marR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 sz="1800" b="1" i="0">
                <a:solidFill>
                  <a:srgbClr val="444D54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444D54"/>
                </a:solidFill>
                <a:effectLst/>
                <a:uLnTx/>
                <a:uFillTx/>
                <a:latin typeface="Calibri"/>
              </a:rPr>
              <a:t>Click to edit Master subtitle style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444D54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0" y="2041949"/>
            <a:ext cx="12192000" cy="127085"/>
          </a:xfrm>
          <a:prstGeom prst="rect">
            <a:avLst/>
          </a:prstGeom>
          <a:solidFill>
            <a:srgbClr val="6699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2" name="Kuva 1" descr="River Rwizi -Mbarara- Uganda-007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69034"/>
            <a:ext cx="12192000" cy="468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1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u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  <p:sp>
        <p:nvSpPr>
          <p:cNvPr id="4" name="Bildplatzhalter 5"/>
          <p:cNvSpPr>
            <a:spLocks noGrp="1"/>
          </p:cNvSpPr>
          <p:nvPr>
            <p:ph type="pic" sz="quarter" idx="12"/>
          </p:nvPr>
        </p:nvSpPr>
        <p:spPr>
          <a:xfrm>
            <a:off x="8488882" y="1772816"/>
            <a:ext cx="4431423" cy="3599607"/>
          </a:xfrm>
          <a:prstGeom prst="ellipse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5" name="Bildplatzhalter 5"/>
          <p:cNvSpPr>
            <a:spLocks noGrp="1"/>
          </p:cNvSpPr>
          <p:nvPr>
            <p:ph type="pic" sz="quarter" idx="13"/>
          </p:nvPr>
        </p:nvSpPr>
        <p:spPr>
          <a:xfrm>
            <a:off x="778532" y="4941168"/>
            <a:ext cx="1969922" cy="1600150"/>
          </a:xfrm>
          <a:prstGeom prst="ellipse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609601" y="1600202"/>
            <a:ext cx="7732294" cy="4952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384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1236" y="44624"/>
            <a:ext cx="10635028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45720" rIns="0"/>
          <a:lstStyle>
            <a:lvl1pPr>
              <a:lnSpc>
                <a:spcPct val="80000"/>
              </a:lnSpc>
              <a:defRPr sz="36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41" y="1124744"/>
            <a:ext cx="10635023" cy="720080"/>
          </a:xfrm>
        </p:spPr>
        <p:txBody>
          <a:bodyPr lIns="0" tIns="45720" rIns="0" bIns="45720"/>
          <a:lstStyle>
            <a:lvl1pPr marL="0" marR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 sz="1800">
                <a:solidFill>
                  <a:srgbClr val="444D54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9" name="Bildplatzhalter 26"/>
          <p:cNvSpPr>
            <a:spLocks noGrp="1"/>
          </p:cNvSpPr>
          <p:nvPr>
            <p:ph type="pic" sz="quarter" idx="11"/>
          </p:nvPr>
        </p:nvSpPr>
        <p:spPr bwMode="gray">
          <a:xfrm>
            <a:off x="-370989" y="1888989"/>
            <a:ext cx="12837118" cy="5215558"/>
          </a:xfrm>
          <a:custGeom>
            <a:avLst/>
            <a:gdLst>
              <a:gd name="connsiteX0" fmla="*/ 3885745 w 10430158"/>
              <a:gd name="connsiteY0" fmla="*/ 2116273 h 5215558"/>
              <a:gd name="connsiteX1" fmla="*/ 3525640 w 10430158"/>
              <a:gd name="connsiteY1" fmla="*/ 2476378 h 5215558"/>
              <a:gd name="connsiteX2" fmla="*/ 3525640 w 10430158"/>
              <a:gd name="connsiteY2" fmla="*/ 3916755 h 5215558"/>
              <a:gd name="connsiteX3" fmla="*/ 5973822 w 10430158"/>
              <a:gd name="connsiteY3" fmla="*/ 4276860 h 5215558"/>
              <a:gd name="connsiteX4" fmla="*/ 6333927 w 10430158"/>
              <a:gd name="connsiteY4" fmla="*/ 3916755 h 5215558"/>
              <a:gd name="connsiteX5" fmla="*/ 6333927 w 10430158"/>
              <a:gd name="connsiteY5" fmla="*/ 2476378 h 5215558"/>
              <a:gd name="connsiteX6" fmla="*/ 5973822 w 10430158"/>
              <a:gd name="connsiteY6" fmla="*/ 2116273 h 5215558"/>
              <a:gd name="connsiteX7" fmla="*/ 3885745 w 10430158"/>
              <a:gd name="connsiteY7" fmla="*/ 2116273 h 5215558"/>
              <a:gd name="connsiteX8" fmla="*/ 6106509 w 10430158"/>
              <a:gd name="connsiteY8" fmla="*/ 236 h 5215558"/>
              <a:gd name="connsiteX9" fmla="*/ 7527282 w 10430158"/>
              <a:gd name="connsiteY9" fmla="*/ 104013 h 5215558"/>
              <a:gd name="connsiteX10" fmla="*/ 9690353 w 10430158"/>
              <a:gd name="connsiteY10" fmla="*/ 617008 h 5215558"/>
              <a:gd name="connsiteX11" fmla="*/ 10390659 w 10430158"/>
              <a:gd name="connsiteY11" fmla="*/ 885493 h 5215558"/>
              <a:gd name="connsiteX12" fmla="*/ 10429935 w 10430158"/>
              <a:gd name="connsiteY12" fmla="*/ 5192628 h 5215558"/>
              <a:gd name="connsiteX13" fmla="*/ 9391683 w 10430158"/>
              <a:gd name="connsiteY13" fmla="*/ 5173602 h 5215558"/>
              <a:gd name="connsiteX14" fmla="*/ 9718531 w 10430158"/>
              <a:gd name="connsiteY14" fmla="*/ 4384522 h 5215558"/>
              <a:gd name="connsiteX15" fmla="*/ 8602603 w 10430158"/>
              <a:gd name="connsiteY15" fmla="*/ 3268594 h 5215558"/>
              <a:gd name="connsiteX16" fmla="*/ 7486675 w 10430158"/>
              <a:gd name="connsiteY16" fmla="*/ 4384522 h 5215558"/>
              <a:gd name="connsiteX17" fmla="*/ 7813523 w 10430158"/>
              <a:gd name="connsiteY17" fmla="*/ 5173602 h 5215558"/>
              <a:gd name="connsiteX18" fmla="*/ 0 w 10430158"/>
              <a:gd name="connsiteY18" fmla="*/ 5215558 h 5215558"/>
              <a:gd name="connsiteX19" fmla="*/ 63500 w 10430158"/>
              <a:gd name="connsiteY19" fmla="*/ 2055535 h 5215558"/>
              <a:gd name="connsiteX20" fmla="*/ 992062 w 10430158"/>
              <a:gd name="connsiteY20" fmla="*/ 1422336 h 5215558"/>
              <a:gd name="connsiteX21" fmla="*/ 2549130 w 10430158"/>
              <a:gd name="connsiteY21" fmla="*/ 691722 h 5215558"/>
              <a:gd name="connsiteX22" fmla="*/ 4751785 w 10430158"/>
              <a:gd name="connsiteY22" fmla="*/ 104930 h 5215558"/>
              <a:gd name="connsiteX23" fmla="*/ 6106509 w 10430158"/>
              <a:gd name="connsiteY23" fmla="*/ 236 h 5215558"/>
              <a:gd name="connsiteX0" fmla="*/ 3885745 w 10430158"/>
              <a:gd name="connsiteY0" fmla="*/ 2116273 h 5215558"/>
              <a:gd name="connsiteX1" fmla="*/ 3525640 w 10430158"/>
              <a:gd name="connsiteY1" fmla="*/ 2476378 h 5215558"/>
              <a:gd name="connsiteX2" fmla="*/ 5973822 w 10430158"/>
              <a:gd name="connsiteY2" fmla="*/ 4276860 h 5215558"/>
              <a:gd name="connsiteX3" fmla="*/ 6333927 w 10430158"/>
              <a:gd name="connsiteY3" fmla="*/ 3916755 h 5215558"/>
              <a:gd name="connsiteX4" fmla="*/ 6333927 w 10430158"/>
              <a:gd name="connsiteY4" fmla="*/ 2476378 h 5215558"/>
              <a:gd name="connsiteX5" fmla="*/ 5973822 w 10430158"/>
              <a:gd name="connsiteY5" fmla="*/ 2116273 h 5215558"/>
              <a:gd name="connsiteX6" fmla="*/ 3885745 w 10430158"/>
              <a:gd name="connsiteY6" fmla="*/ 2116273 h 5215558"/>
              <a:gd name="connsiteX7" fmla="*/ 6106509 w 10430158"/>
              <a:gd name="connsiteY7" fmla="*/ 236 h 5215558"/>
              <a:gd name="connsiteX8" fmla="*/ 7527282 w 10430158"/>
              <a:gd name="connsiteY8" fmla="*/ 104013 h 5215558"/>
              <a:gd name="connsiteX9" fmla="*/ 9690353 w 10430158"/>
              <a:gd name="connsiteY9" fmla="*/ 617008 h 5215558"/>
              <a:gd name="connsiteX10" fmla="*/ 10390659 w 10430158"/>
              <a:gd name="connsiteY10" fmla="*/ 885493 h 5215558"/>
              <a:gd name="connsiteX11" fmla="*/ 10429935 w 10430158"/>
              <a:gd name="connsiteY11" fmla="*/ 5192628 h 5215558"/>
              <a:gd name="connsiteX12" fmla="*/ 9391683 w 10430158"/>
              <a:gd name="connsiteY12" fmla="*/ 5173602 h 5215558"/>
              <a:gd name="connsiteX13" fmla="*/ 9718531 w 10430158"/>
              <a:gd name="connsiteY13" fmla="*/ 4384522 h 5215558"/>
              <a:gd name="connsiteX14" fmla="*/ 8602603 w 10430158"/>
              <a:gd name="connsiteY14" fmla="*/ 3268594 h 5215558"/>
              <a:gd name="connsiteX15" fmla="*/ 7486675 w 10430158"/>
              <a:gd name="connsiteY15" fmla="*/ 4384522 h 5215558"/>
              <a:gd name="connsiteX16" fmla="*/ 7813523 w 10430158"/>
              <a:gd name="connsiteY16" fmla="*/ 5173602 h 5215558"/>
              <a:gd name="connsiteX17" fmla="*/ 0 w 10430158"/>
              <a:gd name="connsiteY17" fmla="*/ 5215558 h 5215558"/>
              <a:gd name="connsiteX18" fmla="*/ 63500 w 10430158"/>
              <a:gd name="connsiteY18" fmla="*/ 2055535 h 5215558"/>
              <a:gd name="connsiteX19" fmla="*/ 992062 w 10430158"/>
              <a:gd name="connsiteY19" fmla="*/ 1422336 h 5215558"/>
              <a:gd name="connsiteX20" fmla="*/ 2549130 w 10430158"/>
              <a:gd name="connsiteY20" fmla="*/ 691722 h 5215558"/>
              <a:gd name="connsiteX21" fmla="*/ 4751785 w 10430158"/>
              <a:gd name="connsiteY21" fmla="*/ 104930 h 5215558"/>
              <a:gd name="connsiteX22" fmla="*/ 6106509 w 10430158"/>
              <a:gd name="connsiteY22" fmla="*/ 236 h 5215558"/>
              <a:gd name="connsiteX0" fmla="*/ 3885745 w 10430158"/>
              <a:gd name="connsiteY0" fmla="*/ 2116273 h 5215558"/>
              <a:gd name="connsiteX1" fmla="*/ 3525640 w 10430158"/>
              <a:gd name="connsiteY1" fmla="*/ 2476378 h 5215558"/>
              <a:gd name="connsiteX2" fmla="*/ 6333927 w 10430158"/>
              <a:gd name="connsiteY2" fmla="*/ 3916755 h 5215558"/>
              <a:gd name="connsiteX3" fmla="*/ 6333927 w 10430158"/>
              <a:gd name="connsiteY3" fmla="*/ 2476378 h 5215558"/>
              <a:gd name="connsiteX4" fmla="*/ 5973822 w 10430158"/>
              <a:gd name="connsiteY4" fmla="*/ 2116273 h 5215558"/>
              <a:gd name="connsiteX5" fmla="*/ 3885745 w 10430158"/>
              <a:gd name="connsiteY5" fmla="*/ 2116273 h 5215558"/>
              <a:gd name="connsiteX6" fmla="*/ 6106509 w 10430158"/>
              <a:gd name="connsiteY6" fmla="*/ 236 h 5215558"/>
              <a:gd name="connsiteX7" fmla="*/ 7527282 w 10430158"/>
              <a:gd name="connsiteY7" fmla="*/ 104013 h 5215558"/>
              <a:gd name="connsiteX8" fmla="*/ 9690353 w 10430158"/>
              <a:gd name="connsiteY8" fmla="*/ 617008 h 5215558"/>
              <a:gd name="connsiteX9" fmla="*/ 10390659 w 10430158"/>
              <a:gd name="connsiteY9" fmla="*/ 885493 h 5215558"/>
              <a:gd name="connsiteX10" fmla="*/ 10429935 w 10430158"/>
              <a:gd name="connsiteY10" fmla="*/ 5192628 h 5215558"/>
              <a:gd name="connsiteX11" fmla="*/ 9391683 w 10430158"/>
              <a:gd name="connsiteY11" fmla="*/ 5173602 h 5215558"/>
              <a:gd name="connsiteX12" fmla="*/ 9718531 w 10430158"/>
              <a:gd name="connsiteY12" fmla="*/ 4384522 h 5215558"/>
              <a:gd name="connsiteX13" fmla="*/ 8602603 w 10430158"/>
              <a:gd name="connsiteY13" fmla="*/ 3268594 h 5215558"/>
              <a:gd name="connsiteX14" fmla="*/ 7486675 w 10430158"/>
              <a:gd name="connsiteY14" fmla="*/ 4384522 h 5215558"/>
              <a:gd name="connsiteX15" fmla="*/ 7813523 w 10430158"/>
              <a:gd name="connsiteY15" fmla="*/ 5173602 h 5215558"/>
              <a:gd name="connsiteX16" fmla="*/ 0 w 10430158"/>
              <a:gd name="connsiteY16" fmla="*/ 5215558 h 5215558"/>
              <a:gd name="connsiteX17" fmla="*/ 63500 w 10430158"/>
              <a:gd name="connsiteY17" fmla="*/ 2055535 h 5215558"/>
              <a:gd name="connsiteX18" fmla="*/ 992062 w 10430158"/>
              <a:gd name="connsiteY18" fmla="*/ 1422336 h 5215558"/>
              <a:gd name="connsiteX19" fmla="*/ 2549130 w 10430158"/>
              <a:gd name="connsiteY19" fmla="*/ 691722 h 5215558"/>
              <a:gd name="connsiteX20" fmla="*/ 4751785 w 10430158"/>
              <a:gd name="connsiteY20" fmla="*/ 104930 h 5215558"/>
              <a:gd name="connsiteX21" fmla="*/ 6106509 w 10430158"/>
              <a:gd name="connsiteY21" fmla="*/ 236 h 5215558"/>
              <a:gd name="connsiteX0" fmla="*/ 3885745 w 10430158"/>
              <a:gd name="connsiteY0" fmla="*/ 2116273 h 5215558"/>
              <a:gd name="connsiteX1" fmla="*/ 3525640 w 10430158"/>
              <a:gd name="connsiteY1" fmla="*/ 2476378 h 5215558"/>
              <a:gd name="connsiteX2" fmla="*/ 6333927 w 10430158"/>
              <a:gd name="connsiteY2" fmla="*/ 2476378 h 5215558"/>
              <a:gd name="connsiteX3" fmla="*/ 5973822 w 10430158"/>
              <a:gd name="connsiteY3" fmla="*/ 2116273 h 5215558"/>
              <a:gd name="connsiteX4" fmla="*/ 3885745 w 10430158"/>
              <a:gd name="connsiteY4" fmla="*/ 2116273 h 5215558"/>
              <a:gd name="connsiteX5" fmla="*/ 6106509 w 10430158"/>
              <a:gd name="connsiteY5" fmla="*/ 236 h 5215558"/>
              <a:gd name="connsiteX6" fmla="*/ 7527282 w 10430158"/>
              <a:gd name="connsiteY6" fmla="*/ 104013 h 5215558"/>
              <a:gd name="connsiteX7" fmla="*/ 9690353 w 10430158"/>
              <a:gd name="connsiteY7" fmla="*/ 617008 h 5215558"/>
              <a:gd name="connsiteX8" fmla="*/ 10390659 w 10430158"/>
              <a:gd name="connsiteY8" fmla="*/ 885493 h 5215558"/>
              <a:gd name="connsiteX9" fmla="*/ 10429935 w 10430158"/>
              <a:gd name="connsiteY9" fmla="*/ 5192628 h 5215558"/>
              <a:gd name="connsiteX10" fmla="*/ 9391683 w 10430158"/>
              <a:gd name="connsiteY10" fmla="*/ 5173602 h 5215558"/>
              <a:gd name="connsiteX11" fmla="*/ 9718531 w 10430158"/>
              <a:gd name="connsiteY11" fmla="*/ 4384522 h 5215558"/>
              <a:gd name="connsiteX12" fmla="*/ 8602603 w 10430158"/>
              <a:gd name="connsiteY12" fmla="*/ 3268594 h 5215558"/>
              <a:gd name="connsiteX13" fmla="*/ 7486675 w 10430158"/>
              <a:gd name="connsiteY13" fmla="*/ 4384522 h 5215558"/>
              <a:gd name="connsiteX14" fmla="*/ 7813523 w 10430158"/>
              <a:gd name="connsiteY14" fmla="*/ 5173602 h 5215558"/>
              <a:gd name="connsiteX15" fmla="*/ 0 w 10430158"/>
              <a:gd name="connsiteY15" fmla="*/ 5215558 h 5215558"/>
              <a:gd name="connsiteX16" fmla="*/ 63500 w 10430158"/>
              <a:gd name="connsiteY16" fmla="*/ 2055535 h 5215558"/>
              <a:gd name="connsiteX17" fmla="*/ 992062 w 10430158"/>
              <a:gd name="connsiteY17" fmla="*/ 1422336 h 5215558"/>
              <a:gd name="connsiteX18" fmla="*/ 2549130 w 10430158"/>
              <a:gd name="connsiteY18" fmla="*/ 691722 h 5215558"/>
              <a:gd name="connsiteX19" fmla="*/ 4751785 w 10430158"/>
              <a:gd name="connsiteY19" fmla="*/ 104930 h 5215558"/>
              <a:gd name="connsiteX20" fmla="*/ 6106509 w 10430158"/>
              <a:gd name="connsiteY20" fmla="*/ 236 h 5215558"/>
              <a:gd name="connsiteX0" fmla="*/ 3885745 w 10430158"/>
              <a:gd name="connsiteY0" fmla="*/ 2116273 h 5215558"/>
              <a:gd name="connsiteX1" fmla="*/ 3525640 w 10430158"/>
              <a:gd name="connsiteY1" fmla="*/ 2476378 h 5215558"/>
              <a:gd name="connsiteX2" fmla="*/ 5973822 w 10430158"/>
              <a:gd name="connsiteY2" fmla="*/ 2116273 h 5215558"/>
              <a:gd name="connsiteX3" fmla="*/ 3885745 w 10430158"/>
              <a:gd name="connsiteY3" fmla="*/ 2116273 h 5215558"/>
              <a:gd name="connsiteX4" fmla="*/ 6106509 w 10430158"/>
              <a:gd name="connsiteY4" fmla="*/ 236 h 5215558"/>
              <a:gd name="connsiteX5" fmla="*/ 7527282 w 10430158"/>
              <a:gd name="connsiteY5" fmla="*/ 104013 h 5215558"/>
              <a:gd name="connsiteX6" fmla="*/ 9690353 w 10430158"/>
              <a:gd name="connsiteY6" fmla="*/ 617008 h 5215558"/>
              <a:gd name="connsiteX7" fmla="*/ 10390659 w 10430158"/>
              <a:gd name="connsiteY7" fmla="*/ 885493 h 5215558"/>
              <a:gd name="connsiteX8" fmla="*/ 10429935 w 10430158"/>
              <a:gd name="connsiteY8" fmla="*/ 5192628 h 5215558"/>
              <a:gd name="connsiteX9" fmla="*/ 9391683 w 10430158"/>
              <a:gd name="connsiteY9" fmla="*/ 5173602 h 5215558"/>
              <a:gd name="connsiteX10" fmla="*/ 9718531 w 10430158"/>
              <a:gd name="connsiteY10" fmla="*/ 4384522 h 5215558"/>
              <a:gd name="connsiteX11" fmla="*/ 8602603 w 10430158"/>
              <a:gd name="connsiteY11" fmla="*/ 3268594 h 5215558"/>
              <a:gd name="connsiteX12" fmla="*/ 7486675 w 10430158"/>
              <a:gd name="connsiteY12" fmla="*/ 4384522 h 5215558"/>
              <a:gd name="connsiteX13" fmla="*/ 7813523 w 10430158"/>
              <a:gd name="connsiteY13" fmla="*/ 5173602 h 5215558"/>
              <a:gd name="connsiteX14" fmla="*/ 0 w 10430158"/>
              <a:gd name="connsiteY14" fmla="*/ 5215558 h 5215558"/>
              <a:gd name="connsiteX15" fmla="*/ 63500 w 10430158"/>
              <a:gd name="connsiteY15" fmla="*/ 2055535 h 5215558"/>
              <a:gd name="connsiteX16" fmla="*/ 992062 w 10430158"/>
              <a:gd name="connsiteY16" fmla="*/ 1422336 h 5215558"/>
              <a:gd name="connsiteX17" fmla="*/ 2549130 w 10430158"/>
              <a:gd name="connsiteY17" fmla="*/ 691722 h 5215558"/>
              <a:gd name="connsiteX18" fmla="*/ 4751785 w 10430158"/>
              <a:gd name="connsiteY18" fmla="*/ 104930 h 5215558"/>
              <a:gd name="connsiteX19" fmla="*/ 6106509 w 10430158"/>
              <a:gd name="connsiteY19" fmla="*/ 236 h 5215558"/>
              <a:gd name="connsiteX0" fmla="*/ 3885745 w 10430158"/>
              <a:gd name="connsiteY0" fmla="*/ 2116273 h 5215558"/>
              <a:gd name="connsiteX1" fmla="*/ 3525640 w 10430158"/>
              <a:gd name="connsiteY1" fmla="*/ 2476378 h 5215558"/>
              <a:gd name="connsiteX2" fmla="*/ 3885745 w 10430158"/>
              <a:gd name="connsiteY2" fmla="*/ 2116273 h 5215558"/>
              <a:gd name="connsiteX3" fmla="*/ 6106509 w 10430158"/>
              <a:gd name="connsiteY3" fmla="*/ 236 h 5215558"/>
              <a:gd name="connsiteX4" fmla="*/ 7527282 w 10430158"/>
              <a:gd name="connsiteY4" fmla="*/ 104013 h 5215558"/>
              <a:gd name="connsiteX5" fmla="*/ 9690353 w 10430158"/>
              <a:gd name="connsiteY5" fmla="*/ 617008 h 5215558"/>
              <a:gd name="connsiteX6" fmla="*/ 10390659 w 10430158"/>
              <a:gd name="connsiteY6" fmla="*/ 885493 h 5215558"/>
              <a:gd name="connsiteX7" fmla="*/ 10429935 w 10430158"/>
              <a:gd name="connsiteY7" fmla="*/ 5192628 h 5215558"/>
              <a:gd name="connsiteX8" fmla="*/ 9391683 w 10430158"/>
              <a:gd name="connsiteY8" fmla="*/ 5173602 h 5215558"/>
              <a:gd name="connsiteX9" fmla="*/ 9718531 w 10430158"/>
              <a:gd name="connsiteY9" fmla="*/ 4384522 h 5215558"/>
              <a:gd name="connsiteX10" fmla="*/ 8602603 w 10430158"/>
              <a:gd name="connsiteY10" fmla="*/ 3268594 h 5215558"/>
              <a:gd name="connsiteX11" fmla="*/ 7486675 w 10430158"/>
              <a:gd name="connsiteY11" fmla="*/ 4384522 h 5215558"/>
              <a:gd name="connsiteX12" fmla="*/ 7813523 w 10430158"/>
              <a:gd name="connsiteY12" fmla="*/ 5173602 h 5215558"/>
              <a:gd name="connsiteX13" fmla="*/ 0 w 10430158"/>
              <a:gd name="connsiteY13" fmla="*/ 5215558 h 5215558"/>
              <a:gd name="connsiteX14" fmla="*/ 63500 w 10430158"/>
              <a:gd name="connsiteY14" fmla="*/ 2055535 h 5215558"/>
              <a:gd name="connsiteX15" fmla="*/ 992062 w 10430158"/>
              <a:gd name="connsiteY15" fmla="*/ 1422336 h 5215558"/>
              <a:gd name="connsiteX16" fmla="*/ 2549130 w 10430158"/>
              <a:gd name="connsiteY16" fmla="*/ 691722 h 5215558"/>
              <a:gd name="connsiteX17" fmla="*/ 4751785 w 10430158"/>
              <a:gd name="connsiteY17" fmla="*/ 104930 h 5215558"/>
              <a:gd name="connsiteX18" fmla="*/ 6106509 w 10430158"/>
              <a:gd name="connsiteY18" fmla="*/ 236 h 5215558"/>
              <a:gd name="connsiteX0" fmla="*/ 6106509 w 10430158"/>
              <a:gd name="connsiteY0" fmla="*/ 236 h 5215558"/>
              <a:gd name="connsiteX1" fmla="*/ 7527282 w 10430158"/>
              <a:gd name="connsiteY1" fmla="*/ 104013 h 5215558"/>
              <a:gd name="connsiteX2" fmla="*/ 9690353 w 10430158"/>
              <a:gd name="connsiteY2" fmla="*/ 617008 h 5215558"/>
              <a:gd name="connsiteX3" fmla="*/ 10390659 w 10430158"/>
              <a:gd name="connsiteY3" fmla="*/ 885493 h 5215558"/>
              <a:gd name="connsiteX4" fmla="*/ 10429935 w 10430158"/>
              <a:gd name="connsiteY4" fmla="*/ 5192628 h 5215558"/>
              <a:gd name="connsiteX5" fmla="*/ 9391683 w 10430158"/>
              <a:gd name="connsiteY5" fmla="*/ 5173602 h 5215558"/>
              <a:gd name="connsiteX6" fmla="*/ 9718531 w 10430158"/>
              <a:gd name="connsiteY6" fmla="*/ 4384522 h 5215558"/>
              <a:gd name="connsiteX7" fmla="*/ 8602603 w 10430158"/>
              <a:gd name="connsiteY7" fmla="*/ 3268594 h 5215558"/>
              <a:gd name="connsiteX8" fmla="*/ 7486675 w 10430158"/>
              <a:gd name="connsiteY8" fmla="*/ 4384522 h 5215558"/>
              <a:gd name="connsiteX9" fmla="*/ 7813523 w 10430158"/>
              <a:gd name="connsiteY9" fmla="*/ 5173602 h 5215558"/>
              <a:gd name="connsiteX10" fmla="*/ 0 w 10430158"/>
              <a:gd name="connsiteY10" fmla="*/ 5215558 h 5215558"/>
              <a:gd name="connsiteX11" fmla="*/ 63500 w 10430158"/>
              <a:gd name="connsiteY11" fmla="*/ 2055535 h 5215558"/>
              <a:gd name="connsiteX12" fmla="*/ 992062 w 10430158"/>
              <a:gd name="connsiteY12" fmla="*/ 1422336 h 5215558"/>
              <a:gd name="connsiteX13" fmla="*/ 2549130 w 10430158"/>
              <a:gd name="connsiteY13" fmla="*/ 691722 h 5215558"/>
              <a:gd name="connsiteX14" fmla="*/ 4751785 w 10430158"/>
              <a:gd name="connsiteY14" fmla="*/ 104930 h 5215558"/>
              <a:gd name="connsiteX15" fmla="*/ 6106509 w 10430158"/>
              <a:gd name="connsiteY15" fmla="*/ 236 h 521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30158" h="5215558">
                <a:moveTo>
                  <a:pt x="6106509" y="236"/>
                </a:moveTo>
                <a:cubicBezTo>
                  <a:pt x="6579980" y="3555"/>
                  <a:pt x="7064459" y="41618"/>
                  <a:pt x="7527282" y="104013"/>
                </a:cubicBezTo>
                <a:cubicBezTo>
                  <a:pt x="8452928" y="228802"/>
                  <a:pt x="9252567" y="463095"/>
                  <a:pt x="9690353" y="617008"/>
                </a:cubicBezTo>
                <a:cubicBezTo>
                  <a:pt x="10128139" y="770921"/>
                  <a:pt x="10417545" y="922213"/>
                  <a:pt x="10390659" y="885493"/>
                </a:cubicBezTo>
                <a:cubicBezTo>
                  <a:pt x="10386818" y="1436438"/>
                  <a:pt x="10433776" y="4641683"/>
                  <a:pt x="10429935" y="5192628"/>
                </a:cubicBezTo>
                <a:lnTo>
                  <a:pt x="9391683" y="5173602"/>
                </a:lnTo>
                <a:cubicBezTo>
                  <a:pt x="9593627" y="4971659"/>
                  <a:pt x="9718531" y="4692677"/>
                  <a:pt x="9718531" y="4384522"/>
                </a:cubicBezTo>
                <a:cubicBezTo>
                  <a:pt x="9718531" y="3768212"/>
                  <a:pt x="9218913" y="3268594"/>
                  <a:pt x="8602603" y="3268594"/>
                </a:cubicBezTo>
                <a:cubicBezTo>
                  <a:pt x="7986293" y="3268594"/>
                  <a:pt x="7486675" y="3768212"/>
                  <a:pt x="7486675" y="4384522"/>
                </a:cubicBezTo>
                <a:cubicBezTo>
                  <a:pt x="7486675" y="4692677"/>
                  <a:pt x="7611580" y="4971659"/>
                  <a:pt x="7813523" y="5173602"/>
                </a:cubicBezTo>
                <a:lnTo>
                  <a:pt x="0" y="5215558"/>
                </a:lnTo>
                <a:lnTo>
                  <a:pt x="63500" y="2055535"/>
                </a:lnTo>
                <a:cubicBezTo>
                  <a:pt x="187036" y="1969238"/>
                  <a:pt x="577790" y="1649638"/>
                  <a:pt x="992062" y="1422336"/>
                </a:cubicBezTo>
                <a:cubicBezTo>
                  <a:pt x="1406334" y="1195034"/>
                  <a:pt x="1929083" y="908660"/>
                  <a:pt x="2549130" y="691722"/>
                </a:cubicBezTo>
                <a:cubicBezTo>
                  <a:pt x="3506253" y="335613"/>
                  <a:pt x="3914204" y="258101"/>
                  <a:pt x="4751785" y="104930"/>
                </a:cubicBezTo>
                <a:cubicBezTo>
                  <a:pt x="5170575" y="28344"/>
                  <a:pt x="5633038" y="-3082"/>
                  <a:pt x="6106509" y="2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002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1236" y="1628800"/>
            <a:ext cx="11095739" cy="4924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61063" y="6553200"/>
            <a:ext cx="477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900" b="0" i="0">
                <a:solidFill>
                  <a:srgbClr val="505150"/>
                </a:solidFill>
                <a:latin typeface="Calibri" charset="0"/>
                <a:cs typeface="Calibri" charset="0"/>
              </a:defRPr>
            </a:lvl1pPr>
          </a:lstStyle>
          <a:p>
            <a:fld id="{889C5621-9C58-4666-9DE5-06B3550CBBC5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26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01236" y="44624"/>
            <a:ext cx="931546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45720" rIns="0"/>
          <a:lstStyle>
            <a:lvl1pPr>
              <a:lnSpc>
                <a:spcPct val="80000"/>
              </a:lnSpc>
              <a:defRPr sz="36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2260A8"/>
                </a:solidFill>
                <a:effectLst/>
                <a:uLnTx/>
                <a:uFillTx/>
                <a:latin typeface="Calibri"/>
              </a:rPr>
              <a:t>Click to edit Master title style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2260A8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41" y="1124744"/>
            <a:ext cx="9315463" cy="720080"/>
          </a:xfrm>
          <a:prstGeom prst="rect">
            <a:avLst/>
          </a:prstGeom>
        </p:spPr>
        <p:txBody>
          <a:bodyPr lIns="0" tIns="45720" rIns="0" bIns="45720"/>
          <a:lstStyle>
            <a:lvl1pPr marL="0" marR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 sz="1800" b="1" i="0">
                <a:solidFill>
                  <a:srgbClr val="444D54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444D54"/>
                </a:solidFill>
                <a:effectLst/>
                <a:uLnTx/>
                <a:uFillTx/>
                <a:latin typeface="Calibri"/>
              </a:rPr>
              <a:t>Click to edit Master subtitle style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444D54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pic>
        <p:nvPicPr>
          <p:cNvPr id="2" name="Kuva 1" descr="Capacity Development Programme- Tanzania-002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69034"/>
            <a:ext cx="12192000" cy="4688967"/>
          </a:xfrm>
          <a:prstGeom prst="rect">
            <a:avLst/>
          </a:prstGeom>
        </p:spPr>
      </p:pic>
      <p:sp>
        <p:nvSpPr>
          <p:cNvPr id="7" name="Suorakulmio 6"/>
          <p:cNvSpPr/>
          <p:nvPr/>
        </p:nvSpPr>
        <p:spPr>
          <a:xfrm>
            <a:off x="0" y="2041949"/>
            <a:ext cx="12192000" cy="127085"/>
          </a:xfrm>
          <a:prstGeom prst="rect">
            <a:avLst/>
          </a:prstGeom>
          <a:solidFill>
            <a:srgbClr val="6699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362850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0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3643" y="2700868"/>
            <a:ext cx="10580514" cy="182658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3643" y="4527448"/>
            <a:ext cx="10580514" cy="860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75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F4BE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021631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F4BE2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75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  <p:sp>
        <p:nvSpPr>
          <p:cNvPr id="5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CC660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021631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CC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10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  <p:sp>
        <p:nvSpPr>
          <p:cNvPr id="5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99CC33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021631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99CC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0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43783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43783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96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61887E8A-04EC-0A44-89DA-36113A2E7601}" type="slidenum">
              <a:rPr lang="de-DE" kern="0" smtClean="0"/>
              <a:pPr>
                <a:defRPr/>
              </a:pPr>
              <a:t>‹Nr.›</a:t>
            </a:fld>
            <a:endParaRPr lang="de-DE" kern="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63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952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perustyylejä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toinen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neljäs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viides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/>
          </a:p>
        </p:txBody>
      </p:sp>
      <p:pic>
        <p:nvPicPr>
          <p:cNvPr id="8" name="Bild 1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61386" y="188640"/>
            <a:ext cx="1683879" cy="824400"/>
          </a:xfrm>
          <a:prstGeom prst="rect">
            <a:avLst/>
          </a:prstGeom>
        </p:spPr>
      </p:pic>
      <p:sp>
        <p:nvSpPr>
          <p:cNvPr id="11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609241" y="188640"/>
            <a:ext cx="938626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7200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Edit </a:t>
            </a:r>
            <a:r>
              <a:rPr lang="en-GB" noProof="0" smtClean="0"/>
              <a:t>Mastertitle</a:t>
            </a:r>
            <a:endParaRPr lang="en-GB" noProof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E91DDFE4-B121-4830-8A73-BF2B05985C3B}" type="slidenum">
              <a:rPr lang="en-GB" smtClean="0"/>
              <a:t>‹Nr.›</a:t>
            </a:fld>
            <a:endParaRPr lang="en-GB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300317416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think-cell Slide" r:id="rId18" imgW="270" imgH="270" progId="TCLayout.ActiveDocument.1">
                  <p:embed/>
                </p:oleObj>
              </mc:Choice>
              <mc:Fallback>
                <p:oleObj name="think-cell Slide" r:id="rId1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70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Partnership internal communications plan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Guidance and template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37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communications -process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242" y="1981191"/>
            <a:ext cx="2160000" cy="4439270"/>
          </a:xfrm>
          <a:prstGeom prst="homePlate">
            <a:avLst>
              <a:gd name="adj" fmla="val 5048"/>
            </a:avLst>
          </a:prstGeom>
          <a:solidFill>
            <a:schemeClr val="accent3"/>
          </a:solidFill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/>
          <a:lstStyle/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Identify all internal stakeholders</a:t>
            </a:r>
            <a:endParaRPr lang="en-GB" sz="1400" dirty="0">
              <a:solidFill>
                <a:schemeClr val="bg1"/>
              </a:solidFill>
            </a:endParaRP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Evaluate their </a:t>
            </a:r>
            <a:r>
              <a:rPr lang="en-GB" sz="1400" dirty="0">
                <a:solidFill>
                  <a:schemeClr val="bg1"/>
                </a:solidFill>
              </a:rPr>
              <a:t>current level of </a:t>
            </a:r>
            <a:r>
              <a:rPr lang="en-GB" sz="1400" dirty="0" smtClean="0">
                <a:solidFill>
                  <a:schemeClr val="bg1"/>
                </a:solidFill>
              </a:rPr>
              <a:t>awareness and engagement in the partnership objectives</a:t>
            </a:r>
            <a:endParaRPr lang="en-GB" sz="1400" dirty="0">
              <a:solidFill>
                <a:schemeClr val="bg1"/>
              </a:solidFill>
            </a:endParaRP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Analyse their expectations regarding the partnership and its ways of working</a:t>
            </a: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Analyse their possible concerns regarding the partnership and its ways of working</a:t>
            </a:r>
          </a:p>
          <a:p>
            <a:pPr eaLnBrk="0" hangingPunct="0">
              <a:spcBef>
                <a:spcPts val="100"/>
              </a:spcBef>
              <a:spcAft>
                <a:spcPts val="100"/>
              </a:spcAft>
            </a:pP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241" y="1320300"/>
            <a:ext cx="2480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Draw insights from stakeholder analysis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71190" y="1597299"/>
            <a:ext cx="1143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Draft plan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40889" y="1625969"/>
            <a:ext cx="1431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Validate plan</a:t>
            </a:r>
            <a:endParaRPr lang="en-GB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862885" y="1995301"/>
            <a:ext cx="2160000" cy="4439270"/>
          </a:xfrm>
          <a:prstGeom prst="homePlate">
            <a:avLst>
              <a:gd name="adj" fmla="val 6653"/>
            </a:avLst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/>
          <a:lstStyle/>
          <a:p>
            <a:pPr marL="87313" lvl="0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Based on </a:t>
            </a:r>
            <a:r>
              <a:rPr lang="en-GB" sz="1400" dirty="0" smtClean="0">
                <a:solidFill>
                  <a:schemeClr val="bg1"/>
                </a:solidFill>
              </a:rPr>
              <a:t>the partnership objectives and </a:t>
            </a:r>
            <a:r>
              <a:rPr lang="en-GB" sz="1400" dirty="0">
                <a:solidFill>
                  <a:schemeClr val="bg1"/>
                </a:solidFill>
              </a:rPr>
              <a:t>stakeholder </a:t>
            </a:r>
            <a:r>
              <a:rPr lang="en-GB" sz="1400" dirty="0" smtClean="0">
                <a:solidFill>
                  <a:schemeClr val="bg1"/>
                </a:solidFill>
              </a:rPr>
              <a:t>analysis, </a:t>
            </a:r>
          </a:p>
          <a:p>
            <a:pPr marL="357188" lvl="1" indent="-17462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Define the purpose of communications</a:t>
            </a:r>
          </a:p>
          <a:p>
            <a:pPr marL="357188" lvl="1" indent="-17462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P</a:t>
            </a:r>
            <a:r>
              <a:rPr lang="en-GB" sz="1200" dirty="0" smtClean="0">
                <a:solidFill>
                  <a:schemeClr val="bg1"/>
                </a:solidFill>
              </a:rPr>
              <a:t>ick </a:t>
            </a:r>
            <a:r>
              <a:rPr lang="en-GB" sz="1200" dirty="0">
                <a:solidFill>
                  <a:schemeClr val="bg1"/>
                </a:solidFill>
              </a:rPr>
              <a:t>a </a:t>
            </a:r>
            <a:r>
              <a:rPr lang="en-GB" sz="1200" dirty="0" smtClean="0">
                <a:solidFill>
                  <a:schemeClr val="bg1"/>
                </a:solidFill>
              </a:rPr>
              <a:t>relevant mix </a:t>
            </a:r>
            <a:r>
              <a:rPr lang="en-GB" sz="1200" dirty="0">
                <a:solidFill>
                  <a:schemeClr val="bg1"/>
                </a:solidFill>
              </a:rPr>
              <a:t>of different communications activities from each category (partnership </a:t>
            </a:r>
            <a:r>
              <a:rPr lang="en-GB" sz="1200" dirty="0" smtClean="0">
                <a:solidFill>
                  <a:schemeClr val="bg1"/>
                </a:solidFill>
              </a:rPr>
              <a:t>status and direction, </a:t>
            </a:r>
            <a:r>
              <a:rPr lang="en-GB" sz="1200" dirty="0">
                <a:solidFill>
                  <a:schemeClr val="bg1"/>
                </a:solidFill>
              </a:rPr>
              <a:t>routine and engaging communications)</a:t>
            </a: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Fill in the internal communications plan (</a:t>
            </a:r>
            <a:r>
              <a:rPr lang="en-GB" sz="1400" dirty="0">
                <a:solidFill>
                  <a:schemeClr val="bg1"/>
                </a:solidFill>
              </a:rPr>
              <a:t>audience, </a:t>
            </a:r>
            <a:r>
              <a:rPr lang="en-GB" sz="1400" dirty="0" smtClean="0">
                <a:solidFill>
                  <a:schemeClr val="bg1"/>
                </a:solidFill>
              </a:rPr>
              <a:t>channel, responsible person </a:t>
            </a:r>
            <a:r>
              <a:rPr lang="en-GB" sz="1400" dirty="0">
                <a:solidFill>
                  <a:schemeClr val="bg1"/>
                </a:solidFill>
              </a:rPr>
              <a:t>and </a:t>
            </a:r>
            <a:r>
              <a:rPr lang="en-GB" sz="1400" dirty="0" smtClean="0">
                <a:solidFill>
                  <a:schemeClr val="bg1"/>
                </a:solidFill>
              </a:rPr>
              <a:t>timing)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116528" y="1995301"/>
            <a:ext cx="2160000" cy="4439270"/>
          </a:xfrm>
          <a:prstGeom prst="homePlate">
            <a:avLst>
              <a:gd name="adj" fmla="val 6118"/>
            </a:avLst>
          </a:prstGeom>
          <a:solidFill>
            <a:schemeClr val="accent5"/>
          </a:solidFill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/>
          <a:lstStyle/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Arrange a meeting with the core partners</a:t>
            </a: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Present your drafted plan and </a:t>
            </a:r>
            <a:r>
              <a:rPr lang="en-US" sz="1400" dirty="0" smtClean="0">
                <a:solidFill>
                  <a:schemeClr val="bg1"/>
                </a:solidFill>
              </a:rPr>
              <a:t>request for comments</a:t>
            </a:r>
            <a:endParaRPr lang="en-US" sz="1400" dirty="0">
              <a:solidFill>
                <a:schemeClr val="bg1"/>
              </a:solidFill>
            </a:endParaRP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Decide on the responsibilities and schedule for the next 6 </a:t>
            </a:r>
            <a:r>
              <a:rPr lang="en-US" sz="1400" dirty="0" smtClean="0">
                <a:solidFill>
                  <a:schemeClr val="bg1"/>
                </a:solidFill>
              </a:rPr>
              <a:t>months</a:t>
            </a: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Finalize the plan</a:t>
            </a:r>
            <a:endParaRPr lang="en-US" sz="1400" dirty="0">
              <a:solidFill>
                <a:schemeClr val="bg1"/>
              </a:solidFill>
            </a:endParaRP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Store internal communications plan and schedule in a place where everybody can access </a:t>
            </a:r>
            <a:r>
              <a:rPr lang="en-US" sz="1400" dirty="0" smtClean="0">
                <a:solidFill>
                  <a:schemeClr val="bg1"/>
                </a:solidFill>
              </a:rPr>
              <a:t>it. Share the plan with all the relevant people!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00889" y="1625969"/>
            <a:ext cx="17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Implement plan</a:t>
            </a:r>
            <a:endParaRPr lang="en-GB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7370171" y="1995301"/>
            <a:ext cx="2160000" cy="4439270"/>
          </a:xfrm>
          <a:prstGeom prst="homePlate">
            <a:avLst>
              <a:gd name="adj" fmla="val 5048"/>
            </a:avLst>
          </a:prstGeom>
          <a:solidFill>
            <a:schemeClr val="accent2">
              <a:lumMod val="60000"/>
              <a:lumOff val="4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/>
          <a:lstStyle/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Include communications tasks in your own work plans</a:t>
            </a: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Build channels and materials</a:t>
            </a:r>
          </a:p>
          <a:p>
            <a:pPr marL="261938" lvl="1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Send calendar invitations, select meeting/celebration venues</a:t>
            </a:r>
          </a:p>
          <a:p>
            <a:pPr marL="261938" lvl="1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Decide on the meeting agendas, meeting minute structure, visual looks (e.g. partnership banner in e-Newsletter)</a:t>
            </a:r>
          </a:p>
          <a:p>
            <a:pPr marL="261938" lvl="1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Decide on feedback channels (see partner satisfaction and engagement)</a:t>
            </a: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Start implementing!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9623814" y="1995301"/>
            <a:ext cx="2160000" cy="4439270"/>
          </a:xfrm>
          <a:prstGeom prst="homePlate">
            <a:avLst>
              <a:gd name="adj" fmla="val 5048"/>
            </a:avLst>
          </a:prstGeom>
          <a:solidFill>
            <a:srgbClr val="00B0F0"/>
          </a:solidFill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/>
          <a:lstStyle/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Follow up internal communications plan implementation</a:t>
            </a: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Collect feedback from partners and analyse level of engagement</a:t>
            </a: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/>
                </a:solidFill>
              </a:rPr>
              <a:t>Update plan accordingly</a:t>
            </a:r>
          </a:p>
          <a:p>
            <a:pPr marL="87313" indent="-87313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648293" y="1641574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Evaluate and update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30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 insights from stakeholder analysis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551599" y="1682267"/>
            <a:ext cx="4750776" cy="4501354"/>
            <a:chOff x="525312" y="1278182"/>
            <a:chExt cx="5704482" cy="5404989"/>
          </a:xfrm>
        </p:grpSpPr>
        <p:sp>
          <p:nvSpPr>
            <p:cNvPr id="3" name="Oval 2"/>
            <p:cNvSpPr/>
            <p:nvPr/>
          </p:nvSpPr>
          <p:spPr bwMode="auto">
            <a:xfrm>
              <a:off x="525312" y="1278182"/>
              <a:ext cx="5704482" cy="5404989"/>
            </a:xfrm>
            <a:prstGeom prst="ellipse">
              <a:avLst/>
            </a:prstGeom>
            <a:solidFill>
              <a:schemeClr val="tx1">
                <a:lumMod val="10000"/>
                <a:lumOff val="9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947909" y="1839285"/>
              <a:ext cx="4859287" cy="4282781"/>
            </a:xfrm>
            <a:prstGeom prst="ellipse">
              <a:avLst/>
            </a:prstGeom>
            <a:solidFill>
              <a:schemeClr val="tx1">
                <a:lumMod val="25000"/>
                <a:lumOff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596772" y="2471269"/>
              <a:ext cx="3561559" cy="30465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575875" y="3365056"/>
              <a:ext cx="1605871" cy="125900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charset="0"/>
                </a:rPr>
                <a:t>Issues and objectives at stake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7" name="Straight Connector 6"/>
            <p:cNvCxnSpPr>
              <a:stCxn id="6" idx="4"/>
              <a:endCxn id="3" idx="4"/>
            </p:cNvCxnSpPr>
            <p:nvPr/>
          </p:nvCxnSpPr>
          <p:spPr bwMode="auto">
            <a:xfrm flipH="1">
              <a:off x="3377553" y="4624061"/>
              <a:ext cx="1258" cy="2059110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6" idx="1"/>
              <a:endCxn id="3" idx="1"/>
            </p:cNvCxnSpPr>
            <p:nvPr/>
          </p:nvCxnSpPr>
          <p:spPr bwMode="auto">
            <a:xfrm flipH="1" flipV="1">
              <a:off x="1360714" y="2069724"/>
              <a:ext cx="1450335" cy="1479709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7"/>
              <a:endCxn id="3" idx="7"/>
            </p:cNvCxnSpPr>
            <p:nvPr/>
          </p:nvCxnSpPr>
          <p:spPr bwMode="auto">
            <a:xfrm flipV="1">
              <a:off x="3946572" y="2069724"/>
              <a:ext cx="1447820" cy="1479709"/>
            </a:xfrm>
            <a:prstGeom prst="line">
              <a:avLst/>
            </a:prstGeom>
            <a:ln>
              <a:solidFill>
                <a:schemeClr val="bg1"/>
              </a:solidFill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449387" y="4886712"/>
              <a:ext cx="1692517" cy="3695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Key stakeholders</a:t>
              </a:r>
              <a:endParaRPr lang="en-GB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00782" y="5510674"/>
              <a:ext cx="2066545" cy="3695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Primary stakeholders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77509" y="6118478"/>
              <a:ext cx="2293825" cy="3695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Secondary stakeholders</a:t>
              </a:r>
              <a:endParaRPr lang="en-GB" sz="1400" dirty="0"/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575875" y="1746123"/>
              <a:ext cx="1629121" cy="401545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Public</a:t>
              </a:r>
              <a:r>
                <a:rPr kumimoji="0" lang="en-GB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sector</a:t>
              </a:r>
              <a:endPara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414133" y="3710594"/>
              <a:ext cx="1629121" cy="401545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Private </a:t>
              </a:r>
              <a:r>
                <a:rPr kumimoji="0" lang="en-GB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sector</a:t>
              </a:r>
              <a:endPara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711851" y="3711187"/>
              <a:ext cx="1629121" cy="401545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Tx/>
                <a:buNone/>
                <a:tabLst/>
              </a:pPr>
              <a:r>
                <a:rPr lang="en-GB" sz="1400" dirty="0" smtClean="0">
                  <a:latin typeface="Arial" charset="0"/>
                  <a:ea typeface="ＭＳ Ｐゴシック" charset="0"/>
                </a:rPr>
                <a:t>Civil society</a:t>
              </a:r>
              <a:endPara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8" name="Isosceles Triangle 17"/>
          <p:cNvSpPr/>
          <p:nvPr/>
        </p:nvSpPr>
        <p:spPr>
          <a:xfrm rot="5400000">
            <a:off x="4358301" y="3703852"/>
            <a:ext cx="3912154" cy="64840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 bwMode="auto">
          <a:xfrm>
            <a:off x="7203835" y="3412488"/>
            <a:ext cx="3873086" cy="12264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45720" rIns="45720" rtlCol="0" anchor="t"/>
          <a:lstStyle/>
          <a:p>
            <a:pPr algn="l" eaLnBrk="0" hangingPunct="0">
              <a:spcBef>
                <a:spcPts val="100"/>
              </a:spcBef>
              <a:spcAft>
                <a:spcPts val="100"/>
              </a:spcAft>
            </a:pPr>
            <a:r>
              <a:rPr lang="en-GB" sz="1200" b="1" i="1" dirty="0"/>
              <a:t>2</a:t>
            </a:r>
            <a:r>
              <a:rPr lang="en-GB" sz="1200" b="1" i="1" dirty="0" smtClean="0">
                <a:solidFill>
                  <a:schemeClr val="tx1"/>
                </a:solidFill>
              </a:rPr>
              <a:t>. Primary stakeholders* – influence and </a:t>
            </a:r>
            <a:r>
              <a:rPr lang="en-GB" sz="1200" b="1" i="1" dirty="0" smtClean="0">
                <a:solidFill>
                  <a:schemeClr val="tx1"/>
                </a:solidFill>
              </a:rPr>
              <a:t>motivate</a:t>
            </a:r>
            <a:endParaRPr lang="en-GB" sz="1200" b="1" i="1" dirty="0" smtClean="0"/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/>
              <a:t>Direct targeted communications</a:t>
            </a:r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/>
              <a:t>Occasional personal interaction</a:t>
            </a:r>
          </a:p>
          <a:p>
            <a:pPr algn="l" eaLnBrk="0" hangingPunct="0">
              <a:spcBef>
                <a:spcPts val="100"/>
              </a:spcBef>
              <a:spcAft>
                <a:spcPts val="100"/>
              </a:spcAft>
            </a:pPr>
            <a:endParaRPr lang="en-GB" sz="1200" i="1" dirty="0" smtClean="0"/>
          </a:p>
          <a:p>
            <a:pPr marL="285750" indent="-285750" algn="l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7203833" y="4718791"/>
            <a:ext cx="3873086" cy="117804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45720" rIns="45720" rtlCol="0" anchor="t"/>
          <a:lstStyle/>
          <a:p>
            <a:pPr algn="l" eaLnBrk="0" hangingPunct="0">
              <a:spcBef>
                <a:spcPts val="100"/>
              </a:spcBef>
              <a:spcAft>
                <a:spcPts val="100"/>
              </a:spcAft>
            </a:pPr>
            <a:r>
              <a:rPr lang="en-GB" sz="1200" b="1" i="1" dirty="0"/>
              <a:t>3</a:t>
            </a:r>
            <a:r>
              <a:rPr lang="en-GB" sz="1200" b="1" i="1" dirty="0" smtClean="0">
                <a:solidFill>
                  <a:schemeClr val="tx1"/>
                </a:solidFill>
              </a:rPr>
              <a:t>. Secondary stakeholders - keep informed and interested</a:t>
            </a:r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/>
              <a:t>Close working relationship</a:t>
            </a:r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/>
              <a:t>Provide information</a:t>
            </a:r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/>
              <a:t>Show consideration and support</a:t>
            </a:r>
          </a:p>
          <a:p>
            <a:pPr marL="285750" indent="-285750" algn="l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203837" y="2106185"/>
            <a:ext cx="3873086" cy="12264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45720" rIns="45720" rtlCol="0" anchor="t"/>
          <a:lstStyle/>
          <a:p>
            <a:pPr eaLnBrk="0" hangingPunct="0">
              <a:spcBef>
                <a:spcPts val="100"/>
              </a:spcBef>
              <a:spcAft>
                <a:spcPts val="100"/>
              </a:spcAft>
            </a:pPr>
            <a:r>
              <a:rPr lang="en-GB" sz="1200" b="1" i="1" dirty="0"/>
              <a:t>1. Key stakeholders – engage and collaborate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i="1" dirty="0"/>
              <a:t>Regular two-way interaction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i="1" dirty="0"/>
              <a:t>Direct targeted communications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i="1" dirty="0"/>
              <a:t>Joint learning and decision-making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i="1" dirty="0"/>
              <a:t>Personal relationships</a:t>
            </a:r>
          </a:p>
          <a:p>
            <a:pPr eaLnBrk="0" hangingPunct="0">
              <a:spcBef>
                <a:spcPts val="100"/>
              </a:spcBef>
              <a:spcAft>
                <a:spcPts val="100"/>
              </a:spcAft>
            </a:pPr>
            <a:endParaRPr lang="en-GB" sz="1200" i="1" dirty="0"/>
          </a:p>
        </p:txBody>
      </p:sp>
      <p:sp>
        <p:nvSpPr>
          <p:cNvPr id="30" name="Rectangle 29"/>
          <p:cNvSpPr/>
          <p:nvPr/>
        </p:nvSpPr>
        <p:spPr>
          <a:xfrm>
            <a:off x="551599" y="1177249"/>
            <a:ext cx="10927085" cy="3934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ln w="0"/>
                <a:solidFill>
                  <a:schemeClr val="tx1"/>
                </a:solidFill>
              </a:rPr>
              <a:t>Stakeholder prioritization helps to decide on the level of communications and engagement activities needed</a:t>
            </a:r>
            <a:endParaRPr lang="en-GB" sz="1600" dirty="0">
              <a:ln w="0"/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611293" y="2293370"/>
            <a:ext cx="1244009" cy="8589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Usually core partners</a:t>
            </a:r>
            <a:endParaRPr lang="en-GB" sz="1100" dirty="0"/>
          </a:p>
        </p:txBody>
      </p:sp>
      <p:sp>
        <p:nvSpPr>
          <p:cNvPr id="32" name="Oval 31"/>
          <p:cNvSpPr/>
          <p:nvPr/>
        </p:nvSpPr>
        <p:spPr>
          <a:xfrm>
            <a:off x="10611293" y="3573798"/>
            <a:ext cx="1244009" cy="8589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Usually partnership target groups</a:t>
            </a:r>
            <a:endParaRPr lang="en-GB" sz="1100" dirty="0"/>
          </a:p>
        </p:txBody>
      </p:sp>
      <p:sp>
        <p:nvSpPr>
          <p:cNvPr id="33" name="Oval 32"/>
          <p:cNvSpPr/>
          <p:nvPr/>
        </p:nvSpPr>
        <p:spPr>
          <a:xfrm>
            <a:off x="10643190" y="4931573"/>
            <a:ext cx="1244009" cy="8589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Usually </a:t>
            </a:r>
            <a:r>
              <a:rPr lang="en-GB" sz="1100" dirty="0"/>
              <a:t>non-core </a:t>
            </a:r>
            <a:r>
              <a:rPr lang="en-GB" sz="1100" dirty="0" smtClean="0"/>
              <a:t>partners or other actors</a:t>
            </a:r>
            <a:endParaRPr lang="en-GB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7272943" y="6212001"/>
            <a:ext cx="399225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 smtClean="0"/>
              <a:t>*Nb. Partnership target groups are not internal stakeholders. </a:t>
            </a:r>
            <a:br>
              <a:rPr lang="en-GB" sz="1050" i="1" dirty="0" smtClean="0"/>
            </a:br>
            <a:r>
              <a:rPr lang="en-GB" sz="1050" i="1" dirty="0" smtClean="0"/>
              <a:t>Communications and engagement activities should be added to partnership implementation plan.</a:t>
            </a:r>
            <a:endParaRPr lang="en-GB" sz="1050" i="1" dirty="0"/>
          </a:p>
        </p:txBody>
      </p:sp>
    </p:spTree>
    <p:extLst>
      <p:ext uri="{BB962C8B-B14F-4D97-AF65-F5344CB8AC3E}">
        <p14:creationId xmlns:p14="http://schemas.microsoft.com/office/powerpoint/2010/main" val="34460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partnership internal communications</a:t>
            </a:r>
            <a:endParaRPr lang="en-MY" dirty="0"/>
          </a:p>
        </p:txBody>
      </p:sp>
      <p:grpSp>
        <p:nvGrpSpPr>
          <p:cNvPr id="6" name="Group 5"/>
          <p:cNvGrpSpPr/>
          <p:nvPr/>
        </p:nvGrpSpPr>
        <p:grpSpPr>
          <a:xfrm>
            <a:off x="2361340" y="1624587"/>
            <a:ext cx="8684612" cy="4498213"/>
            <a:chOff x="382772" y="1445394"/>
            <a:chExt cx="8151351" cy="4498213"/>
          </a:xfrm>
        </p:grpSpPr>
        <p:grpSp>
          <p:nvGrpSpPr>
            <p:cNvPr id="7" name="Group 6"/>
            <p:cNvGrpSpPr/>
            <p:nvPr/>
          </p:nvGrpSpPr>
          <p:grpSpPr>
            <a:xfrm>
              <a:off x="609561" y="1556495"/>
              <a:ext cx="7924562" cy="4387112"/>
              <a:chOff x="1024248" y="1397000"/>
              <a:chExt cx="7924562" cy="4387112"/>
            </a:xfrm>
          </p:grpSpPr>
          <p:graphicFrame>
            <p:nvGraphicFramePr>
              <p:cNvPr id="10" name="Diagram 9"/>
              <p:cNvGraphicFramePr/>
              <p:nvPr>
                <p:extLst>
                  <p:ext uri="{D42A27DB-BD31-4B8C-83A1-F6EECF244321}">
                    <p14:modId xmlns:p14="http://schemas.microsoft.com/office/powerpoint/2010/main" val="1266474824"/>
                  </p:ext>
                </p:extLst>
              </p:nvPr>
            </p:nvGraphicFramePr>
            <p:xfrm>
              <a:off x="1024248" y="1397000"/>
              <a:ext cx="4408967" cy="43871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11" name="Line Callout 2 (Border and Accent Bar) 10"/>
              <p:cNvSpPr/>
              <p:nvPr/>
            </p:nvSpPr>
            <p:spPr bwMode="auto">
              <a:xfrm>
                <a:off x="6488806" y="4066328"/>
                <a:ext cx="2460004" cy="1108277"/>
              </a:xfrm>
              <a:prstGeom prst="accent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69587"/>
                  <a:gd name="adj6" fmla="val -55405"/>
                </a:avLst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u="sng" dirty="0" smtClean="0">
                    <a:solidFill>
                      <a:schemeClr val="bg1"/>
                    </a:solidFill>
                  </a:rPr>
                  <a:t>Partnership status and direction</a:t>
                </a:r>
                <a:endParaRPr lang="en-US" sz="1400" u="sng" dirty="0">
                  <a:solidFill>
                    <a:schemeClr val="bg1"/>
                  </a:solidFill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•"/>
                </a:pPr>
                <a:r>
                  <a:rPr lang="en-US" sz="1400" dirty="0">
                    <a:solidFill>
                      <a:schemeClr val="bg1"/>
                    </a:solidFill>
                  </a:rPr>
                  <a:t>Regular 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meetings/skype calls</a:t>
                </a:r>
                <a:endParaRPr lang="en-US" sz="1400" dirty="0">
                  <a:solidFill>
                    <a:schemeClr val="bg1"/>
                  </a:solidFill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•"/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Partnership </a:t>
                </a:r>
                <a:r>
                  <a:rPr lang="en-US" sz="1400" dirty="0">
                    <a:solidFill>
                      <a:schemeClr val="bg1"/>
                    </a:solidFill>
                  </a:rPr>
                  <a:t>status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•"/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Meeting minutes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Line Callout 2 (Border and Accent Bar) 12"/>
              <p:cNvSpPr/>
              <p:nvPr/>
            </p:nvSpPr>
            <p:spPr bwMode="auto">
              <a:xfrm>
                <a:off x="5993747" y="2691540"/>
                <a:ext cx="2251029" cy="1106343"/>
              </a:xfrm>
              <a:prstGeom prst="accent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76414"/>
                  <a:gd name="adj6" fmla="val -66375"/>
                </a:avLst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400" u="sng" dirty="0" smtClean="0">
                    <a:solidFill>
                      <a:schemeClr val="bg1"/>
                    </a:solidFill>
                  </a:rPr>
                  <a:t>Continuous communications</a:t>
                </a:r>
                <a:endParaRPr lang="en-US" sz="1400" u="sng" dirty="0">
                  <a:solidFill>
                    <a:schemeClr val="bg1"/>
                  </a:solidFill>
                </a:endParaRPr>
              </a:p>
              <a:p>
                <a:pPr>
                  <a:buFont typeface="Arial" pitchFamily="34" charset="0"/>
                  <a:buChar char="•"/>
                </a:pPr>
                <a:r>
                  <a:rPr lang="en-US" sz="1400" dirty="0">
                    <a:solidFill>
                      <a:schemeClr val="bg1"/>
                    </a:solidFill>
                  </a:rPr>
                  <a:t>Regular 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meetings/skype calls</a:t>
                </a:r>
                <a:endParaRPr lang="en-US" sz="1400" dirty="0">
                  <a:solidFill>
                    <a:schemeClr val="bg1"/>
                  </a:solidFill>
                </a:endParaRPr>
              </a:p>
              <a:p>
                <a:pPr algn="l">
                  <a:buFont typeface="Arial" pitchFamily="34" charset="0"/>
                  <a:buChar char="•"/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Partnership website</a:t>
                </a:r>
              </a:p>
              <a:p>
                <a:pPr algn="l">
                  <a:buFont typeface="Arial" pitchFamily="34" charset="0"/>
                  <a:buChar char="•"/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Social media</a:t>
                </a:r>
                <a:endParaRPr lang="en-US" sz="1400" dirty="0">
                  <a:solidFill>
                    <a:schemeClr val="bg1"/>
                  </a:solidFill>
                </a:endParaRPr>
              </a:p>
              <a:p>
                <a:pPr algn="l">
                  <a:buFont typeface="Arial" pitchFamily="34" charset="0"/>
                  <a:buChar char="•"/>
                </a:pPr>
                <a:r>
                  <a:rPr lang="en-US" sz="1400" dirty="0">
                    <a:solidFill>
                      <a:schemeClr val="bg1"/>
                    </a:solidFill>
                  </a:rPr>
                  <a:t>Success stories</a:t>
                </a:r>
              </a:p>
            </p:txBody>
          </p:sp>
          <p:sp>
            <p:nvSpPr>
              <p:cNvPr id="14" name="Line Callout 2 (Border and Accent Bar) 13"/>
              <p:cNvSpPr/>
              <p:nvPr/>
            </p:nvSpPr>
            <p:spPr bwMode="auto">
              <a:xfrm>
                <a:off x="5195785" y="1397000"/>
                <a:ext cx="2586040" cy="1134568"/>
              </a:xfrm>
              <a:prstGeom prst="accent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61352"/>
                  <a:gd name="adj6" fmla="val -52169"/>
                </a:avLst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400" u="sng" dirty="0" smtClean="0">
                    <a:solidFill>
                      <a:schemeClr val="bg1"/>
                    </a:solidFill>
                  </a:rPr>
                  <a:t>Engaging communications</a:t>
                </a:r>
                <a:endParaRPr lang="en-US" sz="1400" u="sng" dirty="0">
                  <a:solidFill>
                    <a:schemeClr val="bg1"/>
                  </a:solidFill>
                </a:endParaRPr>
              </a:p>
              <a:p>
                <a:pPr>
                  <a:buFont typeface="Arial" pitchFamily="34" charset="0"/>
                  <a:buChar char="•"/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Field trip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Celebrations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Workshops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 bwMode="auto">
            <a:xfrm rot="5400000" flipH="1" flipV="1">
              <a:off x="-685800" y="2610293"/>
              <a:ext cx="4391246" cy="225410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7863276">
              <a:off x="-967567" y="3508955"/>
              <a:ext cx="44656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Increase Awareness, Alignment and Engagement</a:t>
              </a:r>
              <a:endParaRPr lang="en-MY" sz="16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551599" y="1177249"/>
            <a:ext cx="10927085" cy="3934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ln w="0"/>
                <a:solidFill>
                  <a:schemeClr val="tx1"/>
                </a:solidFill>
              </a:rPr>
              <a:t>Depending on the partnership objectives and stakeholder analysis, different kind of communications activities should be planned</a:t>
            </a:r>
            <a:endParaRPr lang="en-GB" sz="16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67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958500"/>
              </p:ext>
            </p:extLst>
          </p:nvPr>
        </p:nvGraphicFramePr>
        <p:xfrm>
          <a:off x="609241" y="1345087"/>
          <a:ext cx="11095035" cy="5471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561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77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109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62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39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890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Type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Channel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Description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Target</a:t>
                      </a:r>
                      <a:r>
                        <a:rPr lang="en-GB" sz="1600" baseline="0" dirty="0" smtClean="0"/>
                        <a:t> audience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Timing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1200" b="1" dirty="0" smtClean="0"/>
                        <a:t>Partnership</a:t>
                      </a:r>
                      <a:r>
                        <a:rPr lang="en-GB" sz="1200" b="1" baseline="0" dirty="0" smtClean="0"/>
                        <a:t> status and direction</a:t>
                      </a:r>
                      <a:endParaRPr lang="en-GB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Steering</a:t>
                      </a:r>
                      <a:r>
                        <a:rPr lang="en-GB" sz="1200" baseline="0" dirty="0" smtClean="0"/>
                        <a:t> group meeting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Partnership overview</a:t>
                      </a:r>
                      <a:r>
                        <a:rPr lang="en-GB" sz="1200" baseline="0" dirty="0" smtClean="0"/>
                        <a:t> and recent highlights</a:t>
                      </a:r>
                      <a:endParaRPr lang="en-GB" sz="1200" dirty="0" smtClean="0"/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Status</a:t>
                      </a:r>
                      <a:r>
                        <a:rPr lang="en-GB" sz="1200" baseline="0" dirty="0" smtClean="0"/>
                        <a:t> update, risks and interdependencies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Required decisions and next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Steering</a:t>
                      </a:r>
                      <a:r>
                        <a:rPr lang="en-GB" sz="1200" baseline="0" dirty="0" smtClean="0"/>
                        <a:t> group members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Monthly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Email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Meeting minutes</a:t>
                      </a:r>
                      <a:endParaRPr lang="en-GB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As agreed with partners</a:t>
                      </a:r>
                      <a:endParaRPr lang="en-GB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Monthly</a:t>
                      </a:r>
                      <a:endParaRPr lang="en-GB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1200" b="1" dirty="0" smtClean="0"/>
                        <a:t>Routine communications</a:t>
                      </a:r>
                      <a:endParaRPr lang="en-GB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e-Newsletter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E.g. steering group greetings,</a:t>
                      </a:r>
                      <a:r>
                        <a:rPr lang="en-GB" sz="1200" baseline="0" dirty="0" smtClean="0"/>
                        <a:t> u</a:t>
                      </a:r>
                      <a:r>
                        <a:rPr lang="en-GB" sz="1200" dirty="0" smtClean="0"/>
                        <a:t>pcoming activities,</a:t>
                      </a:r>
                      <a:r>
                        <a:rPr lang="en-GB" sz="1200" baseline="0" dirty="0" smtClean="0"/>
                        <a:t> r</a:t>
                      </a:r>
                      <a:r>
                        <a:rPr lang="en-GB" sz="1200" dirty="0" smtClean="0"/>
                        <a:t>ecent success stories,</a:t>
                      </a:r>
                      <a:r>
                        <a:rPr lang="en-GB" sz="1200" baseline="0" dirty="0" smtClean="0"/>
                        <a:t> l</a:t>
                      </a:r>
                      <a:r>
                        <a:rPr lang="en-GB" sz="1200" dirty="0" smtClean="0"/>
                        <a:t>inks to partnership website and social media,</a:t>
                      </a:r>
                      <a:r>
                        <a:rPr lang="en-GB" sz="1200" baseline="0" dirty="0" smtClean="0"/>
                        <a:t> i</a:t>
                      </a:r>
                      <a:r>
                        <a:rPr lang="en-GB" sz="1200" dirty="0" smtClean="0"/>
                        <a:t>ntroduction of new partners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All partners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Monthly/Bi-monthly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Meeting/Skype</a:t>
                      </a:r>
                      <a:r>
                        <a:rPr lang="en-GB" sz="1200" baseline="0" dirty="0" smtClean="0"/>
                        <a:t> meeting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Day-to-day implementation decisions,</a:t>
                      </a:r>
                      <a:r>
                        <a:rPr lang="en-GB" sz="1200" baseline="0" dirty="0" smtClean="0"/>
                        <a:t> advice or support</a:t>
                      </a:r>
                      <a:endParaRPr lang="en-GB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Core partners</a:t>
                      </a:r>
                      <a:endParaRPr lang="en-GB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 hoc</a:t>
                      </a:r>
                      <a:endParaRPr lang="en-GB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r>
                        <a:rPr lang="en-GB" sz="1200" b="1" kern="1200" baseline="0" dirty="0" smtClean="0"/>
                        <a:t>Engaging communications</a:t>
                      </a:r>
                      <a:endParaRPr lang="en-GB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Lunch meeting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Unofficial meeting with focus on relationship building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Partners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</a:t>
                      </a:r>
                      <a:r>
                        <a:rPr lang="en-GB" sz="1200" baseline="0" dirty="0" smtClean="0"/>
                        <a:t> hoc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MOU</a:t>
                      </a:r>
                      <a:r>
                        <a:rPr lang="en-GB" sz="1200" baseline="0" dirty="0" smtClean="0"/>
                        <a:t> signing</a:t>
                      </a:r>
                      <a:r>
                        <a:rPr lang="en-GB" sz="1200" dirty="0" smtClean="0"/>
                        <a:t> celebration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Informal celebration</a:t>
                      </a:r>
                      <a:r>
                        <a:rPr lang="en-GB" sz="1200" baseline="0" dirty="0" smtClean="0"/>
                        <a:t> (dinner or similar)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Core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 the end of Commit-phase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Strategy workshop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Member participate in a deep dive into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the partnership that c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ontains strategic planning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May incorporate interactive team sessions and networking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Core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Annually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Closing ceremony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All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In the end of Act -phase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Field</a:t>
                      </a:r>
                      <a:r>
                        <a:rPr lang="en-GB" sz="1200" baseline="0" dirty="0" smtClean="0"/>
                        <a:t> trip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Organized</a:t>
                      </a:r>
                      <a:r>
                        <a:rPr lang="en-GB" sz="1200" baseline="0" dirty="0" smtClean="0"/>
                        <a:t> visit to the field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All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 the beginning</a:t>
                      </a:r>
                      <a:r>
                        <a:rPr lang="en-GB" sz="1200" baseline="0" dirty="0" smtClean="0"/>
                        <a:t> of partnership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Lessons</a:t>
                      </a:r>
                      <a:r>
                        <a:rPr lang="en-GB" sz="1200" baseline="0" dirty="0" smtClean="0"/>
                        <a:t> learnt workshop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Facilitated workshop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Core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In the scale &amp; exit -phase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communications activity planning – some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51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659500"/>
              </p:ext>
            </p:extLst>
          </p:nvPr>
        </p:nvGraphicFramePr>
        <p:xfrm>
          <a:off x="601663" y="1628775"/>
          <a:ext cx="11095035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92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24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8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024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344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2731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Reason</a:t>
                      </a:r>
                      <a:r>
                        <a:rPr lang="en-GB" baseline="0" dirty="0" smtClean="0"/>
                        <a:t> for communications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Communications 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Channel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Audience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Responsible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Regular status overview and agreement on upcoming tasks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Steering group meeting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Meeting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Steering group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Every</a:t>
                      </a:r>
                      <a:r>
                        <a:rPr lang="en-GB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</a:t>
                      </a:r>
                      <a:r>
                        <a:rPr lang="en-GB" sz="1400" i="1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en-GB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Friday of a month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N.N.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Standard agenda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E.g. Make sure agreed tasks are completed and followed up</a:t>
                      </a:r>
                    </a:p>
                    <a:p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Meeting minutes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Email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Core partners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Next Monday after the steering group meeting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N.N.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Standard structure</a:t>
                      </a:r>
                    </a:p>
                    <a:p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Sharing recent success stories and increasing</a:t>
                      </a:r>
                      <a:r>
                        <a:rPr lang="en-GB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awareness of the issues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e-Newsletter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Email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All partners, identified potential partners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January</a:t>
                      </a:r>
                      <a:r>
                        <a:rPr lang="en-GB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15</a:t>
                      </a:r>
                      <a:r>
                        <a:rPr lang="en-GB" sz="1400" i="1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GB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March 15</a:t>
                      </a:r>
                      <a:r>
                        <a:rPr lang="en-GB" sz="1400" i="1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GB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May 15</a:t>
                      </a:r>
                      <a:r>
                        <a:rPr lang="en-GB" sz="1400" i="1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GB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N.N.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Content</a:t>
                      </a:r>
                      <a:r>
                        <a:rPr lang="en-GB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decided in steering group meeting</a:t>
                      </a:r>
                      <a:endParaRPr lang="en-GB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Increasing engagement and celebrating success</a:t>
                      </a:r>
                      <a:endParaRPr lang="en-GB" sz="140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Christmas lunch</a:t>
                      </a:r>
                      <a:endParaRPr lang="en-GB" sz="140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Local restaurant</a:t>
                      </a:r>
                      <a:endParaRPr lang="en-GB" sz="140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 partners</a:t>
                      </a:r>
                      <a:endParaRPr lang="en-GB" sz="140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15.12.</a:t>
                      </a:r>
                      <a:endParaRPr lang="en-GB" sz="140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N.N.</a:t>
                      </a:r>
                      <a:endParaRPr lang="en-GB" sz="140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Unofficial</a:t>
                      </a:r>
                      <a:r>
                        <a:rPr lang="en-GB" sz="1400" i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no agenda</a:t>
                      </a:r>
                      <a:endParaRPr lang="en-GB" sz="140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Partnership internal communications - template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51599" y="1177249"/>
            <a:ext cx="10927085" cy="3934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ln w="0"/>
                <a:solidFill>
                  <a:schemeClr val="tx1"/>
                </a:solidFill>
              </a:rPr>
              <a:t>Make sure your internal communications plan is realistic and shared with all relevant actors </a:t>
            </a:r>
            <a:endParaRPr lang="en-GB" sz="16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54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ema">
  <a:themeElements>
    <a:clrScheme name="Mukautettu 5">
      <a:dk1>
        <a:srgbClr val="021631"/>
      </a:dk1>
      <a:lt1>
        <a:srgbClr val="FFFFFF"/>
      </a:lt1>
      <a:dk2>
        <a:srgbClr val="141313"/>
      </a:dk2>
      <a:lt2>
        <a:srgbClr val="E9EAED"/>
      </a:lt2>
      <a:accent1>
        <a:srgbClr val="2260A8"/>
      </a:accent1>
      <a:accent2>
        <a:srgbClr val="444D54"/>
      </a:accent2>
      <a:accent3>
        <a:srgbClr val="E5671D"/>
      </a:accent3>
      <a:accent4>
        <a:srgbClr val="F4BE28"/>
      </a:accent4>
      <a:accent5>
        <a:srgbClr val="88B388"/>
      </a:accent5>
      <a:accent6>
        <a:srgbClr val="C90E46"/>
      </a:accent6>
      <a:hlink>
        <a:srgbClr val="172C4B"/>
      </a:hlink>
      <a:folHlink>
        <a:srgbClr val="676E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DRAFT_IWaSP_ppt_template_updated_15122015</Template>
  <TotalTime>0</TotalTime>
  <Words>740</Words>
  <Application>Microsoft Office PowerPoint</Application>
  <PresentationFormat>Benutzerdefiniert</PresentationFormat>
  <Paragraphs>165</Paragraphs>
  <Slides>6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Office-teema</vt:lpstr>
      <vt:lpstr>think-cell Slide</vt:lpstr>
      <vt:lpstr>Partnership internal communications plan</vt:lpstr>
      <vt:lpstr>Internal communications -process</vt:lpstr>
      <vt:lpstr>Drawing insights from stakeholder analysis</vt:lpstr>
      <vt:lpstr>Elements of the partnership internal communications</vt:lpstr>
      <vt:lpstr>Internal communications activity planning – some examples</vt:lpstr>
      <vt:lpstr>Partnership internal communications - template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introduction material</dc:title>
  <dc:creator>Korpela, Maria</dc:creator>
  <cp:lastModifiedBy>Aicha Seifelislam</cp:lastModifiedBy>
  <cp:revision>33</cp:revision>
  <dcterms:created xsi:type="dcterms:W3CDTF">2015-11-27T19:00:50Z</dcterms:created>
  <dcterms:modified xsi:type="dcterms:W3CDTF">2017-06-23T07:23:18Z</dcterms:modified>
</cp:coreProperties>
</file>