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3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1B55D-7E08-4676-A71C-7FA3F3415AF4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31949-A483-470C-B752-2730C057069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34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25EB2-B914-48E9-B1A5-81580E27588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7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601236" y="44624"/>
            <a:ext cx="9315468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0" tIns="45720" rIns="0"/>
          <a:lstStyle>
            <a:lvl1pPr>
              <a:lnSpc>
                <a:spcPct val="80000"/>
              </a:lnSpc>
              <a:defRPr sz="36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2260A8"/>
                </a:solidFill>
                <a:effectLst/>
                <a:uLnTx/>
                <a:uFillTx/>
                <a:latin typeface="Calibri"/>
              </a:rPr>
              <a:t>Click to edit Master title style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2260A8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1241" y="1124744"/>
            <a:ext cx="9315463" cy="720080"/>
          </a:xfrm>
          <a:prstGeom prst="rect">
            <a:avLst/>
          </a:prstGeom>
        </p:spPr>
        <p:txBody>
          <a:bodyPr lIns="0" tIns="45720" rIns="0" bIns="45720"/>
          <a:lstStyle>
            <a:lvl1pPr marL="0" marR="0" indent="0" algn="l" defTabSz="89535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 sz="1800" b="1" i="0">
                <a:solidFill>
                  <a:srgbClr val="444D54"/>
                </a:solidFill>
                <a:latin typeface="Calibri"/>
                <a:cs typeface="Calibri"/>
              </a:defRPr>
            </a:lvl1pPr>
          </a:lstStyle>
          <a:p>
            <a:pPr marL="0" marR="0" lvl="0" indent="0" algn="l" defTabSz="89535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444D54"/>
                </a:solidFill>
                <a:effectLst/>
                <a:uLnTx/>
                <a:uFillTx/>
                <a:latin typeface="Calibri"/>
              </a:rPr>
              <a:t>Click to edit Master subtitle style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444D54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3" name="Suorakulmio 12"/>
          <p:cNvSpPr/>
          <p:nvPr/>
        </p:nvSpPr>
        <p:spPr>
          <a:xfrm>
            <a:off x="0" y="2041949"/>
            <a:ext cx="12192000" cy="127085"/>
          </a:xfrm>
          <a:prstGeom prst="rect">
            <a:avLst/>
          </a:prstGeom>
          <a:solidFill>
            <a:srgbClr val="6699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pic>
        <p:nvPicPr>
          <p:cNvPr id="2" name="Kuva 1" descr="River Rwizi -Mbarara- Uganda-007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169034"/>
            <a:ext cx="12192000" cy="468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ou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 noChangeArrowheads="1"/>
          </p:cNvSpPr>
          <p:nvPr>
            <p:ph type="sldNum" sz="quarter" idx="10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Bildplatzhalter 5"/>
          <p:cNvSpPr>
            <a:spLocks noGrp="1"/>
          </p:cNvSpPr>
          <p:nvPr>
            <p:ph type="pic" sz="quarter" idx="12"/>
          </p:nvPr>
        </p:nvSpPr>
        <p:spPr>
          <a:xfrm>
            <a:off x="8488882" y="1772816"/>
            <a:ext cx="4431423" cy="3599607"/>
          </a:xfrm>
          <a:prstGeom prst="ellipse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5" name="Bildplatzhalter 5"/>
          <p:cNvSpPr>
            <a:spLocks noGrp="1"/>
          </p:cNvSpPr>
          <p:nvPr>
            <p:ph type="pic" sz="quarter" idx="13"/>
          </p:nvPr>
        </p:nvSpPr>
        <p:spPr>
          <a:xfrm>
            <a:off x="778532" y="4941168"/>
            <a:ext cx="1969922" cy="1600150"/>
          </a:xfrm>
          <a:prstGeom prst="ellipse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609601" y="1600202"/>
            <a:ext cx="7732294" cy="49529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96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 noChangeArrowheads="1"/>
          </p:cNvSpPr>
          <p:nvPr>
            <p:ph type="sldNum" sz="quarter" idx="10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789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1236" y="1628800"/>
            <a:ext cx="11095739" cy="4924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461063" y="6553200"/>
            <a:ext cx="4775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900" b="0" i="0">
                <a:solidFill>
                  <a:srgbClr val="505150"/>
                </a:solidFill>
                <a:latin typeface="Calibri" charset="0"/>
                <a:cs typeface="Calibri" charset="0"/>
              </a:defRPr>
            </a:lvl1pPr>
          </a:lstStyle>
          <a:p>
            <a:fld id="{F93333DC-6877-4B6F-9E28-0EB237D0337C}" type="datetimeFigureOut">
              <a:rPr lang="en-GB" smtClean="0"/>
              <a:pPr/>
              <a:t>22/06/2017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309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"/>
          <p:cNvSpPr>
            <a:spLocks noGrp="1"/>
          </p:cNvSpPr>
          <p:nvPr>
            <p:ph type="body" idx="13"/>
          </p:nvPr>
        </p:nvSpPr>
        <p:spPr bwMode="auto">
          <a:xfrm>
            <a:off x="624418" y="1162052"/>
            <a:ext cx="10943167" cy="4168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72000" rIns="0" bIns="36000" numCol="1" anchor="t" anchorCtr="0" compatLnSpc="1">
            <a:prstTxWarp prst="textNoShape">
              <a:avLst/>
            </a:prstTxWarp>
            <a:spAutoFit/>
          </a:bodyPr>
          <a:lstStyle>
            <a:lvl1pPr marL="0" indent="0">
              <a:buNone/>
              <a:defRPr lang="de-DE" sz="2000" b="1" dirty="0" smtClean="0">
                <a:solidFill>
                  <a:schemeClr val="accent2"/>
                </a:solidFill>
              </a:defRPr>
            </a:lvl1pPr>
          </a:lstStyle>
          <a:p>
            <a:pPr marL="0" lvl="0" indent="0" eaLnBrk="1" hangingPunct="1">
              <a:spcBef>
                <a:spcPts val="800"/>
              </a:spcBef>
              <a:spcAft>
                <a:spcPct val="0"/>
              </a:spcAft>
              <a:buClr>
                <a:schemeClr val="tx1"/>
              </a:buClr>
            </a:pPr>
            <a:endParaRPr lang="en-GB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endParaRPr lang="en-GB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 bwMode="auto">
          <a:xfrm>
            <a:off x="624418" y="1628776"/>
            <a:ext cx="10943167" cy="475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7200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 marL="266700" indent="-266700">
              <a:defRPr lang="de-DE" sz="2000" dirty="0" smtClean="0"/>
            </a:lvl1pPr>
            <a:lvl2pPr marL="271712" indent="0">
              <a:buNone/>
              <a:defRPr lang="de-DE" sz="1800" dirty="0" smtClean="0"/>
            </a:lvl2pPr>
            <a:lvl3pPr marL="719138" indent="-179388">
              <a:defRPr lang="de-DE" sz="1600" dirty="0" smtClean="0"/>
            </a:lvl3pPr>
            <a:lvl4pPr marL="895350" indent="-176213">
              <a:defRPr lang="de-DE" sz="1400" dirty="0" smtClean="0"/>
            </a:lvl4pPr>
            <a:lvl5pPr marL="1079500" indent="-179388">
              <a:defRPr lang="en-AU" sz="1200" dirty="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624418" y="1162050"/>
            <a:ext cx="115675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15990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1236" y="1628800"/>
            <a:ext cx="11095739" cy="4924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 marL="828000" indent="-280800">
              <a:buFont typeface="Arial" panose="020B0604020202020204" pitchFamily="34" charset="0"/>
              <a:buChar char="•"/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461063" y="6553200"/>
            <a:ext cx="4775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900" b="0" i="0">
                <a:solidFill>
                  <a:srgbClr val="505150"/>
                </a:solidFill>
                <a:latin typeface="Calibri" charset="0"/>
                <a:cs typeface="Calibri" charset="0"/>
              </a:defRPr>
            </a:lvl1pPr>
          </a:lstStyle>
          <a:p>
            <a:fld id="{F93333DC-6877-4B6F-9E28-0EB237D0337C}" type="datetimeFigureOut">
              <a:rPr lang="en-GB" smtClean="0"/>
              <a:pPr/>
              <a:t>22/06/2017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18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 bwMode="auto">
          <a:xfrm>
            <a:off x="610659" y="1162050"/>
            <a:ext cx="1158134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3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601236" y="44624"/>
            <a:ext cx="9315468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0" tIns="45720" rIns="0"/>
          <a:lstStyle>
            <a:lvl1pPr>
              <a:lnSpc>
                <a:spcPct val="80000"/>
              </a:lnSpc>
              <a:defRPr sz="36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2260A8"/>
                </a:solidFill>
                <a:effectLst/>
                <a:uLnTx/>
                <a:uFillTx/>
                <a:latin typeface="Calibri"/>
              </a:rPr>
              <a:t>Click to edit Master title style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2260A8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1241" y="1124744"/>
            <a:ext cx="9315463" cy="720080"/>
          </a:xfrm>
          <a:prstGeom prst="rect">
            <a:avLst/>
          </a:prstGeom>
        </p:spPr>
        <p:txBody>
          <a:bodyPr lIns="0" tIns="45720" rIns="0" bIns="45720"/>
          <a:lstStyle>
            <a:lvl1pPr marL="0" marR="0" indent="0" algn="l" defTabSz="89535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 sz="1800" b="1" i="0">
                <a:solidFill>
                  <a:srgbClr val="444D54"/>
                </a:solidFill>
                <a:latin typeface="Calibri"/>
                <a:cs typeface="Calibri"/>
              </a:defRPr>
            </a:lvl1pPr>
          </a:lstStyle>
          <a:p>
            <a:pPr marL="0" marR="0" lvl="0" indent="0" algn="l" defTabSz="89535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444D54"/>
                </a:solidFill>
                <a:effectLst/>
                <a:uLnTx/>
                <a:uFillTx/>
                <a:latin typeface="Calibri"/>
              </a:rPr>
              <a:t>Click to edit Master subtitle style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444D54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pic>
        <p:nvPicPr>
          <p:cNvPr id="2" name="Kuva 1" descr="Capacity Development Programme- Tanzania-002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169034"/>
            <a:ext cx="12192000" cy="4688967"/>
          </a:xfrm>
          <a:prstGeom prst="rect">
            <a:avLst/>
          </a:prstGeom>
        </p:spPr>
      </p:pic>
      <p:sp>
        <p:nvSpPr>
          <p:cNvPr id="7" name="Suorakulmio 6"/>
          <p:cNvSpPr/>
          <p:nvPr/>
        </p:nvSpPr>
        <p:spPr>
          <a:xfrm>
            <a:off x="0" y="2041949"/>
            <a:ext cx="12192000" cy="127085"/>
          </a:xfrm>
          <a:prstGeom prst="rect">
            <a:avLst/>
          </a:prstGeom>
          <a:solidFill>
            <a:srgbClr val="6699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</p:spTree>
    <p:extLst>
      <p:ext uri="{BB962C8B-B14F-4D97-AF65-F5344CB8AC3E}">
        <p14:creationId xmlns:p14="http://schemas.microsoft.com/office/powerpoint/2010/main" val="145332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20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3643" y="2700868"/>
            <a:ext cx="10580514" cy="1826581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833643" y="4527448"/>
            <a:ext cx="10580514" cy="860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66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Rechteck 8"/>
          <p:cNvSpPr/>
          <p:nvPr/>
        </p:nvSpPr>
        <p:spPr bwMode="auto">
          <a:xfrm>
            <a:off x="0" y="1556792"/>
            <a:ext cx="335360" cy="4680520"/>
          </a:xfrm>
          <a:prstGeom prst="rect">
            <a:avLst/>
          </a:prstGeom>
          <a:solidFill>
            <a:srgbClr val="F4BE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44D54"/>
              </a:buClr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021631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>
            <a:lvl1pPr>
              <a:defRPr>
                <a:solidFill>
                  <a:srgbClr val="F4BE2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15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5" name="Rechteck 8"/>
          <p:cNvSpPr/>
          <p:nvPr/>
        </p:nvSpPr>
        <p:spPr bwMode="auto">
          <a:xfrm>
            <a:off x="0" y="1556792"/>
            <a:ext cx="335360" cy="4680520"/>
          </a:xfrm>
          <a:prstGeom prst="rect">
            <a:avLst/>
          </a:prstGeom>
          <a:solidFill>
            <a:srgbClr val="CC6600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44D54"/>
              </a:buClr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021631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>
            <a:lvl1pPr>
              <a:defRPr>
                <a:solidFill>
                  <a:srgbClr val="CC6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75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5" name="Rechteck 8"/>
          <p:cNvSpPr/>
          <p:nvPr/>
        </p:nvSpPr>
        <p:spPr bwMode="auto">
          <a:xfrm>
            <a:off x="0" y="1556792"/>
            <a:ext cx="335360" cy="4680520"/>
          </a:xfrm>
          <a:prstGeom prst="rect">
            <a:avLst/>
          </a:prstGeom>
          <a:solidFill>
            <a:srgbClr val="99CC33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44D54"/>
              </a:buClr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021631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>
            <a:lvl1pPr>
              <a:defRPr>
                <a:solidFill>
                  <a:srgbClr val="99CC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79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43783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1828800" indent="0"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43783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1828800" indent="0"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Slide Number Placeholder 5"/>
          <p:cNvSpPr>
            <a:spLocks noGrp="1" noChangeArrowheads="1"/>
          </p:cNvSpPr>
          <p:nvPr>
            <p:ph type="sldNum" sz="quarter" idx="10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0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 noChangeArrowheads="1"/>
          </p:cNvSpPr>
          <p:nvPr>
            <p:ph type="sldNum" sz="quarter" idx="10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61887E8A-04EC-0A44-89DA-36113A2E7601}" type="slidenum">
              <a:rPr lang="de-DE" kern="0" smtClean="0"/>
              <a:pPr>
                <a:defRPr/>
              </a:pPr>
              <a:t>‹Nr.›</a:t>
            </a:fld>
            <a:endParaRPr lang="de-DE" kern="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cxnSp>
        <p:nvCxnSpPr>
          <p:cNvPr id="4" name="Straight Connector 3"/>
          <p:cNvCxnSpPr/>
          <p:nvPr userDrawn="1"/>
        </p:nvCxnSpPr>
        <p:spPr bwMode="auto">
          <a:xfrm>
            <a:off x="610659" y="1162050"/>
            <a:ext cx="1158134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88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952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err="1" smtClean="0"/>
              <a:t>Muokkaa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tekstin</a:t>
            </a:r>
            <a:r>
              <a:rPr lang="en-GB" noProof="0" dirty="0" smtClean="0"/>
              <a:t> </a:t>
            </a:r>
            <a:r>
              <a:rPr lang="en-GB" noProof="0" dirty="0" err="1" smtClean="0"/>
              <a:t>perustyylejä</a:t>
            </a:r>
            <a:r>
              <a:rPr lang="en-GB" noProof="0" dirty="0" smtClean="0"/>
              <a:t> </a:t>
            </a:r>
            <a:r>
              <a:rPr lang="en-GB" noProof="0" dirty="0" err="1" smtClean="0"/>
              <a:t>napsauttamalla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toinen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kolmas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neljäs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viides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/>
          </a:p>
        </p:txBody>
      </p:sp>
      <p:pic>
        <p:nvPicPr>
          <p:cNvPr id="8" name="Bild 1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261386" y="188640"/>
            <a:ext cx="1683879" cy="824400"/>
          </a:xfrm>
          <a:prstGeom prst="rect">
            <a:avLst/>
          </a:prstGeom>
        </p:spPr>
      </p:pic>
      <p:sp>
        <p:nvSpPr>
          <p:cNvPr id="11" name="Rectangle 6"/>
          <p:cNvSpPr>
            <a:spLocks noGrp="1" noChangeArrowheads="1"/>
          </p:cNvSpPr>
          <p:nvPr>
            <p:ph type="title"/>
          </p:nvPr>
        </p:nvSpPr>
        <p:spPr bwMode="gray">
          <a:xfrm>
            <a:off x="609241" y="188640"/>
            <a:ext cx="938626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7200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Edit </a:t>
            </a:r>
            <a:r>
              <a:rPr lang="en-GB" noProof="0" smtClean="0"/>
              <a:t>Mastertitle</a:t>
            </a:r>
            <a:endParaRPr lang="en-GB" noProof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8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Slide" r:id="rId20" imgW="270" imgH="270" progId="TCLayout.ActiveDocument.1">
                  <p:embed/>
                </p:oleObj>
              </mc:Choice>
              <mc:Fallback>
                <p:oleObj name="think-cell Slide" r:id="rId2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259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70" r:id="rId13"/>
    <p:sldLayoutId id="2147483671" r:id="rId14"/>
    <p:sldLayoutId id="2147483672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Partnership reference success story</a:t>
            </a:r>
            <a:br>
              <a:rPr lang="en-GB" dirty="0" smtClean="0"/>
            </a:br>
            <a:r>
              <a:rPr lang="en-GB" dirty="0" smtClean="0"/>
              <a:t>&lt;partnership name&gt;</a:t>
            </a:r>
            <a:endParaRPr lang="en-GB" dirty="0"/>
          </a:p>
        </p:txBody>
      </p: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79388" y="1684338"/>
            <a:ext cx="11417526" cy="4984750"/>
            <a:chOff x="113" y="1071"/>
            <a:chExt cx="5514" cy="3140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1429" y="1398"/>
              <a:ext cx="4173" cy="17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fi-FI" sz="1200" dirty="0" smtClean="0">
                  <a:solidFill>
                    <a:srgbClr val="FFFFFF"/>
                  </a:solidFill>
                </a:rPr>
                <a:t>Challenge</a:t>
              </a:r>
              <a:endParaRPr lang="en-GB" altLang="fi-FI" sz="1200" dirty="0">
                <a:solidFill>
                  <a:srgbClr val="FFFFFF"/>
                </a:solidFill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474" y="1616"/>
              <a:ext cx="4128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171450" indent="-171450">
                <a:spcBef>
                  <a:spcPct val="30000"/>
                </a:spcBef>
                <a:buFont typeface="Arial" panose="020B0604020202020204" pitchFamily="34" charset="0"/>
                <a:buChar char="•"/>
              </a:pPr>
              <a:r>
                <a:rPr lang="en-GB" altLang="fi-FI" sz="1000" b="0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What was the situation?</a:t>
              </a:r>
            </a:p>
            <a:p>
              <a:pPr marL="171450" indent="-171450">
                <a:spcBef>
                  <a:spcPct val="30000"/>
                </a:spcBef>
                <a:buFont typeface="Arial" panose="020B0604020202020204" pitchFamily="34" charset="0"/>
                <a:buChar char="•"/>
              </a:pPr>
              <a:r>
                <a:rPr lang="en-GB" altLang="fi-FI" sz="1000" b="0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What was the water-related threat or risk? </a:t>
              </a:r>
              <a:endParaRPr lang="en-GB" altLang="fi-FI" sz="1000" b="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1430" y="2205"/>
              <a:ext cx="4172" cy="17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fi-FI" sz="1200" dirty="0" smtClean="0">
                  <a:solidFill>
                    <a:srgbClr val="FFFFFF"/>
                  </a:solidFill>
                </a:rPr>
                <a:t>Approach</a:t>
              </a:r>
              <a:endParaRPr lang="en-GB" altLang="fi-FI" sz="1200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481" y="2432"/>
              <a:ext cx="4146" cy="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171450" indent="-171450">
                <a:spcBef>
                  <a:spcPct val="35000"/>
                </a:spcBef>
                <a:buFont typeface="Arial" panose="020B0604020202020204" pitchFamily="34" charset="0"/>
                <a:buChar char="•"/>
              </a:pPr>
              <a:r>
                <a:rPr lang="en-GB" altLang="fi-FI" sz="1000" b="0" dirty="0" smtClean="0">
                  <a:solidFill>
                    <a:srgbClr val="021631"/>
                  </a:solidFill>
                </a:rPr>
                <a:t>What was the common vision?</a:t>
              </a:r>
            </a:p>
            <a:p>
              <a:pPr marL="171450" indent="-171450">
                <a:spcBef>
                  <a:spcPct val="35000"/>
                </a:spcBef>
                <a:buFont typeface="Arial" panose="020B0604020202020204" pitchFamily="34" charset="0"/>
                <a:buChar char="•"/>
              </a:pPr>
              <a:r>
                <a:rPr lang="en-GB" altLang="fi-FI" sz="1000" b="0" dirty="0" smtClean="0">
                  <a:solidFill>
                    <a:srgbClr val="021631"/>
                  </a:solidFill>
                </a:rPr>
                <a:t>What tools were used?</a:t>
              </a:r>
            </a:p>
            <a:p>
              <a:pPr marL="171450" indent="-171450">
                <a:spcBef>
                  <a:spcPct val="35000"/>
                </a:spcBef>
                <a:buFont typeface="Arial" panose="020B0604020202020204" pitchFamily="34" charset="0"/>
                <a:buChar char="•"/>
              </a:pPr>
              <a:r>
                <a:rPr lang="en-GB" altLang="fi-FI" sz="1000" b="0" dirty="0" smtClean="0">
                  <a:solidFill>
                    <a:srgbClr val="021631"/>
                  </a:solidFill>
                </a:rPr>
                <a:t>How project was implemented?</a:t>
              </a:r>
            </a:p>
            <a:p>
              <a:pPr marL="171450" indent="-171450">
                <a:spcBef>
                  <a:spcPct val="35000"/>
                </a:spcBef>
                <a:buFont typeface="Arial" panose="020B0604020202020204" pitchFamily="34" charset="0"/>
                <a:buChar char="•"/>
              </a:pPr>
              <a:endParaRPr lang="en-GB" altLang="fi-FI" sz="1000" b="0" dirty="0">
                <a:solidFill>
                  <a:srgbClr val="021631"/>
                </a:solidFill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427" y="3184"/>
              <a:ext cx="4173" cy="17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fi-FI" sz="1200" dirty="0" smtClean="0">
                  <a:solidFill>
                    <a:srgbClr val="FFFFFF"/>
                  </a:solidFill>
                </a:rPr>
                <a:t>Outcome &amp; Impact</a:t>
              </a:r>
              <a:endParaRPr lang="en-GB" altLang="fi-FI" sz="1200" dirty="0">
                <a:solidFill>
                  <a:srgbClr val="FFFFFF"/>
                </a:solidFill>
              </a:endParaRP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447" y="3370"/>
              <a:ext cx="4153" cy="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4625" indent="-174625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r>
                <a:rPr lang="en-GB" altLang="fi-FI" sz="1000" b="0" dirty="0" smtClean="0">
                  <a:solidFill>
                    <a:srgbClr val="021631"/>
                  </a:solidFill>
                </a:rPr>
                <a:t>What was the final outcome of the partnership?</a:t>
              </a:r>
            </a:p>
            <a:p>
              <a:pPr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r>
                <a:rPr lang="en-GB" altLang="fi-FI" sz="1000" b="0" dirty="0" smtClean="0">
                  <a:solidFill>
                    <a:srgbClr val="021631"/>
                  </a:solidFill>
                </a:rPr>
                <a:t>What were the measured outcomes (incl. numbers)? Number of beneficiaries?</a:t>
              </a:r>
            </a:p>
            <a:p>
              <a:pPr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r>
                <a:rPr lang="en-GB" altLang="fi-FI" sz="1000" b="0" dirty="0" smtClean="0">
                  <a:solidFill>
                    <a:srgbClr val="021631"/>
                  </a:solidFill>
                </a:rPr>
                <a:t>What was the value for the different stakeholders (communities, companies, authorities)?</a:t>
              </a:r>
            </a:p>
            <a:p>
              <a:pPr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r>
                <a:rPr lang="en-GB" altLang="fi-FI" sz="1000" b="0" dirty="0" smtClean="0">
                  <a:solidFill>
                    <a:srgbClr val="021631"/>
                  </a:solidFill>
                </a:rPr>
                <a:t>Lessons learned?</a:t>
              </a:r>
              <a:endParaRPr lang="en-GB" altLang="fi-FI" sz="1000" b="0" dirty="0">
                <a:solidFill>
                  <a:srgbClr val="021631"/>
                </a:solidFill>
              </a:endParaRP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1292" y="1399"/>
              <a:ext cx="0" cy="281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21631"/>
                </a:solidFill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125" y="1071"/>
              <a:ext cx="5477" cy="19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fi-FI" sz="1400" dirty="0">
                  <a:solidFill>
                    <a:schemeClr val="bg1"/>
                  </a:solidFill>
                </a:rPr>
                <a:t>Facts &amp; Figures	   </a:t>
              </a:r>
              <a:r>
                <a:rPr lang="en-GB" altLang="fi-FI" sz="1400" dirty="0" smtClean="0">
                  <a:solidFill>
                    <a:schemeClr val="bg1"/>
                  </a:solidFill>
                </a:rPr>
                <a:t>	Description</a:t>
              </a:r>
              <a:endParaRPr lang="en-GB" altLang="fi-FI" sz="14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113" y="1389"/>
              <a:ext cx="1044" cy="2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Wingdings" panose="05000000000000000000" pitchFamily="2" charset="2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fi-FI" sz="1000" dirty="0" smtClean="0">
                  <a:solidFill>
                    <a:srgbClr val="021631"/>
                  </a:solidFill>
                </a:rPr>
                <a:t>Timeline</a:t>
              </a:r>
              <a:r>
                <a:rPr lang="en-GB" altLang="fi-FI" sz="1000" b="0" dirty="0" smtClean="0">
                  <a:solidFill>
                    <a:srgbClr val="021631"/>
                  </a:solidFill>
                </a:rPr>
                <a:t>:</a:t>
              </a:r>
            </a:p>
            <a:p>
              <a:pPr>
                <a:spcBef>
                  <a:spcPct val="50000"/>
                </a:spcBef>
              </a:pPr>
              <a:r>
                <a:rPr lang="en-GB" altLang="fi-FI" sz="1000" b="0" dirty="0" smtClean="0">
                  <a:solidFill>
                    <a:srgbClr val="021631"/>
                  </a:solidFill>
                </a:rPr>
                <a:t>Xxx</a:t>
              </a:r>
            </a:p>
            <a:p>
              <a:pPr>
                <a:spcBef>
                  <a:spcPct val="50000"/>
                </a:spcBef>
              </a:pPr>
              <a:endParaRPr lang="en-GB" altLang="fi-FI" sz="1000" b="0" dirty="0">
                <a:solidFill>
                  <a:srgbClr val="021631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GB" altLang="fi-FI" sz="1000" dirty="0" smtClean="0">
                  <a:solidFill>
                    <a:srgbClr val="021631"/>
                  </a:solidFill>
                </a:rPr>
                <a:t>Budget</a:t>
              </a:r>
              <a:r>
                <a:rPr lang="en-GB" altLang="fi-FI" sz="1000" b="0" dirty="0" smtClean="0">
                  <a:solidFill>
                    <a:srgbClr val="021631"/>
                  </a:solidFill>
                </a:rPr>
                <a:t>:</a:t>
              </a:r>
              <a:endParaRPr lang="en-GB" altLang="fi-FI" sz="1000" b="0" dirty="0">
                <a:solidFill>
                  <a:srgbClr val="021631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GB" altLang="fi-FI" sz="1000" b="0" dirty="0" smtClean="0">
                  <a:solidFill>
                    <a:srgbClr val="021631"/>
                  </a:solidFill>
                </a:rPr>
                <a:t>xxx</a:t>
              </a:r>
            </a:p>
            <a:p>
              <a:pPr>
                <a:spcBef>
                  <a:spcPct val="50000"/>
                </a:spcBef>
              </a:pPr>
              <a:endParaRPr lang="en-GB" altLang="fi-FI" sz="1000" b="0" dirty="0" smtClean="0">
                <a:solidFill>
                  <a:srgbClr val="021631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GB" altLang="fi-FI" sz="1000" dirty="0" smtClean="0">
                  <a:solidFill>
                    <a:srgbClr val="021631"/>
                  </a:solidFill>
                </a:rPr>
                <a:t>Partners</a:t>
              </a:r>
              <a:r>
                <a:rPr lang="en-GB" altLang="fi-FI" sz="1000" b="0" dirty="0" smtClean="0">
                  <a:solidFill>
                    <a:srgbClr val="021631"/>
                  </a:solidFill>
                </a:rPr>
                <a:t>:</a:t>
              </a:r>
            </a:p>
            <a:p>
              <a:pPr>
                <a:spcBef>
                  <a:spcPct val="50000"/>
                </a:spcBef>
              </a:pPr>
              <a:r>
                <a:rPr lang="en-GB" altLang="fi-FI" sz="1000" b="0" dirty="0" smtClean="0">
                  <a:solidFill>
                    <a:srgbClr val="021631"/>
                  </a:solidFill>
                </a:rPr>
                <a:t>Xx</a:t>
              </a:r>
            </a:p>
            <a:p>
              <a:pPr>
                <a:spcBef>
                  <a:spcPct val="50000"/>
                </a:spcBef>
              </a:pPr>
              <a:r>
                <a:rPr lang="en-GB" altLang="fi-FI" sz="1000" b="0" dirty="0" smtClean="0">
                  <a:solidFill>
                    <a:srgbClr val="021631"/>
                  </a:solidFill>
                </a:rPr>
                <a:t>Xx</a:t>
              </a:r>
            </a:p>
            <a:p>
              <a:pPr>
                <a:spcBef>
                  <a:spcPct val="50000"/>
                </a:spcBef>
              </a:pPr>
              <a:r>
                <a:rPr lang="en-GB" altLang="fi-FI" sz="1000" b="0" dirty="0" smtClean="0">
                  <a:solidFill>
                    <a:srgbClr val="021631"/>
                  </a:solidFill>
                </a:rPr>
                <a:t>Xx</a:t>
              </a:r>
            </a:p>
            <a:p>
              <a:pPr>
                <a:spcBef>
                  <a:spcPct val="50000"/>
                </a:spcBef>
              </a:pPr>
              <a:r>
                <a:rPr lang="en-GB" altLang="fi-FI" sz="1000" b="0" dirty="0" smtClean="0">
                  <a:solidFill>
                    <a:srgbClr val="021631"/>
                  </a:solidFill>
                </a:rPr>
                <a:t>Xx</a:t>
              </a:r>
            </a:p>
            <a:p>
              <a:pPr>
                <a:spcBef>
                  <a:spcPct val="50000"/>
                </a:spcBef>
              </a:pPr>
              <a:r>
                <a:rPr lang="en-GB" altLang="fi-FI" sz="1000" dirty="0" smtClean="0">
                  <a:solidFill>
                    <a:srgbClr val="021631"/>
                  </a:solidFill>
                </a:rPr>
                <a:t>Contacts</a:t>
              </a:r>
              <a:r>
                <a:rPr lang="en-GB" altLang="fi-FI" sz="1000" b="0" dirty="0" smtClean="0">
                  <a:solidFill>
                    <a:srgbClr val="021631"/>
                  </a:solidFill>
                </a:rPr>
                <a:t>:</a:t>
              </a:r>
            </a:p>
            <a:p>
              <a:pPr>
                <a:spcBef>
                  <a:spcPct val="50000"/>
                </a:spcBef>
              </a:pPr>
              <a:r>
                <a:rPr lang="en-GB" altLang="fi-FI" sz="1000" b="0" dirty="0" smtClean="0">
                  <a:solidFill>
                    <a:srgbClr val="021631"/>
                  </a:solidFill>
                </a:rPr>
                <a:t>Xx</a:t>
              </a:r>
            </a:p>
            <a:p>
              <a:pPr>
                <a:spcBef>
                  <a:spcPct val="50000"/>
                </a:spcBef>
              </a:pPr>
              <a:r>
                <a:rPr lang="en-GB" altLang="fi-FI" sz="1000" b="0" dirty="0" smtClean="0">
                  <a:solidFill>
                    <a:srgbClr val="021631"/>
                  </a:solidFill>
                </a:rPr>
                <a:t>Xx</a:t>
              </a:r>
            </a:p>
            <a:p>
              <a:pPr>
                <a:spcBef>
                  <a:spcPct val="50000"/>
                </a:spcBef>
              </a:pPr>
              <a:r>
                <a:rPr lang="en-GB" altLang="fi-FI" sz="1000" b="0" dirty="0" smtClean="0">
                  <a:solidFill>
                    <a:srgbClr val="021631"/>
                  </a:solidFill>
                </a:rPr>
                <a:t>Xx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3590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ema">
  <a:themeElements>
    <a:clrScheme name="Mukautettu 5">
      <a:dk1>
        <a:srgbClr val="021631"/>
      </a:dk1>
      <a:lt1>
        <a:srgbClr val="FFFFFF"/>
      </a:lt1>
      <a:dk2>
        <a:srgbClr val="141313"/>
      </a:dk2>
      <a:lt2>
        <a:srgbClr val="E9EAED"/>
      </a:lt2>
      <a:accent1>
        <a:srgbClr val="2260A8"/>
      </a:accent1>
      <a:accent2>
        <a:srgbClr val="444D54"/>
      </a:accent2>
      <a:accent3>
        <a:srgbClr val="E5671D"/>
      </a:accent3>
      <a:accent4>
        <a:srgbClr val="F4BE28"/>
      </a:accent4>
      <a:accent5>
        <a:srgbClr val="88B388"/>
      </a:accent5>
      <a:accent6>
        <a:srgbClr val="C90E46"/>
      </a:accent6>
      <a:hlink>
        <a:srgbClr val="172C4B"/>
      </a:hlink>
      <a:folHlink>
        <a:srgbClr val="676E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DRAFT_IWaSP_ppt_template_updated_15122015</Template>
  <TotalTime>0</TotalTime>
  <Words>100</Words>
  <Application>Microsoft Office PowerPoint</Application>
  <PresentationFormat>Benutzerdefiniert</PresentationFormat>
  <Paragraphs>30</Paragraphs>
  <Slides>1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Office-teema</vt:lpstr>
      <vt:lpstr>think-cell Slide</vt:lpstr>
      <vt:lpstr>Partnership reference success story &lt;partnership name&gt;</vt:lpstr>
    </vt:vector>
  </TitlesOfParts>
  <Company>Accenture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Partnership reference success story &lt;parnership name&gt;</dc:title>
  <dc:creator>Korpela, Maria</dc:creator>
  <cp:lastModifiedBy>Aicha Seifelislam</cp:lastModifiedBy>
  <cp:revision>7</cp:revision>
  <dcterms:created xsi:type="dcterms:W3CDTF">2015-12-01T10:54:40Z</dcterms:created>
  <dcterms:modified xsi:type="dcterms:W3CDTF">2017-06-22T12:36:02Z</dcterms:modified>
</cp:coreProperties>
</file>